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embeddings/oleObject4.bin" ContentType="application/vnd.openxmlformats-officedocument.oleObject"/>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embeddings/oleObject13.bin" ContentType="application/vnd.openxmlformats-officedocument.oleObject"/>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activeX/activeX3.xml" ContentType="application/vnd.ms-office.activeX+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Default Extension="emf" ContentType="image/x-emf"/>
  <Override PartName="/ppt/embeddings/oleObject9.bin" ContentType="application/vnd.openxmlformats-officedocument.oleObject"/>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embeddings/oleObject1.bin" ContentType="application/vnd.openxmlformats-officedocument.oleObject"/>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embeddings/oleObject10.bin" ContentType="application/vnd.openxmlformats-officedocument.oleObject"/>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embeddings/oleObject6.bin" ContentType="application/vnd.openxmlformats-officedocument.oleObject"/>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embeddings/oleObject15.bin" ContentType="application/vnd.openxmlformats-officedocument.oleObject"/>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embeddings/oleObject7.bin" ContentType="application/vnd.openxmlformats-officedocument.oleObject"/>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embeddings/oleObject3.bin" ContentType="application/vnd.openxmlformats-officedocument.oleObject"/>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embeddings/oleObject12.bin" ContentType="application/vnd.openxmlformats-officedocument.oleObject"/>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activeX/activeX2.xml" ContentType="application/vnd.ms-office.activeX+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embeddings/oleObject8.bin" ContentType="application/vnd.openxmlformats-officedocument.oleObject"/>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ms-office.activeX"/>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embeddings/oleObject5.bin" ContentType="application/vnd.openxmlformats-officedocument.oleObject"/>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charts/chart4.xml" ContentType="application/vnd.openxmlformats-officedocument.drawingml.char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embeddings/oleObject14.bin" ContentType="application/vnd.openxmlformats-officedocument.oleObject"/>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activeX/activeX4.xml" ContentType="application/vnd.ms-office.activeX+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embeddings/oleObject2.bin" ContentType="application/vnd.openxmlformats-officedocument.oleObject"/>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embeddings/oleObject11.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activeX/activeX1.xml" ContentType="application/vnd.ms-office.activeX+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73"/>
  </p:notesMasterIdLst>
  <p:handoutMasterIdLst>
    <p:handoutMasterId r:id="rId274"/>
  </p:handoutMasterIdLst>
  <p:sldIdLst>
    <p:sldId id="256" r:id="rId2"/>
    <p:sldId id="257"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311" r:id="rId26"/>
    <p:sldId id="312" r:id="rId27"/>
    <p:sldId id="498" r:id="rId28"/>
    <p:sldId id="506" r:id="rId29"/>
    <p:sldId id="409" r:id="rId30"/>
    <p:sldId id="410" r:id="rId31"/>
    <p:sldId id="468" r:id="rId32"/>
    <p:sldId id="470" r:id="rId33"/>
    <p:sldId id="471" r:id="rId34"/>
    <p:sldId id="472" r:id="rId35"/>
    <p:sldId id="473" r:id="rId36"/>
    <p:sldId id="361" r:id="rId37"/>
    <p:sldId id="362" r:id="rId38"/>
    <p:sldId id="442" r:id="rId39"/>
    <p:sldId id="443" r:id="rId40"/>
    <p:sldId id="345" r:id="rId41"/>
    <p:sldId id="300" r:id="rId42"/>
    <p:sldId id="297" r:id="rId43"/>
    <p:sldId id="393" r:id="rId44"/>
    <p:sldId id="396" r:id="rId45"/>
    <p:sldId id="401" r:id="rId46"/>
    <p:sldId id="394" r:id="rId47"/>
    <p:sldId id="399" r:id="rId48"/>
    <p:sldId id="402" r:id="rId49"/>
    <p:sldId id="395" r:id="rId50"/>
    <p:sldId id="400" r:id="rId51"/>
    <p:sldId id="403" r:id="rId52"/>
    <p:sldId id="404" r:id="rId53"/>
    <p:sldId id="405" r:id="rId54"/>
    <p:sldId id="539" r:id="rId55"/>
    <p:sldId id="307" r:id="rId56"/>
    <p:sldId id="327" r:id="rId57"/>
    <p:sldId id="309" r:id="rId58"/>
    <p:sldId id="323" r:id="rId59"/>
    <p:sldId id="324" r:id="rId60"/>
    <p:sldId id="325" r:id="rId61"/>
    <p:sldId id="326" r:id="rId62"/>
    <p:sldId id="335" r:id="rId63"/>
    <p:sldId id="351" r:id="rId64"/>
    <p:sldId id="352" r:id="rId65"/>
    <p:sldId id="411" r:id="rId66"/>
    <p:sldId id="540" r:id="rId67"/>
    <p:sldId id="406" r:id="rId68"/>
    <p:sldId id="407" r:id="rId69"/>
    <p:sldId id="365" r:id="rId70"/>
    <p:sldId id="364" r:id="rId71"/>
    <p:sldId id="366" r:id="rId72"/>
    <p:sldId id="346" r:id="rId73"/>
    <p:sldId id="392" r:id="rId74"/>
    <p:sldId id="301" r:id="rId75"/>
    <p:sldId id="336" r:id="rId76"/>
    <p:sldId id="353" r:id="rId77"/>
    <p:sldId id="354" r:id="rId78"/>
    <p:sldId id="355" r:id="rId79"/>
    <p:sldId id="356" r:id="rId80"/>
    <p:sldId id="357" r:id="rId81"/>
    <p:sldId id="358" r:id="rId82"/>
    <p:sldId id="542" r:id="rId83"/>
    <p:sldId id="359" r:id="rId84"/>
    <p:sldId id="360" r:id="rId85"/>
    <p:sldId id="541" r:id="rId86"/>
    <p:sldId id="370" r:id="rId87"/>
    <p:sldId id="363" r:id="rId88"/>
    <p:sldId id="367" r:id="rId89"/>
    <p:sldId id="368" r:id="rId90"/>
    <p:sldId id="371" r:id="rId91"/>
    <p:sldId id="372" r:id="rId92"/>
    <p:sldId id="374" r:id="rId93"/>
    <p:sldId id="373" r:id="rId94"/>
    <p:sldId id="375" r:id="rId95"/>
    <p:sldId id="384" r:id="rId96"/>
    <p:sldId id="316" r:id="rId97"/>
    <p:sldId id="306" r:id="rId98"/>
    <p:sldId id="313" r:id="rId99"/>
    <p:sldId id="314" r:id="rId100"/>
    <p:sldId id="376" r:id="rId101"/>
    <p:sldId id="305" r:id="rId102"/>
    <p:sldId id="343" r:id="rId103"/>
    <p:sldId id="347" r:id="rId104"/>
    <p:sldId id="467" r:id="rId105"/>
    <p:sldId id="369" r:id="rId106"/>
    <p:sldId id="348" r:id="rId107"/>
    <p:sldId id="349" r:id="rId108"/>
    <p:sldId id="317" r:id="rId109"/>
    <p:sldId id="408" r:id="rId110"/>
    <p:sldId id="318" r:id="rId111"/>
    <p:sldId id="319" r:id="rId112"/>
    <p:sldId id="412" r:id="rId113"/>
    <p:sldId id="415" r:id="rId114"/>
    <p:sldId id="385" r:id="rId115"/>
    <p:sldId id="391" r:id="rId116"/>
    <p:sldId id="559" r:id="rId117"/>
    <p:sldId id="321" r:id="rId118"/>
    <p:sldId id="322" r:id="rId119"/>
    <p:sldId id="377" r:id="rId120"/>
    <p:sldId id="378" r:id="rId121"/>
    <p:sldId id="460" r:id="rId122"/>
    <p:sldId id="459" r:id="rId123"/>
    <p:sldId id="461" r:id="rId124"/>
    <p:sldId id="463" r:id="rId125"/>
    <p:sldId id="464" r:id="rId126"/>
    <p:sldId id="455" r:id="rId127"/>
    <p:sldId id="456" r:id="rId128"/>
    <p:sldId id="501" r:id="rId129"/>
    <p:sldId id="502" r:id="rId130"/>
    <p:sldId id="504" r:id="rId131"/>
    <p:sldId id="503" r:id="rId132"/>
    <p:sldId id="505" r:id="rId133"/>
    <p:sldId id="508" r:id="rId134"/>
    <p:sldId id="510" r:id="rId135"/>
    <p:sldId id="511" r:id="rId136"/>
    <p:sldId id="509" r:id="rId137"/>
    <p:sldId id="457" r:id="rId138"/>
    <p:sldId id="466" r:id="rId139"/>
    <p:sldId id="458" r:id="rId140"/>
    <p:sldId id="328" r:id="rId141"/>
    <p:sldId id="289" r:id="rId142"/>
    <p:sldId id="291" r:id="rId143"/>
    <p:sldId id="292" r:id="rId144"/>
    <p:sldId id="383" r:id="rId145"/>
    <p:sldId id="493" r:id="rId146"/>
    <p:sldId id="494" r:id="rId147"/>
    <p:sldId id="495" r:id="rId148"/>
    <p:sldId id="496" r:id="rId149"/>
    <p:sldId id="293" r:id="rId150"/>
    <p:sldId id="294" r:id="rId151"/>
    <p:sldId id="295" r:id="rId152"/>
    <p:sldId id="296" r:id="rId153"/>
    <p:sldId id="338" r:id="rId154"/>
    <p:sldId id="339" r:id="rId155"/>
    <p:sldId id="340" r:id="rId156"/>
    <p:sldId id="379" r:id="rId157"/>
    <p:sldId id="341" r:id="rId158"/>
    <p:sldId id="380" r:id="rId159"/>
    <p:sldId id="413" r:id="rId160"/>
    <p:sldId id="414" r:id="rId161"/>
    <p:sldId id="416" r:id="rId162"/>
    <p:sldId id="418" r:id="rId163"/>
    <p:sldId id="417" r:id="rId164"/>
    <p:sldId id="420" r:id="rId165"/>
    <p:sldId id="421" r:id="rId166"/>
    <p:sldId id="422" r:id="rId167"/>
    <p:sldId id="423" r:id="rId168"/>
    <p:sldId id="419" r:id="rId169"/>
    <p:sldId id="435" r:id="rId170"/>
    <p:sldId id="436" r:id="rId171"/>
    <p:sldId id="438" r:id="rId172"/>
    <p:sldId id="439" r:id="rId173"/>
    <p:sldId id="437" r:id="rId174"/>
    <p:sldId id="430" r:id="rId175"/>
    <p:sldId id="425" r:id="rId176"/>
    <p:sldId id="426" r:id="rId177"/>
    <p:sldId id="427" r:id="rId178"/>
    <p:sldId id="428" r:id="rId179"/>
    <p:sldId id="424" r:id="rId180"/>
    <p:sldId id="431" r:id="rId181"/>
    <p:sldId id="450" r:id="rId182"/>
    <p:sldId id="451" r:id="rId183"/>
    <p:sldId id="452" r:id="rId184"/>
    <p:sldId id="454" r:id="rId185"/>
    <p:sldId id="512" r:id="rId186"/>
    <p:sldId id="513" r:id="rId187"/>
    <p:sldId id="514" r:id="rId188"/>
    <p:sldId id="453" r:id="rId189"/>
    <p:sldId id="462" r:id="rId190"/>
    <p:sldId id="382" r:id="rId191"/>
    <p:sldId id="381" r:id="rId192"/>
    <p:sldId id="429" r:id="rId193"/>
    <p:sldId id="432" r:id="rId194"/>
    <p:sldId id="433" r:id="rId195"/>
    <p:sldId id="434" r:id="rId196"/>
    <p:sldId id="448" r:id="rId197"/>
    <p:sldId id="444" r:id="rId198"/>
    <p:sldId id="449" r:id="rId199"/>
    <p:sldId id="465" r:id="rId200"/>
    <p:sldId id="474" r:id="rId201"/>
    <p:sldId id="476" r:id="rId202"/>
    <p:sldId id="478" r:id="rId203"/>
    <p:sldId id="475" r:id="rId204"/>
    <p:sldId id="480" r:id="rId205"/>
    <p:sldId id="484" r:id="rId206"/>
    <p:sldId id="481" r:id="rId207"/>
    <p:sldId id="482" r:id="rId208"/>
    <p:sldId id="483" r:id="rId209"/>
    <p:sldId id="492" r:id="rId210"/>
    <p:sldId id="386" r:id="rId211"/>
    <p:sldId id="387" r:id="rId212"/>
    <p:sldId id="388" r:id="rId213"/>
    <p:sldId id="389" r:id="rId214"/>
    <p:sldId id="258" r:id="rId215"/>
    <p:sldId id="260" r:id="rId216"/>
    <p:sldId id="261" r:id="rId217"/>
    <p:sldId id="262" r:id="rId218"/>
    <p:sldId id="263" r:id="rId219"/>
    <p:sldId id="264" r:id="rId220"/>
    <p:sldId id="265" r:id="rId221"/>
    <p:sldId id="266" r:id="rId222"/>
    <p:sldId id="267" r:id="rId223"/>
    <p:sldId id="537" r:id="rId224"/>
    <p:sldId id="489" r:id="rId225"/>
    <p:sldId id="271" r:id="rId226"/>
    <p:sldId id="274" r:id="rId227"/>
    <p:sldId id="272" r:id="rId228"/>
    <p:sldId id="273" r:id="rId229"/>
    <p:sldId id="275" r:id="rId230"/>
    <p:sldId id="276" r:id="rId231"/>
    <p:sldId id="277" r:id="rId232"/>
    <p:sldId id="278" r:id="rId233"/>
    <p:sldId id="279" r:id="rId234"/>
    <p:sldId id="280" r:id="rId235"/>
    <p:sldId id="546" r:id="rId236"/>
    <p:sldId id="281" r:id="rId237"/>
    <p:sldId id="282" r:id="rId238"/>
    <p:sldId id="283" r:id="rId239"/>
    <p:sldId id="284" r:id="rId240"/>
    <p:sldId id="285" r:id="rId241"/>
    <p:sldId id="286" r:id="rId242"/>
    <p:sldId id="287" r:id="rId243"/>
    <p:sldId id="288" r:id="rId244"/>
    <p:sldId id="486" r:id="rId245"/>
    <p:sldId id="487" r:id="rId246"/>
    <p:sldId id="490" r:id="rId247"/>
    <p:sldId id="497" r:id="rId248"/>
    <p:sldId id="488" r:id="rId249"/>
    <p:sldId id="500" r:id="rId250"/>
    <p:sldId id="491" r:id="rId251"/>
    <p:sldId id="538" r:id="rId252"/>
    <p:sldId id="547" r:id="rId253"/>
    <p:sldId id="549" r:id="rId254"/>
    <p:sldId id="548" r:id="rId255"/>
    <p:sldId id="550" r:id="rId256"/>
    <p:sldId id="551" r:id="rId257"/>
    <p:sldId id="552" r:id="rId258"/>
    <p:sldId id="290" r:id="rId259"/>
    <p:sldId id="543" r:id="rId260"/>
    <p:sldId id="544" r:id="rId261"/>
    <p:sldId id="269" r:id="rId262"/>
    <p:sldId id="545" r:id="rId263"/>
    <p:sldId id="270" r:id="rId264"/>
    <p:sldId id="554" r:id="rId265"/>
    <p:sldId id="555" r:id="rId266"/>
    <p:sldId id="556" r:id="rId267"/>
    <p:sldId id="558" r:id="rId268"/>
    <p:sldId id="557" r:id="rId269"/>
    <p:sldId id="553" r:id="rId270"/>
    <p:sldId id="310" r:id="rId271"/>
    <p:sldId id="507" r:id="rId27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5ECE"/>
    <a:srgbClr val="E57BDB"/>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38" autoAdjust="0"/>
    <p:restoredTop sz="94628" autoAdjust="0"/>
  </p:normalViewPr>
  <p:slideViewPr>
    <p:cSldViewPr>
      <p:cViewPr varScale="1">
        <p:scale>
          <a:sx n="83" d="100"/>
          <a:sy n="83" d="100"/>
        </p:scale>
        <p:origin x="-1891" y="-58"/>
      </p:cViewPr>
      <p:guideLst>
        <p:guide orient="horz" pos="2160"/>
        <p:guide pos="2880"/>
      </p:guideLst>
    </p:cSldViewPr>
  </p:slideViewPr>
  <p:outlineViewPr>
    <p:cViewPr>
      <p:scale>
        <a:sx n="33" d="100"/>
        <a:sy n="33" d="100"/>
      </p:scale>
      <p:origin x="0" y="35712"/>
    </p:cViewPr>
  </p:outlineViewPr>
  <p:notesTextViewPr>
    <p:cViewPr>
      <p:scale>
        <a:sx n="100" d="100"/>
        <a:sy n="100" d="100"/>
      </p:scale>
      <p:origin x="0" y="0"/>
    </p:cViewPr>
  </p:notesTextViewPr>
  <p:sorterViewPr>
    <p:cViewPr>
      <p:scale>
        <a:sx n="80" d="100"/>
        <a:sy n="80" d="100"/>
      </p:scale>
      <p:origin x="0" y="3073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TW"/>
  <c:chart>
    <c:plotArea>
      <c:layout/>
      <c:doughnutChart>
        <c:varyColors val="1"/>
        <c:ser>
          <c:idx val="0"/>
          <c:order val="0"/>
          <c:val>
            <c:numRef>
              <c:f>Sheet1!$D$5:$D$7</c:f>
              <c:numCache>
                <c:formatCode>0%</c:formatCode>
                <c:ptCount val="3"/>
                <c:pt idx="0">
                  <c:v>0.5</c:v>
                </c:pt>
                <c:pt idx="1">
                  <c:v>0.30000000000000032</c:v>
                </c:pt>
                <c:pt idx="2">
                  <c:v>0.2</c:v>
                </c:pt>
              </c:numCache>
            </c:numRef>
          </c:val>
        </c:ser>
        <c:firstSliceAng val="0"/>
        <c:holeSize val="50"/>
      </c:doughnutChart>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7A66D4-BCEB-4EA8-8340-5AB3B7C133F2}" type="datetimeFigureOut">
              <a:rPr lang="zh-TW" altLang="en-US" smtClean="0"/>
              <a:pPr/>
              <a:t>2019/2/14</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51AC0-7356-46FB-BEC5-1BAC460C8B1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46D4AD-FA74-4D28-866A-AFA5BF5E3DCC}" type="datetimeFigureOut">
              <a:rPr lang="zh-TW" altLang="en-US" smtClean="0"/>
              <a:pPr/>
              <a:t>2019/2/14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502B1B-737C-48AC-AB46-814A1CA4149D}"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紅線為資安議題</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26</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64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78</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89</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31</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90</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91</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93</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143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237</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26873C-D15A-437B-A4B7-40B4A1E406F2}" type="slidenum">
              <a:rPr lang="zh-TW" altLang="en-US" smtClean="0"/>
              <a:pPr/>
              <a:t>269</a:t>
            </a:fld>
            <a:endParaRPr lang="zh-TW" altLang="en-US"/>
          </a:p>
        </p:txBody>
      </p:sp>
    </p:spTree>
    <p:extLst>
      <p:ext uri="{BB962C8B-B14F-4D97-AF65-F5344CB8AC3E}">
        <p14:creationId xmlns:p14="http://schemas.microsoft.com/office/powerpoint/2010/main" xmlns="" val="180106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36</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40960+2816=43776, 43776+192=43968, 43968+13=43981</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49</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ym typeface="Wingdings" pitchFamily="2" charset="2"/>
              </a:rPr>
              <a:t>=======================================================</a:t>
            </a:r>
            <a:r>
              <a:rPr lang="zh-TW" altLang="en-US" baseline="0" dirty="0" smtClean="0">
                <a:sym typeface="Wingdings" pitchFamily="2" charset="2"/>
              </a:rPr>
              <a:t> </a:t>
            </a:r>
            <a:r>
              <a:rPr lang="zh-TW" altLang="en-US" dirty="0" smtClean="0"/>
              <a:t>先做給你們看 或 後面在學 </a:t>
            </a:r>
            <a:r>
              <a:rPr lang="en-US" altLang="zh-TW" baseline="0" dirty="0" smtClean="0">
                <a:sym typeface="Wingdings" pitchFamily="2" charset="2"/>
              </a:rPr>
              <a:t>=======================================================</a:t>
            </a:r>
            <a:endParaRPr lang="zh-TW" altLang="en-US" dirty="0" smtClean="0"/>
          </a:p>
        </p:txBody>
      </p:sp>
      <p:sp>
        <p:nvSpPr>
          <p:cNvPr id="4" name="投影片編號版面配置區 3"/>
          <p:cNvSpPr>
            <a:spLocks noGrp="1"/>
          </p:cNvSpPr>
          <p:nvPr>
            <p:ph type="sldNum" sz="quarter" idx="10"/>
          </p:nvPr>
        </p:nvSpPr>
        <p:spPr/>
        <p:txBody>
          <a:bodyPr/>
          <a:lstStyle/>
          <a:p>
            <a:fld id="{E1502B1B-737C-48AC-AB46-814A1CA4149D}" type="slidenum">
              <a:rPr lang="zh-TW" altLang="en-US" smtClean="0"/>
              <a:pPr/>
              <a:t>59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56969E9D-B408-452A-83C7-ACC280E9081D}" type="datetime1">
              <a:rPr lang="zh-TW" altLang="en-US" smtClean="0"/>
              <a:pPr/>
              <a:t>2019/2/14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0" name="矩形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347543B8-3277-4CCA-BDBF-48014021244A}" type="datetime1">
              <a:rPr lang="zh-TW" altLang="en-US" smtClean="0"/>
              <a:pPr/>
              <a:t>2019/2/14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9" name="矩形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矩形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直排標題 1"/>
          <p:cNvSpPr>
            <a:spLocks noGrp="1"/>
          </p:cNvSpPr>
          <p:nvPr>
            <p:ph type="title" orient="vert"/>
          </p:nvPr>
        </p:nvSpPr>
        <p:spPr>
          <a:xfrm>
            <a:off x="6781800" y="274640"/>
            <a:ext cx="19050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304800"/>
            <a:ext cx="60198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978DCDB9-60BC-4A52-BA05-79165FDF2054}" type="datetime1">
              <a:rPr lang="zh-TW" altLang="en-US" smtClean="0"/>
              <a:pPr/>
              <a:t>2019/2/14</a:t>
            </a:fld>
            <a:endParaRPr lang="zh-TW" altLang="en-US"/>
          </a:p>
        </p:txBody>
      </p:sp>
      <p:sp>
        <p:nvSpPr>
          <p:cNvPr id="5" name="頁尾版面配置區 4"/>
          <p:cNvSpPr>
            <a:spLocks noGrp="1"/>
          </p:cNvSpPr>
          <p:nvPr>
            <p:ph type="ftr" sz="quarter" idx="11"/>
          </p:nvPr>
        </p:nvSpPr>
        <p:spPr>
          <a:xfrm>
            <a:off x="2640597" y="6377459"/>
            <a:ext cx="3836404" cy="365125"/>
          </a:xfrm>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55448"/>
            <a:ext cx="8229600" cy="1252728"/>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ED4F0D4-675A-4E85-A1CD-366DA450BAFC}" type="datetime1">
              <a:rPr lang="zh-TW" altLang="en-US" smtClean="0"/>
              <a:pPr/>
              <a:t>2019/2/14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矩形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BB6C5565-0A06-4B75-8D0E-5F57399D8C20}" type="datetime1">
              <a:rPr lang="zh-TW" altLang="en-US" smtClean="0"/>
              <a:pPr/>
              <a:t>2019/2/14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6347313B-C024-4FF7-9CF5-B3E53B470549}" type="datetime1">
              <a:rPr lang="zh-TW" altLang="en-US" smtClean="0"/>
              <a:pPr/>
              <a:t>2019/2/14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D70DB4A9-4266-4920-B11A-16067877F4E6}" type="datetime1">
              <a:rPr lang="zh-TW" altLang="en-US" smtClean="0"/>
              <a:pPr/>
              <a:t>2019/2/14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18C3E9F6-C642-4B78-BC50-3B69B651C4D6}" type="datetime1">
              <a:rPr lang="zh-TW" altLang="en-US" smtClean="0"/>
              <a:pPr/>
              <a:t>2019/2/14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9F61F67-E6D6-4FC5-985D-0620E46EEB15}" type="datetime1">
              <a:rPr lang="zh-TW" altLang="en-US" smtClean="0"/>
              <a:pPr/>
              <a:t>2019/2/14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p:txBody>
          <a:bodyPr/>
          <a:lstStyle/>
          <a:p>
            <a:fld id="{DAC3E8C8-4E62-42F9-8E64-F17B90E1E949}" type="datetime1">
              <a:rPr lang="zh-TW" altLang="en-US" smtClean="0"/>
              <a:pPr/>
              <a:t>2019/2/14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C4F3721-7B86-4553-8DA8-FFD0BB461115}" type="slidenum">
              <a:rPr lang="zh-TW" altLang="en-US" smtClean="0"/>
              <a:pPr/>
              <a:t>‹#›</a:t>
            </a:fld>
            <a:endParaRPr lang="zh-TW" altLang="en-US"/>
          </a:p>
        </p:txBody>
      </p:sp>
      <p:sp>
        <p:nvSpPr>
          <p:cNvPr id="12" name="矩形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164592" y="1170432"/>
            <a:ext cx="2523744" cy="201168"/>
          </a:xfrm>
        </p:spPr>
        <p:txBody>
          <a:bodyPr/>
          <a:lstStyle/>
          <a:p>
            <a:fld id="{2A5CA925-127B-495E-8F30-05BC85E6F171}" type="datetime1">
              <a:rPr lang="zh-TW" altLang="en-US" smtClean="0"/>
              <a:pPr/>
              <a:t>2019/2/14</a:t>
            </a:fld>
            <a:endParaRPr lang="zh-TW" altLang="en-US"/>
          </a:p>
        </p:txBody>
      </p:sp>
      <p:sp>
        <p:nvSpPr>
          <p:cNvPr id="11" name="矩形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頁尾版面配置區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zh-TW" altLang="en-US"/>
          </a:p>
        </p:txBody>
      </p:sp>
      <p:sp>
        <p:nvSpPr>
          <p:cNvPr id="7" name="投影片編號版面配置區 6"/>
          <p:cNvSpPr>
            <a:spLocks noGrp="1"/>
          </p:cNvSpPr>
          <p:nvPr>
            <p:ph type="sldNum" sz="quarter" idx="12"/>
          </p:nvPr>
        </p:nvSpPr>
        <p:spPr>
          <a:xfrm>
            <a:off x="8339328" y="1170432"/>
            <a:ext cx="733864" cy="201168"/>
          </a:xfrm>
        </p:spPr>
        <p:txBody>
          <a:bodyPr/>
          <a:lstStyle/>
          <a:p>
            <a:fld id="{AC4F3721-7B86-4553-8DA8-FFD0BB461115}"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矩形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標題版面配置區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1417F1B-F0E7-4884-973F-77D0AFB88267}" type="datetime1">
              <a:rPr lang="zh-TW" altLang="en-US" smtClean="0"/>
              <a:pPr/>
              <a:t>2019/2/14</a:t>
            </a:fld>
            <a:endParaRPr lang="zh-TW" altLang="en-US"/>
          </a:p>
        </p:txBody>
      </p:sp>
      <p:sp>
        <p:nvSpPr>
          <p:cNvPr id="5" name="頁尾版面配置區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zh-TW" altLang="en-US"/>
          </a:p>
        </p:txBody>
      </p:sp>
      <p:sp>
        <p:nvSpPr>
          <p:cNvPr id="6" name="投影片編號版面配置區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4F3721-7B86-4553-8DA8-FFD0BB46111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columbia.edu/~em36/wpdos/vdosplus.html" TargetMode="External"/><Relationship Id="rId2" Type="http://schemas.openxmlformats.org/officeDocument/2006/relationships/hyperlink" Target="https://www.dosbox.com/" TargetMode="External"/><Relationship Id="rId1" Type="http://schemas.openxmlformats.org/officeDocument/2006/relationships/slideLayout" Target="../slideLayouts/slideLayout2.xml"/><Relationship Id="rId5" Type="http://schemas.openxmlformats.org/officeDocument/2006/relationships/hyperlink" Target="http://www.masm32.com/download.htm" TargetMode="External"/><Relationship Id="rId4" Type="http://schemas.openxmlformats.org/officeDocument/2006/relationships/hyperlink" Target="https://sites.google.com/site/pcdosretro/enhdebug"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www.nasm.us/pub/nasm/releasebuilds/2.14.03rc2/win64/"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github.com/ricardoquesada/alink" TargetMode="External"/><Relationship Id="rId2" Type="http://schemas.openxmlformats.org/officeDocument/2006/relationships/hyperlink" Target="http://alink.sourceforge.net/download.html" TargetMode="Externa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http://spike.scu.edu.au/~barry/interrupts.html"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7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269.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2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sourceforge.net/projects/orwelldevcpp/"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mh-nexus.de/en/hxd/"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x64dbg.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23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5.bin"/><Relationship Id="rId4" Type="http://schemas.openxmlformats.org/officeDocument/2006/relationships/slide" Target="slide7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Office_Excel____1.xlsx"/></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ontrol" Target="../activeX/activeX2.xml"/><Relationship Id="rId7" Type="http://schemas.openxmlformats.org/officeDocument/2006/relationships/notesSlide" Target="../notesSlides/notesSlide7.xml"/><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control" Target="../activeX/activeX4.xml"/><Relationship Id="rId4" Type="http://schemas.openxmlformats.org/officeDocument/2006/relationships/control" Target="../activeX/activeX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slide" Target="slide265.xml"/><Relationship Id="rId4"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程式語言角度探討的底層安全基礎</a:t>
            </a:r>
            <a:endParaRPr lang="zh-TW" altLang="en-US" dirty="0"/>
          </a:p>
        </p:txBody>
      </p:sp>
      <p:sp>
        <p:nvSpPr>
          <p:cNvPr id="3" name="副標題 2"/>
          <p:cNvSpPr>
            <a:spLocks noGrp="1"/>
          </p:cNvSpPr>
          <p:nvPr>
            <p:ph type="subTitle" idx="1"/>
          </p:nvPr>
        </p:nvSpPr>
        <p:spPr/>
        <p:txBody>
          <a:bodyPr/>
          <a:lstStyle/>
          <a:p>
            <a:r>
              <a:rPr lang="en-US" altLang="zh-TW" b="1" dirty="0" smtClean="0"/>
              <a:t>NLS - Native Language Security</a:t>
            </a:r>
          </a:p>
          <a:p>
            <a:r>
              <a:rPr lang="en-US" altLang="zh-TW" dirty="0" smtClean="0"/>
              <a:t>Next Generation and Low-Level Security Startup Program</a:t>
            </a:r>
          </a:p>
          <a:p>
            <a:r>
              <a:rPr lang="en-US" altLang="zh-TW" dirty="0" smtClean="0"/>
              <a:t>Speaker: </a:t>
            </a:r>
            <a:r>
              <a:rPr lang="zh-TW" altLang="en-US" dirty="0" smtClean="0"/>
              <a:t>黃廷宇</a:t>
            </a:r>
            <a:r>
              <a:rPr lang="en-US" altLang="zh-TW" dirty="0" smtClean="0"/>
              <a:t>(Edwin)</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從軟體層面分析資安</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電腦軟體架構</a:t>
            </a:r>
            <a:endParaRPr lang="zh-TW" altLang="en-US" dirty="0"/>
          </a:p>
        </p:txBody>
      </p:sp>
      <p:graphicFrame>
        <p:nvGraphicFramePr>
          <p:cNvPr id="4" name="表格 3"/>
          <p:cNvGraphicFramePr>
            <a:graphicFrameLocks noGrp="1"/>
          </p:cNvGraphicFramePr>
          <p:nvPr/>
        </p:nvGraphicFramePr>
        <p:xfrm>
          <a:off x="1691680" y="2132856"/>
          <a:ext cx="6096000" cy="4312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zh-TW" altLang="en-US" dirty="0" smtClean="0"/>
                        <a:t>層面</a:t>
                      </a:r>
                      <a:endParaRPr lang="zh-TW" altLang="en-US" dirty="0"/>
                    </a:p>
                  </a:txBody>
                  <a:tcPr/>
                </a:tc>
                <a:tc>
                  <a:txBody>
                    <a:bodyPr/>
                    <a:lstStyle/>
                    <a:p>
                      <a:r>
                        <a:rPr lang="zh-TW" altLang="en-US" dirty="0" smtClean="0"/>
                        <a:t>內容</a:t>
                      </a:r>
                      <a:endParaRPr lang="zh-TW" altLang="en-US" dirty="0"/>
                    </a:p>
                  </a:txBody>
                  <a:tcPr/>
                </a:tc>
              </a:tr>
              <a:tr h="370840">
                <a:tc>
                  <a:txBody>
                    <a:bodyPr/>
                    <a:lstStyle/>
                    <a:p>
                      <a:r>
                        <a:rPr lang="zh-TW" altLang="en-US" b="1" dirty="0" smtClean="0">
                          <a:solidFill>
                            <a:srgbClr val="FF0000"/>
                          </a:solidFill>
                        </a:rPr>
                        <a:t>軟體</a:t>
                      </a:r>
                      <a:endParaRPr lang="zh-TW" altLang="en-US" b="1" dirty="0">
                        <a:solidFill>
                          <a:srgbClr val="FF0000"/>
                        </a:solidFill>
                      </a:endParaRPr>
                    </a:p>
                  </a:txBody>
                  <a:tcPr/>
                </a:tc>
                <a:tc>
                  <a:txBody>
                    <a:bodyPr/>
                    <a:lstStyle/>
                    <a:p>
                      <a:r>
                        <a:rPr lang="zh-TW" altLang="en-US" b="1" dirty="0" smtClean="0">
                          <a:solidFill>
                            <a:srgbClr val="FF0000"/>
                          </a:solidFill>
                        </a:rPr>
                        <a:t>瀏覽器、伺服器、系統管理、文書處理、遊戲</a:t>
                      </a:r>
                      <a:endParaRPr lang="zh-TW" altLang="en-US" b="1" dirty="0">
                        <a:solidFill>
                          <a:srgbClr val="FF0000"/>
                        </a:solidFill>
                      </a:endParaRPr>
                    </a:p>
                  </a:txBody>
                  <a:tcPr/>
                </a:tc>
              </a:tr>
              <a:tr h="370840">
                <a:tc>
                  <a:txBody>
                    <a:bodyPr/>
                    <a:lstStyle/>
                    <a:p>
                      <a:r>
                        <a:rPr lang="zh-TW" altLang="en-US" b="1" dirty="0" smtClean="0">
                          <a:solidFill>
                            <a:srgbClr val="FF0000"/>
                          </a:solidFill>
                        </a:rPr>
                        <a:t>應用程式介面</a:t>
                      </a:r>
                      <a:r>
                        <a:rPr lang="en-US" altLang="zh-TW" b="1" dirty="0" smtClean="0">
                          <a:solidFill>
                            <a:srgbClr val="FF0000"/>
                          </a:solidFill>
                        </a:rPr>
                        <a:t>/</a:t>
                      </a:r>
                      <a:r>
                        <a:rPr lang="zh-TW" altLang="en-US" b="1" dirty="0" smtClean="0">
                          <a:solidFill>
                            <a:srgbClr val="FF0000"/>
                          </a:solidFill>
                        </a:rPr>
                        <a:t>框架</a:t>
                      </a:r>
                      <a:endParaRPr lang="zh-TW" altLang="en-US" b="1" dirty="0">
                        <a:solidFill>
                          <a:srgbClr val="FF0000"/>
                        </a:solidFill>
                      </a:endParaRPr>
                    </a:p>
                  </a:txBody>
                  <a:tcPr/>
                </a:tc>
                <a:tc>
                  <a:txBody>
                    <a:bodyPr/>
                    <a:lstStyle/>
                    <a:p>
                      <a:r>
                        <a:rPr lang="en-US" altLang="zh-TW" b="1" dirty="0" smtClean="0">
                          <a:solidFill>
                            <a:srgbClr val="FF0000"/>
                          </a:solidFill>
                        </a:rPr>
                        <a:t>C</a:t>
                      </a:r>
                      <a:r>
                        <a:rPr lang="zh-TW" altLang="en-US" b="1" dirty="0" smtClean="0">
                          <a:solidFill>
                            <a:srgbClr val="FF0000"/>
                          </a:solidFill>
                        </a:rPr>
                        <a:t>函式庫、影像</a:t>
                      </a:r>
                      <a:r>
                        <a:rPr lang="en-US" altLang="zh-TW" b="1" dirty="0" smtClean="0">
                          <a:solidFill>
                            <a:srgbClr val="FF0000"/>
                          </a:solidFill>
                        </a:rPr>
                        <a:t>/3D/</a:t>
                      </a:r>
                      <a:r>
                        <a:rPr lang="zh-TW" altLang="en-US" b="1" dirty="0" smtClean="0">
                          <a:solidFill>
                            <a:srgbClr val="FF0000"/>
                          </a:solidFill>
                        </a:rPr>
                        <a:t>動畫處理、圖形介面</a:t>
                      </a:r>
                      <a:endParaRPr lang="zh-TW" altLang="en-US" b="1" dirty="0">
                        <a:solidFill>
                          <a:srgbClr val="FF0000"/>
                        </a:solidFill>
                      </a:endParaRPr>
                    </a:p>
                  </a:txBody>
                  <a:tcPr/>
                </a:tc>
              </a:tr>
              <a:tr h="370840">
                <a:tc>
                  <a:txBody>
                    <a:bodyPr/>
                    <a:lstStyle/>
                    <a:p>
                      <a:r>
                        <a:rPr lang="zh-TW" altLang="en-US" b="1" dirty="0" smtClean="0">
                          <a:solidFill>
                            <a:schemeClr val="accent2">
                              <a:lumMod val="50000"/>
                            </a:schemeClr>
                          </a:solidFill>
                        </a:rPr>
                        <a:t>驅動</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軟硬體驅動</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作業系統</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進程、記憶體、檔案等資源管理</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韌體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晶片韌體、</a:t>
                      </a:r>
                      <a:r>
                        <a:rPr lang="en-US" altLang="zh-TW" b="1" dirty="0" smtClean="0">
                          <a:solidFill>
                            <a:schemeClr val="accent2">
                              <a:lumMod val="50000"/>
                            </a:schemeClr>
                          </a:solidFill>
                        </a:rPr>
                        <a:t>ME</a:t>
                      </a:r>
                      <a:r>
                        <a:rPr lang="zh-TW" altLang="en-US" b="1" dirty="0" smtClean="0">
                          <a:solidFill>
                            <a:schemeClr val="accent2">
                              <a:lumMod val="50000"/>
                            </a:schemeClr>
                          </a:solidFill>
                        </a:rPr>
                        <a:t>、</a:t>
                      </a:r>
                      <a:r>
                        <a:rPr lang="en-US" altLang="zh-TW" b="1" dirty="0" smtClean="0">
                          <a:solidFill>
                            <a:schemeClr val="accent2">
                              <a:lumMod val="50000"/>
                            </a:schemeClr>
                          </a:solidFill>
                        </a:rPr>
                        <a:t>BIOS</a:t>
                      </a:r>
                      <a:r>
                        <a:rPr lang="zh-TW" altLang="en-US" b="1" dirty="0" smtClean="0">
                          <a:solidFill>
                            <a:schemeClr val="accent2">
                              <a:lumMod val="50000"/>
                            </a:schemeClr>
                          </a:solidFill>
                        </a:rPr>
                        <a:t>、</a:t>
                      </a:r>
                      <a:r>
                        <a:rPr lang="en-US" altLang="zh-TW" b="1" dirty="0" smtClean="0">
                          <a:solidFill>
                            <a:schemeClr val="accent2">
                              <a:lumMod val="50000"/>
                            </a:schemeClr>
                          </a:solidFill>
                        </a:rPr>
                        <a:t>UEFI</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硬體</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晶片、</a:t>
                      </a:r>
                      <a:r>
                        <a:rPr lang="en-US" altLang="zh-TW" b="1" dirty="0" smtClean="0">
                          <a:solidFill>
                            <a:schemeClr val="accent2">
                              <a:lumMod val="50000"/>
                            </a:schemeClr>
                          </a:solidFill>
                        </a:rPr>
                        <a:t>CPU</a:t>
                      </a:r>
                      <a:r>
                        <a:rPr lang="zh-TW" altLang="en-US" b="1" dirty="0" smtClean="0">
                          <a:solidFill>
                            <a:schemeClr val="accent2">
                              <a:lumMod val="50000"/>
                            </a:schemeClr>
                          </a:solidFill>
                        </a:rPr>
                        <a:t>、主機板、卡版</a:t>
                      </a:r>
                      <a:endParaRPr lang="zh-TW" altLang="en-US" b="1" dirty="0">
                        <a:solidFill>
                          <a:schemeClr val="accent2">
                            <a:lumMod val="50000"/>
                          </a:schemeClr>
                        </a:solidFill>
                      </a:endParaRPr>
                    </a:p>
                  </a:txBody>
                  <a:tcPr/>
                </a:tc>
              </a:tr>
              <a:tr h="370840">
                <a:tc>
                  <a:txBody>
                    <a:bodyPr/>
                    <a:lstStyle/>
                    <a:p>
                      <a:r>
                        <a:rPr lang="zh-TW" altLang="en-US" b="1" dirty="0" smtClean="0">
                          <a:solidFill>
                            <a:schemeClr val="accent2">
                              <a:lumMod val="50000"/>
                            </a:schemeClr>
                          </a:solidFill>
                        </a:rPr>
                        <a:t>周邊</a:t>
                      </a:r>
                      <a:endParaRPr lang="zh-TW" altLang="en-US" b="1" dirty="0">
                        <a:solidFill>
                          <a:schemeClr val="accent2">
                            <a:lumMod val="50000"/>
                          </a:schemeClr>
                        </a:solidFill>
                      </a:endParaRPr>
                    </a:p>
                  </a:txBody>
                  <a:tcPr/>
                </a:tc>
                <a:tc>
                  <a:txBody>
                    <a:bodyPr/>
                    <a:lstStyle/>
                    <a:p>
                      <a:r>
                        <a:rPr lang="zh-TW" altLang="en-US" b="1" dirty="0" smtClean="0">
                          <a:solidFill>
                            <a:schemeClr val="accent2">
                              <a:lumMod val="50000"/>
                            </a:schemeClr>
                          </a:solidFill>
                        </a:rPr>
                        <a:t>印表機、鍵盤、滑鼠、隨身碟等輸出入裝置</a:t>
                      </a:r>
                      <a:endParaRPr lang="zh-TW" altLang="en-US" b="1" dirty="0">
                        <a:solidFill>
                          <a:schemeClr val="accent2">
                            <a:lumMod val="50000"/>
                          </a:schemeClr>
                        </a:solidFill>
                      </a:endParaRPr>
                    </a:p>
                  </a:txBody>
                  <a:tcPr/>
                </a:tc>
              </a:tr>
            </a:tbl>
          </a:graphicData>
        </a:graphic>
      </p:graphicFrame>
      <p:sp>
        <p:nvSpPr>
          <p:cNvPr id="5" name="投影片編號版面配置區 4"/>
          <p:cNvSpPr>
            <a:spLocks noGrp="1"/>
          </p:cNvSpPr>
          <p:nvPr>
            <p:ph type="sldNum" sz="quarter" idx="12"/>
          </p:nvPr>
        </p:nvSpPr>
        <p:spPr/>
        <p:txBody>
          <a:bodyPr/>
          <a:lstStyle/>
          <a:p>
            <a:fld id="{AC4F3721-7B86-4553-8DA8-FFD0BB461115}" type="slidenum">
              <a:rPr lang="zh-TW" altLang="en-US" smtClean="0"/>
              <a:pPr/>
              <a:t>10</a:t>
            </a:fld>
            <a:endParaRPr lang="zh-TW"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5373216"/>
          </a:xfrm>
        </p:spPr>
        <p:txBody>
          <a:bodyPr/>
          <a:lstStyle/>
          <a:p>
            <a:r>
              <a:rPr lang="zh-TW" altLang="en-US" dirty="0" smtClean="0"/>
              <a:t>小數怎麼辦</a:t>
            </a:r>
            <a:r>
              <a:rPr lang="en-US" altLang="zh-TW" dirty="0" smtClean="0"/>
              <a:t>?</a:t>
            </a:r>
          </a:p>
          <a:p>
            <a:pPr lvl="1"/>
            <a:r>
              <a:rPr lang="en-US" altLang="zh-TW" dirty="0" smtClean="0"/>
              <a:t>½, 0.5, 3.1415926</a:t>
            </a:r>
          </a:p>
          <a:p>
            <a:pPr lvl="1"/>
            <a:r>
              <a:rPr lang="zh-TW" altLang="en-US" dirty="0" smtClean="0"/>
              <a:t>電腦是有限的</a:t>
            </a:r>
            <a:endParaRPr lang="en-US" altLang="zh-TW" dirty="0" smtClean="0"/>
          </a:p>
          <a:p>
            <a:pPr lvl="1"/>
            <a:endParaRPr lang="en-US" altLang="zh-TW" dirty="0" smtClean="0"/>
          </a:p>
          <a:p>
            <a:r>
              <a:rPr lang="zh-TW" altLang="en-US" dirty="0" smtClean="0"/>
              <a:t>數學上有通式</a:t>
            </a:r>
            <a:endParaRPr lang="en-US" altLang="zh-TW" dirty="0" smtClean="0"/>
          </a:p>
          <a:p>
            <a:pPr lvl="1"/>
            <a:r>
              <a:rPr lang="en-US" altLang="zh-TW" dirty="0" smtClean="0"/>
              <a:t>Decimal: (-)</a:t>
            </a:r>
            <a:r>
              <a:rPr lang="en-US" altLang="zh-TW" dirty="0" err="1" smtClean="0"/>
              <a:t>n.m</a:t>
            </a:r>
            <a:r>
              <a:rPr lang="en-US" altLang="zh-TW" dirty="0" smtClean="0"/>
              <a:t>*10^p </a:t>
            </a:r>
          </a:p>
          <a:p>
            <a:pPr lvl="2"/>
            <a:r>
              <a:rPr lang="en-US" altLang="zh-TW" dirty="0" smtClean="0"/>
              <a:t>sign: (-), </a:t>
            </a:r>
            <a:r>
              <a:rPr lang="en-US" altLang="zh-TW" dirty="0" err="1" smtClean="0"/>
              <a:t>int</a:t>
            </a:r>
            <a:r>
              <a:rPr lang="en-US" altLang="zh-TW" dirty="0" smtClean="0"/>
              <a:t>: n, digital: m, exp: p</a:t>
            </a:r>
          </a:p>
          <a:p>
            <a:pPr lvl="1"/>
            <a:r>
              <a:rPr lang="en-US" altLang="zh-TW" b="1" dirty="0" smtClean="0"/>
              <a:t>Binary: (-)1.n*2^p</a:t>
            </a:r>
          </a:p>
          <a:p>
            <a:pPr lvl="2"/>
            <a:r>
              <a:rPr lang="en-US" altLang="zh-TW" b="1" dirty="0" smtClean="0"/>
              <a:t>Sign:</a:t>
            </a:r>
            <a:r>
              <a:rPr lang="zh-TW" altLang="en-US" b="1" dirty="0" smtClean="0"/>
              <a:t> </a:t>
            </a:r>
            <a:r>
              <a:rPr lang="en-US" altLang="zh-TW" b="1" dirty="0" smtClean="0"/>
              <a:t>(-), digital: n, exp: p</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100</a:t>
            </a:fld>
            <a:endParaRPr lang="zh-TW" altLang="en-US"/>
          </a:p>
        </p:txBody>
      </p:sp>
      <p:sp>
        <p:nvSpPr>
          <p:cNvPr id="5" name="文字方塊 4"/>
          <p:cNvSpPr txBox="1"/>
          <p:nvPr/>
        </p:nvSpPr>
        <p:spPr>
          <a:xfrm>
            <a:off x="3707904" y="2708920"/>
            <a:ext cx="3612592" cy="707886"/>
          </a:xfrm>
          <a:prstGeom prst="rect">
            <a:avLst/>
          </a:prstGeom>
          <a:solidFill>
            <a:schemeClr val="accent3"/>
          </a:solid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浮點數</a:t>
            </a:r>
            <a:r>
              <a:rPr lang="en-US" altLang="zh-TW" dirty="0" smtClean="0"/>
              <a:t>(floating-point)</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101</a:t>
            </a:fld>
            <a:endParaRPr lang="zh-TW" altLang="en-US"/>
          </a:p>
        </p:txBody>
      </p:sp>
      <p:sp>
        <p:nvSpPr>
          <p:cNvPr id="5" name="文字方塊 4"/>
          <p:cNvSpPr txBox="1"/>
          <p:nvPr/>
        </p:nvSpPr>
        <p:spPr>
          <a:xfrm>
            <a:off x="971600" y="2492896"/>
            <a:ext cx="3849836" cy="707886"/>
          </a:xfrm>
          <a:prstGeom prst="rect">
            <a:avLst/>
          </a:prstGeom>
          <a:noFill/>
        </p:spPr>
        <p:txBody>
          <a:bodyPr wrap="none" rtlCol="0">
            <a:spAutoFit/>
          </a:bodyPr>
          <a:lstStyle/>
          <a:p>
            <a:r>
              <a:rPr lang="en-US" altLang="zh-TW" sz="2800" dirty="0" smtClean="0"/>
              <a:t>-10. 3125</a:t>
            </a:r>
            <a:r>
              <a:rPr lang="en-US" altLang="zh-TW" sz="2800" baseline="-25000" dirty="0" smtClean="0"/>
              <a:t>10</a:t>
            </a:r>
            <a:r>
              <a:rPr lang="en-US" altLang="zh-TW" sz="2800" dirty="0" smtClean="0"/>
              <a:t> = -</a:t>
            </a:r>
            <a:r>
              <a:rPr lang="en-US" altLang="zh-TW" sz="4000" b="1" dirty="0" smtClean="0"/>
              <a:t>1</a:t>
            </a:r>
            <a:r>
              <a:rPr lang="en-US" altLang="zh-TW" sz="2800" dirty="0" smtClean="0"/>
              <a:t>010.0101</a:t>
            </a:r>
            <a:r>
              <a:rPr lang="en-US" altLang="zh-TW" sz="2800" baseline="-25000" dirty="0" smtClean="0"/>
              <a:t>2</a:t>
            </a:r>
          </a:p>
        </p:txBody>
      </p:sp>
      <p:sp>
        <p:nvSpPr>
          <p:cNvPr id="6" name="文字方塊 5"/>
          <p:cNvSpPr txBox="1"/>
          <p:nvPr/>
        </p:nvSpPr>
        <p:spPr>
          <a:xfrm>
            <a:off x="1043608" y="3429000"/>
            <a:ext cx="6829114" cy="954107"/>
          </a:xfrm>
          <a:prstGeom prst="rect">
            <a:avLst/>
          </a:prstGeom>
          <a:noFill/>
        </p:spPr>
        <p:txBody>
          <a:bodyPr wrap="none" rtlCol="0">
            <a:spAutoFit/>
          </a:bodyPr>
          <a:lstStyle/>
          <a:p>
            <a:pPr>
              <a:buFont typeface="Symbol"/>
              <a:buChar char="Þ"/>
            </a:pPr>
            <a:r>
              <a:rPr lang="en-US" altLang="zh-TW" sz="2800" dirty="0" smtClean="0"/>
              <a:t>(-)1.0100101x2^3</a:t>
            </a:r>
          </a:p>
          <a:p>
            <a:pPr>
              <a:buFont typeface="Symbol"/>
              <a:buChar char="Þ"/>
            </a:pPr>
            <a:r>
              <a:rPr lang="en-US" altLang="zh-TW" sz="2800" dirty="0" smtClean="0"/>
              <a:t>(sign=(-), fraction=0100101, exponent = 3)</a:t>
            </a:r>
            <a:endParaRPr lang="zh-TW" altLang="en-US" sz="2800" dirty="0"/>
          </a:p>
        </p:txBody>
      </p:sp>
      <p:sp>
        <p:nvSpPr>
          <p:cNvPr id="8" name="文字方塊 7"/>
          <p:cNvSpPr txBox="1"/>
          <p:nvPr/>
        </p:nvSpPr>
        <p:spPr>
          <a:xfrm>
            <a:off x="1043608" y="4509120"/>
            <a:ext cx="1686616" cy="400110"/>
          </a:xfrm>
          <a:prstGeom prst="rect">
            <a:avLst/>
          </a:prstGeom>
          <a:noFill/>
        </p:spPr>
        <p:txBody>
          <a:bodyPr wrap="none" rtlCol="0">
            <a:spAutoFit/>
          </a:bodyPr>
          <a:lstStyle/>
          <a:p>
            <a:r>
              <a:rPr lang="en-US" altLang="zh-TW" sz="2000" dirty="0" smtClean="0"/>
              <a:t>IEEE 754-2008</a:t>
            </a:r>
            <a:endParaRPr lang="zh-TW" altLang="en-US" sz="2000" dirty="0"/>
          </a:p>
        </p:txBody>
      </p:sp>
      <p:graphicFrame>
        <p:nvGraphicFramePr>
          <p:cNvPr id="9" name="表格 8"/>
          <p:cNvGraphicFramePr>
            <a:graphicFrameLocks noGrp="1"/>
          </p:cNvGraphicFramePr>
          <p:nvPr/>
        </p:nvGraphicFramePr>
        <p:xfrm>
          <a:off x="6" y="5085184"/>
          <a:ext cx="9143994" cy="731520"/>
        </p:xfrm>
        <a:graphic>
          <a:graphicData uri="http://schemas.openxmlformats.org/drawingml/2006/table">
            <a:tbl>
              <a:tblPr firstRow="1" bandRow="1">
                <a:tableStyleId>{5C22544A-7EE6-4342-B048-85BDC9FD1C3A}</a:tableStyleId>
              </a:tblPr>
              <a:tblGrid>
                <a:gridCol w="806823"/>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gridCol w="268941"/>
              </a:tblGrid>
              <a:tr h="365140">
                <a:tc>
                  <a:txBody>
                    <a:bodyPr/>
                    <a:lstStyle/>
                    <a:p>
                      <a:r>
                        <a:rPr lang="en-US" altLang="zh-TW" dirty="0" smtClean="0"/>
                        <a:t>Sign</a:t>
                      </a:r>
                      <a:endParaRPr lang="zh-TW" altLang="en-US" dirty="0"/>
                    </a:p>
                  </a:txBody>
                  <a:tcPr/>
                </a:tc>
                <a:tc gridSpan="8">
                  <a:txBody>
                    <a:bodyPr/>
                    <a:lstStyle/>
                    <a:p>
                      <a:r>
                        <a:rPr lang="en-US" altLang="zh-TW" dirty="0" smtClean="0"/>
                        <a:t>Exponent</a:t>
                      </a:r>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hMerge="1">
                  <a:txBody>
                    <a:bodyPr/>
                    <a:lstStyle/>
                    <a:p>
                      <a:endParaRPr lang="zh-TW" altLang="en-US" dirty="0"/>
                    </a:p>
                  </a:txBody>
                  <a:tcPr>
                    <a:solidFill>
                      <a:schemeClr val="accent4">
                        <a:lumMod val="75000"/>
                      </a:schemeClr>
                    </a:solidFill>
                  </a:tcPr>
                </a:tc>
                <a:tc gridSpan="23">
                  <a:txBody>
                    <a:bodyPr/>
                    <a:lstStyle/>
                    <a:p>
                      <a:r>
                        <a:rPr lang="en-US" altLang="zh-TW" dirty="0" smtClean="0"/>
                        <a:t>Fraction</a:t>
                      </a:r>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c hMerge="1">
                  <a:txBody>
                    <a:bodyPr/>
                    <a:lstStyle/>
                    <a:p>
                      <a:endParaRPr lang="zh-TW" altLang="en-US" dirty="0"/>
                    </a:p>
                  </a:txBody>
                  <a:tcPr>
                    <a:solidFill>
                      <a:schemeClr val="accent6">
                        <a:lumMod val="75000"/>
                      </a:schemeClr>
                    </a:solidFill>
                  </a:tcPr>
                </a:tc>
              </a:tr>
              <a:tr h="208651">
                <a:tc>
                  <a:txBody>
                    <a:bodyPr/>
                    <a:lstStyle/>
                    <a:p>
                      <a:pPr algn="r"/>
                      <a:r>
                        <a:rPr lang="en-US" altLang="zh-TW" dirty="0" smtClean="0"/>
                        <a:t>1</a:t>
                      </a:r>
                      <a:endParaRPr lang="zh-TW" altLang="en-US" dirty="0"/>
                    </a:p>
                  </a:txBody>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1</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4">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1</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c>
                  <a:txBody>
                    <a:bodyPr/>
                    <a:lstStyle/>
                    <a:p>
                      <a:r>
                        <a:rPr lang="en-US" altLang="zh-TW" dirty="0" smtClean="0"/>
                        <a:t>0</a:t>
                      </a:r>
                      <a:endParaRPr lang="zh-TW" altLang="en-US" dirty="0"/>
                    </a:p>
                  </a:txBody>
                  <a:tcPr>
                    <a:solidFill>
                      <a:schemeClr val="accent6">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浮點數</a:t>
            </a:r>
            <a:r>
              <a:rPr lang="en-US" altLang="zh-TW" dirty="0" smtClean="0"/>
              <a:t>(floating-point)</a:t>
            </a:r>
            <a:r>
              <a:rPr lang="zh-TW" altLang="en-US" dirty="0" smtClean="0"/>
              <a:t>標準</a:t>
            </a:r>
            <a:r>
              <a:rPr lang="en-US" altLang="zh-TW" dirty="0" smtClean="0"/>
              <a:t>: IEEE 754</a:t>
            </a:r>
          </a:p>
          <a:p>
            <a:pPr lvl="1"/>
            <a:r>
              <a:rPr lang="zh-TW" altLang="en-US" dirty="0" smtClean="0"/>
              <a:t>單精度浮點數</a:t>
            </a:r>
            <a:r>
              <a:rPr lang="en-US" altLang="zh-TW" dirty="0" smtClean="0"/>
              <a:t>(float):4</a:t>
            </a:r>
            <a:r>
              <a:rPr lang="zh-TW" altLang="en-US" dirty="0" smtClean="0"/>
              <a:t> </a:t>
            </a:r>
            <a:r>
              <a:rPr lang="en-US" altLang="zh-TW" dirty="0" smtClean="0"/>
              <a:t>bytes(32 bits)</a:t>
            </a:r>
          </a:p>
          <a:p>
            <a:pPr lvl="2"/>
            <a:r>
              <a:rPr lang="en-US" altLang="zh-TW" dirty="0" smtClean="0"/>
              <a:t>Exponent: 8bits(127+n)</a:t>
            </a:r>
          </a:p>
          <a:p>
            <a:pPr lvl="2"/>
            <a:r>
              <a:rPr lang="en-US" altLang="zh-TW" dirty="0" smtClean="0"/>
              <a:t>Fraction: 23bits</a:t>
            </a:r>
            <a:endParaRPr lang="zh-TW" altLang="en-US" dirty="0" smtClean="0"/>
          </a:p>
          <a:p>
            <a:pPr lvl="1"/>
            <a:r>
              <a:rPr lang="zh-TW" altLang="en-US" dirty="0" smtClean="0"/>
              <a:t>雙精度浮點數</a:t>
            </a:r>
            <a:r>
              <a:rPr lang="en-US" altLang="zh-TW" dirty="0" smtClean="0"/>
              <a:t>(float):</a:t>
            </a:r>
            <a:r>
              <a:rPr lang="zh-TW" altLang="en-US" dirty="0" smtClean="0"/>
              <a:t> </a:t>
            </a:r>
            <a:r>
              <a:rPr lang="en-US" altLang="zh-TW" dirty="0" smtClean="0"/>
              <a:t>64 bytes(8 bits)</a:t>
            </a:r>
          </a:p>
          <a:p>
            <a:pPr lvl="2"/>
            <a:r>
              <a:rPr lang="en-US" altLang="zh-TW" dirty="0" smtClean="0"/>
              <a:t>Exponent: 11 bits</a:t>
            </a:r>
          </a:p>
          <a:p>
            <a:pPr lvl="2"/>
            <a:r>
              <a:rPr lang="en-US" altLang="zh-TW" dirty="0" smtClean="0"/>
              <a:t>Fraction: 52 bits(1023+n)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102</a:t>
            </a:fld>
            <a:endParaRPr lang="zh-TW"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變數</a:t>
            </a:r>
            <a:endParaRPr lang="en-US" altLang="zh-TW" dirty="0" smtClean="0"/>
          </a:p>
          <a:p>
            <a:pPr lvl="1"/>
            <a:r>
              <a:rPr lang="zh-TW" altLang="en-US" dirty="0" smtClean="0"/>
              <a:t>電腦中用來儲存資料的地方有很多</a:t>
            </a:r>
            <a:endParaRPr lang="en-US" altLang="zh-TW" dirty="0" smtClean="0"/>
          </a:p>
          <a:p>
            <a:pPr lvl="1"/>
            <a:r>
              <a:rPr lang="zh-TW" altLang="en-US" dirty="0" smtClean="0"/>
              <a:t>程式使用記憶體做直接的存取，因此需要使用一個簡單的存區方式</a:t>
            </a:r>
            <a:endParaRPr lang="en-US" altLang="zh-TW" dirty="0" smtClean="0"/>
          </a:p>
          <a:p>
            <a:pPr lvl="1"/>
            <a:r>
              <a:rPr lang="zh-TW" altLang="en-US" dirty="0" smtClean="0"/>
              <a:t>把一塊一塊的記憶體當作類式數學的變數，即可做到多個方程式的運算</a:t>
            </a:r>
            <a:endParaRPr lang="en-US" altLang="zh-TW" dirty="0" smtClean="0"/>
          </a:p>
        </p:txBody>
      </p:sp>
      <p:pic>
        <p:nvPicPr>
          <p:cNvPr id="4098" name="Picture 2" descr="#"/>
          <p:cNvPicPr>
            <a:picLocks noChangeAspect="1" noChangeArrowheads="1"/>
          </p:cNvPicPr>
          <p:nvPr/>
        </p:nvPicPr>
        <p:blipFill>
          <a:blip r:embed="rId2" cstate="print"/>
          <a:srcRect/>
          <a:stretch>
            <a:fillRect/>
          </a:stretch>
        </p:blipFill>
        <p:spPr bwMode="auto">
          <a:xfrm>
            <a:off x="6114256" y="453920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6266656" y="469160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6419056" y="484400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6571456" y="499640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6723856" y="514880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6876256" y="5301208"/>
            <a:ext cx="1620180" cy="1296144"/>
          </a:xfrm>
          <a:prstGeom prst="rect">
            <a:avLst/>
          </a:prstGeom>
          <a:noFill/>
        </p:spPr>
      </p:pic>
      <p:pic>
        <p:nvPicPr>
          <p:cNvPr id="4102" name="Picture 6" descr="RAM memory card by Post_Mjobeus"/>
          <p:cNvPicPr>
            <a:picLocks noChangeAspect="1" noChangeArrowheads="1"/>
          </p:cNvPicPr>
          <p:nvPr/>
        </p:nvPicPr>
        <p:blipFill>
          <a:blip r:embed="rId3" cstate="print"/>
          <a:srcRect/>
          <a:stretch>
            <a:fillRect/>
          </a:stretch>
        </p:blipFill>
        <p:spPr bwMode="auto">
          <a:xfrm>
            <a:off x="827584" y="4653136"/>
            <a:ext cx="3133590" cy="1817483"/>
          </a:xfrm>
          <a:prstGeom prst="rect">
            <a:avLst/>
          </a:prstGeom>
          <a:noFill/>
        </p:spPr>
      </p:pic>
      <p:sp>
        <p:nvSpPr>
          <p:cNvPr id="15" name="向右箭號 14"/>
          <p:cNvSpPr/>
          <p:nvPr/>
        </p:nvSpPr>
        <p:spPr>
          <a:xfrm>
            <a:off x="4788024" y="5157192"/>
            <a:ext cx="936104" cy="864096"/>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103</a:t>
            </a:fld>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(r/e)ax, al, ah</a:t>
            </a:r>
          </a:p>
          <a:p>
            <a:pPr lvl="1"/>
            <a:r>
              <a:rPr lang="en-US" altLang="zh-TW" dirty="0" smtClean="0"/>
              <a:t>(r/e)</a:t>
            </a:r>
            <a:r>
              <a:rPr lang="en-US" altLang="zh-TW" dirty="0" err="1" smtClean="0"/>
              <a:t>bx</a:t>
            </a:r>
            <a:r>
              <a:rPr lang="en-US" altLang="zh-TW" dirty="0" smtClean="0"/>
              <a:t>, </a:t>
            </a:r>
            <a:r>
              <a:rPr lang="en-US" altLang="zh-TW" dirty="0" err="1" smtClean="0"/>
              <a:t>bl</a:t>
            </a:r>
            <a:r>
              <a:rPr lang="en-US" altLang="zh-TW" dirty="0" smtClean="0"/>
              <a:t>, </a:t>
            </a:r>
            <a:r>
              <a:rPr lang="en-US" altLang="zh-TW" dirty="0" err="1" smtClean="0"/>
              <a:t>bh</a:t>
            </a:r>
            <a:endParaRPr lang="en-US" altLang="zh-TW" dirty="0" smtClean="0"/>
          </a:p>
          <a:p>
            <a:pPr lvl="1"/>
            <a:r>
              <a:rPr lang="en-US" altLang="zh-TW" dirty="0" smtClean="0"/>
              <a:t>(r/e)</a:t>
            </a:r>
            <a:r>
              <a:rPr lang="en-US" altLang="zh-TW" dirty="0" err="1" smtClean="0"/>
              <a:t>cx,cl,ch</a:t>
            </a:r>
            <a:endParaRPr lang="en-US" altLang="zh-TW" dirty="0" smtClean="0"/>
          </a:p>
          <a:p>
            <a:pPr lvl="1"/>
            <a:r>
              <a:rPr lang="en-US" altLang="zh-TW" dirty="0" smtClean="0"/>
              <a:t>(r/e)</a:t>
            </a:r>
            <a:r>
              <a:rPr lang="en-US" altLang="zh-TW" dirty="0" err="1" smtClean="0"/>
              <a:t>dx</a:t>
            </a:r>
            <a:r>
              <a:rPr lang="en-US" altLang="zh-TW" dirty="0" smtClean="0"/>
              <a:t>, dl, dh</a:t>
            </a:r>
          </a:p>
          <a:p>
            <a:pPr lvl="1"/>
            <a:r>
              <a:rPr lang="en-US" altLang="zh-TW" dirty="0" smtClean="0"/>
              <a:t>(r/e)</a:t>
            </a:r>
            <a:r>
              <a:rPr lang="en-US" altLang="zh-TW" dirty="0" err="1" smtClean="0"/>
              <a:t>ip</a:t>
            </a:r>
            <a:r>
              <a:rPr lang="en-US" altLang="zh-TW" dirty="0" smtClean="0"/>
              <a:t>,(r/e)sp,(r/e)</a:t>
            </a:r>
            <a:r>
              <a:rPr lang="en-US" altLang="zh-TW" dirty="0" err="1" smtClean="0"/>
              <a:t>bp</a:t>
            </a:r>
            <a:r>
              <a:rPr lang="en-US" altLang="zh-TW" dirty="0" smtClean="0"/>
              <a:t>,(r/e)</a:t>
            </a:r>
            <a:r>
              <a:rPr lang="en-US" altLang="zh-TW" dirty="0" err="1" smtClean="0"/>
              <a:t>si</a:t>
            </a:r>
            <a:r>
              <a:rPr lang="en-US" altLang="zh-TW" dirty="0" smtClean="0"/>
              <a:t>, (r/e)</a:t>
            </a:r>
            <a:r>
              <a:rPr lang="en-US" altLang="zh-TW" dirty="0" err="1" smtClean="0"/>
              <a:t>di</a:t>
            </a:r>
            <a:endParaRPr lang="en-US" altLang="zh-TW" dirty="0" smtClean="0"/>
          </a:p>
          <a:p>
            <a:pPr lvl="1"/>
            <a:r>
              <a:rPr lang="en-US" altLang="zh-TW" dirty="0" err="1" smtClean="0"/>
              <a:t>ss</a:t>
            </a:r>
            <a:r>
              <a:rPr lang="en-US" altLang="zh-TW" dirty="0" smtClean="0"/>
              <a:t>, </a:t>
            </a:r>
            <a:r>
              <a:rPr lang="en-US" altLang="zh-TW" dirty="0" err="1" smtClean="0"/>
              <a:t>ds</a:t>
            </a:r>
            <a:r>
              <a:rPr lang="en-US" altLang="zh-TW" dirty="0" smtClean="0"/>
              <a:t>, </a:t>
            </a:r>
            <a:r>
              <a:rPr lang="en-US" altLang="zh-TW" dirty="0" err="1" smtClean="0"/>
              <a:t>es</a:t>
            </a:r>
            <a:r>
              <a:rPr lang="en-US" altLang="zh-TW" dirty="0" smtClean="0"/>
              <a:t>, </a:t>
            </a:r>
            <a:r>
              <a:rPr lang="en-US" altLang="zh-TW" dirty="0" err="1" smtClean="0"/>
              <a:t>cs</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104</a:t>
            </a:fld>
            <a:endParaRPr lang="zh-TW"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CPU</a:t>
            </a:r>
            <a:r>
              <a:rPr lang="zh-TW" altLang="en-US" dirty="0" smtClean="0"/>
              <a:t>暫存器 </a:t>
            </a:r>
            <a:r>
              <a:rPr lang="en-US" altLang="zh-TW" dirty="0" smtClean="0"/>
              <a:t>– </a:t>
            </a:r>
            <a:r>
              <a:rPr lang="zh-TW" altLang="en-US" dirty="0" smtClean="0"/>
              <a:t>組合語言的變數</a:t>
            </a:r>
            <a:r>
              <a:rPr lang="en-US" altLang="zh-TW" dirty="0" smtClean="0"/>
              <a:t>(</a:t>
            </a:r>
            <a:r>
              <a:rPr lang="en-US" altLang="zh-TW" dirty="0" err="1" smtClean="0"/>
              <a:t>intel</a:t>
            </a:r>
            <a:r>
              <a:rPr lang="en-US" altLang="zh-TW" dirty="0" smtClean="0"/>
              <a:t>)</a:t>
            </a:r>
          </a:p>
          <a:p>
            <a:pPr lvl="1"/>
            <a:r>
              <a:rPr lang="en-US" altLang="zh-TW" dirty="0" smtClean="0"/>
              <a:t>Ex: </a:t>
            </a:r>
            <a:r>
              <a:rPr lang="en-US" altLang="zh-TW" dirty="0" err="1" smtClean="0"/>
              <a:t>intel</a:t>
            </a:r>
            <a:r>
              <a:rPr lang="zh-TW" altLang="en-US" dirty="0" smtClean="0"/>
              <a:t>的</a:t>
            </a:r>
            <a:r>
              <a:rPr lang="en-US" altLang="zh-TW" dirty="0" err="1" smtClean="0"/>
              <a:t>rax</a:t>
            </a:r>
            <a:r>
              <a:rPr lang="en-US" altLang="zh-TW" dirty="0" smtClean="0"/>
              <a:t>, </a:t>
            </a:r>
            <a:r>
              <a:rPr lang="en-US" altLang="zh-TW" dirty="0" err="1" smtClean="0"/>
              <a:t>eax</a:t>
            </a:r>
            <a:r>
              <a:rPr lang="en-US" altLang="zh-TW" dirty="0" smtClean="0"/>
              <a:t>, ax, al, ah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105</a:t>
            </a:fld>
            <a:endParaRPr lang="zh-TW" altLang="en-US"/>
          </a:p>
        </p:txBody>
      </p:sp>
      <p:graphicFrame>
        <p:nvGraphicFramePr>
          <p:cNvPr id="5" name="表格 4"/>
          <p:cNvGraphicFramePr>
            <a:graphicFrameLocks noGrp="1"/>
          </p:cNvGraphicFramePr>
          <p:nvPr/>
        </p:nvGraphicFramePr>
        <p:xfrm>
          <a:off x="0" y="2636911"/>
          <a:ext cx="9144000" cy="4221090"/>
        </p:xfrm>
        <a:graphic>
          <a:graphicData uri="http://schemas.openxmlformats.org/drawingml/2006/table">
            <a:tbl>
              <a:tblPr firstRow="1" bandRow="1">
                <a:tableStyleId>{93296810-A885-4BE3-A3E7-6D5BEEA58F35}</a:tableStyleId>
              </a:tblPr>
              <a:tblGrid>
                <a:gridCol w="4572000"/>
                <a:gridCol w="2286000"/>
                <a:gridCol w="1143000"/>
                <a:gridCol w="1143000"/>
              </a:tblGrid>
              <a:tr h="844218">
                <a:tc gridSpan="4">
                  <a:txBody>
                    <a:bodyPr/>
                    <a:lstStyle/>
                    <a:p>
                      <a:pPr algn="ctr"/>
                      <a:r>
                        <a:rPr lang="zh-TW" altLang="en-US" dirty="0" smtClean="0"/>
                        <a:t>暫存器大小</a:t>
                      </a:r>
                      <a:endParaRPr lang="zh-TW" altLang="en-US" dirty="0"/>
                    </a:p>
                  </a:txBody>
                  <a:tcPr anchor="ctr">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a:p>
                  </a:txBody>
                  <a:tcPr/>
                </a:tc>
                <a:tc hMerge="1">
                  <a:txBody>
                    <a:bodyPr/>
                    <a:lstStyle/>
                    <a:p>
                      <a:pPr algn="ctr"/>
                      <a:endParaRPr lang="zh-TW" altLang="en-US" dirty="0"/>
                    </a:p>
                  </a:txBody>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AH(8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AL(8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4218">
                <a:tc gridSpan="2">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dirty="0" smtClean="0"/>
                        <a:t>AX(16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r>
              <a:tr h="844218">
                <a:tc>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altLang="zh-TW" dirty="0" smtClean="0"/>
                        <a:t>EAX(32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r>
              <a:tr h="844218">
                <a:tc gridSpan="4">
                  <a:txBody>
                    <a:bodyPr/>
                    <a:lstStyle/>
                    <a:p>
                      <a:pPr algn="ctr"/>
                      <a:r>
                        <a:rPr lang="en-US" altLang="zh-TW" dirty="0" smtClean="0"/>
                        <a:t>RAX(64 bits)</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tc>
                <a:tc hMerge="1">
                  <a:txBody>
                    <a:bodyPr/>
                    <a:lstStyle/>
                    <a:p>
                      <a:pPr algn="ctr"/>
                      <a:endParaRPr lang="zh-TW" altLang="en-US" dirty="0"/>
                    </a:p>
                  </a:txBody>
                  <a:tcPr/>
                </a:tc>
                <a:tc hMerge="1">
                  <a:txBody>
                    <a:bodyPr/>
                    <a:lstStyle/>
                    <a:p>
                      <a:pPr algn="ctr"/>
                      <a:endParaRPr lang="zh-TW" altLang="en-US" dirty="0"/>
                    </a:p>
                  </a:txBody>
                  <a:tcPr/>
                </a:tc>
              </a:tr>
            </a:tbl>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兩條線 </a:t>
            </a:r>
            <a:r>
              <a:rPr lang="en-US" altLang="zh-TW" dirty="0" smtClean="0"/>
              <a:t>– </a:t>
            </a:r>
            <a:r>
              <a:rPr lang="zh-TW" altLang="en-US" dirty="0" smtClean="0"/>
              <a:t>記憶體表示方式</a:t>
            </a:r>
            <a:endParaRPr lang="en-US" altLang="zh-TW" dirty="0" smtClean="0"/>
          </a:p>
          <a:p>
            <a:endParaRPr lang="zh-TW" altLang="en-US" dirty="0"/>
          </a:p>
        </p:txBody>
      </p:sp>
      <p:cxnSp>
        <p:nvCxnSpPr>
          <p:cNvPr id="5" name="直線接點 4"/>
          <p:cNvCxnSpPr/>
          <p:nvPr/>
        </p:nvCxnSpPr>
        <p:spPr>
          <a:xfrm flipH="1">
            <a:off x="5292080"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6444208" y="2492896"/>
            <a:ext cx="72008" cy="345638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8" name="Picture 2" descr="#"/>
          <p:cNvPicPr>
            <a:picLocks noChangeAspect="1" noChangeArrowheads="1"/>
          </p:cNvPicPr>
          <p:nvPr/>
        </p:nvPicPr>
        <p:blipFill>
          <a:blip r:embed="rId2" cstate="print"/>
          <a:srcRect/>
          <a:stretch>
            <a:fillRect/>
          </a:stretch>
        </p:blipFill>
        <p:spPr bwMode="auto">
          <a:xfrm>
            <a:off x="7236296" y="3645024"/>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flipH="1">
            <a:off x="2602632" y="3547864"/>
            <a:ext cx="911511" cy="729209"/>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flipH="1">
            <a:off x="2755032" y="3700264"/>
            <a:ext cx="911511" cy="729209"/>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flipH="1">
            <a:off x="2907432" y="3852664"/>
            <a:ext cx="911511" cy="729209"/>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flipH="1">
            <a:off x="3059832" y="4005064"/>
            <a:ext cx="911511" cy="729209"/>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flipH="1">
            <a:off x="3212232" y="4157464"/>
            <a:ext cx="911511" cy="729209"/>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flipH="1">
            <a:off x="3364632" y="4309864"/>
            <a:ext cx="911511" cy="729209"/>
          </a:xfrm>
          <a:prstGeom prst="rect">
            <a:avLst/>
          </a:prstGeom>
          <a:noFill/>
        </p:spPr>
      </p:pic>
      <p:pic>
        <p:nvPicPr>
          <p:cNvPr id="15" name="Picture 6" descr="RAM memory card by Post_Mjobeus"/>
          <p:cNvPicPr>
            <a:picLocks noChangeAspect="1" noChangeArrowheads="1"/>
          </p:cNvPicPr>
          <p:nvPr/>
        </p:nvPicPr>
        <p:blipFill>
          <a:blip r:embed="rId3" cstate="print"/>
          <a:srcRect/>
          <a:stretch>
            <a:fillRect/>
          </a:stretch>
        </p:blipFill>
        <p:spPr bwMode="auto">
          <a:xfrm flipH="1">
            <a:off x="395536" y="3861048"/>
            <a:ext cx="1390499" cy="806490"/>
          </a:xfrm>
          <a:prstGeom prst="rect">
            <a:avLst/>
          </a:prstGeom>
          <a:noFill/>
        </p:spPr>
      </p:pic>
      <p:sp>
        <p:nvSpPr>
          <p:cNvPr id="16" name="向右箭號 15"/>
          <p:cNvSpPr/>
          <p:nvPr/>
        </p:nvSpPr>
        <p:spPr>
          <a:xfrm>
            <a:off x="2051720" y="4005064"/>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283968" y="3933056"/>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p:cNvCxnSpPr/>
          <p:nvPr/>
        </p:nvCxnSpPr>
        <p:spPr>
          <a:xfrm>
            <a:off x="5364088" y="335699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364088" y="3789040"/>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5364088" y="4653136"/>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788024" y="3356992"/>
            <a:ext cx="526106" cy="369332"/>
          </a:xfrm>
          <a:prstGeom prst="rect">
            <a:avLst/>
          </a:prstGeom>
          <a:noFill/>
        </p:spPr>
        <p:txBody>
          <a:bodyPr wrap="none" rtlCol="0">
            <a:spAutoFit/>
          </a:bodyPr>
          <a:lstStyle/>
          <a:p>
            <a:r>
              <a:rPr lang="en-US" altLang="zh-TW" dirty="0" smtClean="0"/>
              <a:t>100</a:t>
            </a:r>
            <a:endParaRPr lang="zh-TW" altLang="en-US" dirty="0"/>
          </a:p>
        </p:txBody>
      </p:sp>
      <p:sp>
        <p:nvSpPr>
          <p:cNvPr id="24" name="文字方塊 23"/>
          <p:cNvSpPr txBox="1"/>
          <p:nvPr/>
        </p:nvSpPr>
        <p:spPr>
          <a:xfrm>
            <a:off x="4788024" y="3861048"/>
            <a:ext cx="511679" cy="369332"/>
          </a:xfrm>
          <a:prstGeom prst="rect">
            <a:avLst/>
          </a:prstGeom>
          <a:noFill/>
        </p:spPr>
        <p:txBody>
          <a:bodyPr wrap="none" rtlCol="0">
            <a:spAutoFit/>
          </a:bodyPr>
          <a:lstStyle/>
          <a:p>
            <a:r>
              <a:rPr lang="en-US" altLang="zh-TW" dirty="0" smtClean="0"/>
              <a:t>101</a:t>
            </a:r>
            <a:endParaRPr lang="zh-TW" altLang="en-US" dirty="0"/>
          </a:p>
        </p:txBody>
      </p:sp>
      <p:sp>
        <p:nvSpPr>
          <p:cNvPr id="25" name="向右箭號 24"/>
          <p:cNvSpPr/>
          <p:nvPr/>
        </p:nvSpPr>
        <p:spPr>
          <a:xfrm>
            <a:off x="6732240" y="4077072"/>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p:nvPr/>
        </p:nvCxnSpPr>
        <p:spPr>
          <a:xfrm>
            <a:off x="5292080" y="4221088"/>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292080" y="5085184"/>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5517232"/>
            <a:ext cx="11521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788024" y="4293096"/>
            <a:ext cx="521618" cy="369332"/>
          </a:xfrm>
          <a:prstGeom prst="rect">
            <a:avLst/>
          </a:prstGeom>
          <a:noFill/>
        </p:spPr>
        <p:txBody>
          <a:bodyPr wrap="none" rtlCol="0">
            <a:spAutoFit/>
          </a:bodyPr>
          <a:lstStyle/>
          <a:p>
            <a:r>
              <a:rPr lang="en-US" altLang="zh-TW" dirty="0" smtClean="0"/>
              <a:t>102</a:t>
            </a:r>
            <a:endParaRPr lang="zh-TW" altLang="en-US" dirty="0"/>
          </a:p>
        </p:txBody>
      </p:sp>
      <p:sp>
        <p:nvSpPr>
          <p:cNvPr id="31" name="文字方塊 30"/>
          <p:cNvSpPr txBox="1"/>
          <p:nvPr/>
        </p:nvSpPr>
        <p:spPr>
          <a:xfrm>
            <a:off x="4788024" y="5157192"/>
            <a:ext cx="526106" cy="369332"/>
          </a:xfrm>
          <a:prstGeom prst="rect">
            <a:avLst/>
          </a:prstGeom>
          <a:noFill/>
        </p:spPr>
        <p:txBody>
          <a:bodyPr wrap="none" rtlCol="0">
            <a:spAutoFit/>
          </a:bodyPr>
          <a:lstStyle/>
          <a:p>
            <a:r>
              <a:rPr lang="en-US" altLang="zh-TW" dirty="0" smtClean="0"/>
              <a:t>104</a:t>
            </a:r>
            <a:endParaRPr lang="zh-TW" altLang="en-US" dirty="0"/>
          </a:p>
        </p:txBody>
      </p:sp>
      <p:sp>
        <p:nvSpPr>
          <p:cNvPr id="33" name="文字方塊 32"/>
          <p:cNvSpPr txBox="1"/>
          <p:nvPr/>
        </p:nvSpPr>
        <p:spPr>
          <a:xfrm>
            <a:off x="4788024" y="4725144"/>
            <a:ext cx="507190" cy="369332"/>
          </a:xfrm>
          <a:prstGeom prst="rect">
            <a:avLst/>
          </a:prstGeom>
          <a:noFill/>
        </p:spPr>
        <p:txBody>
          <a:bodyPr wrap="none" rtlCol="0">
            <a:spAutoFit/>
          </a:bodyPr>
          <a:lstStyle/>
          <a:p>
            <a:r>
              <a:rPr lang="en-US" altLang="zh-TW" dirty="0" smtClean="0"/>
              <a:t>103</a:t>
            </a:r>
            <a:endParaRPr lang="zh-TW" altLang="en-US" dirty="0"/>
          </a:p>
        </p:txBody>
      </p:sp>
      <p:sp>
        <p:nvSpPr>
          <p:cNvPr id="26" name="矩形 25"/>
          <p:cNvSpPr/>
          <p:nvPr/>
        </p:nvSpPr>
        <p:spPr>
          <a:xfrm>
            <a:off x="5292080" y="3284984"/>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rot="5400000">
            <a:off x="7810919" y="5014617"/>
            <a:ext cx="504056" cy="35715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7740352" y="5517232"/>
            <a:ext cx="710579" cy="369332"/>
          </a:xfrm>
          <a:prstGeom prst="rect">
            <a:avLst/>
          </a:prstGeom>
          <a:noFill/>
        </p:spPr>
        <p:txBody>
          <a:bodyPr wrap="none" rtlCol="0">
            <a:spAutoFit/>
          </a:bodyPr>
          <a:lstStyle/>
          <a:p>
            <a:r>
              <a:rPr lang="en-US" altLang="zh-TW" dirty="0" smtClean="0"/>
              <a:t>x, y, z</a:t>
            </a:r>
            <a:endParaRPr lang="zh-TW" altLang="en-US" dirty="0"/>
          </a:p>
        </p:txBody>
      </p:sp>
      <p:sp>
        <p:nvSpPr>
          <p:cNvPr id="32" name="投影片編號版面配置區 31"/>
          <p:cNvSpPr>
            <a:spLocks noGrp="1"/>
          </p:cNvSpPr>
          <p:nvPr>
            <p:ph type="sldNum" sz="quarter" idx="12"/>
          </p:nvPr>
        </p:nvSpPr>
        <p:spPr/>
        <p:txBody>
          <a:bodyPr/>
          <a:lstStyle/>
          <a:p>
            <a:fld id="{AC4F3721-7B86-4553-8DA8-FFD0BB461115}" type="slidenum">
              <a:rPr lang="zh-TW" altLang="en-US" smtClean="0"/>
              <a:pPr/>
              <a:t>106</a:t>
            </a:fld>
            <a:endParaRPr lang="zh-TW"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5"/>
            <a:ext cx="4499992" cy="5373216"/>
          </a:xfrm>
        </p:spPr>
        <p:txBody>
          <a:bodyPr>
            <a:normAutofit fontScale="77500" lnSpcReduction="20000"/>
          </a:bodyPr>
          <a:lstStyle/>
          <a:p>
            <a:r>
              <a:rPr lang="zh-TW" altLang="en-US" dirty="0" smtClean="0"/>
              <a:t>資料結構</a:t>
            </a:r>
            <a:endParaRPr lang="en-US" altLang="zh-TW" dirty="0" smtClean="0"/>
          </a:p>
          <a:p>
            <a:pPr lvl="1"/>
            <a:r>
              <a:rPr lang="zh-TW" altLang="en-US" dirty="0" smtClean="0"/>
              <a:t>資料的正確儲存方式</a:t>
            </a:r>
            <a:endParaRPr lang="en-US" altLang="zh-TW" dirty="0" smtClean="0"/>
          </a:p>
          <a:p>
            <a:pPr lvl="1"/>
            <a:r>
              <a:rPr lang="zh-TW" altLang="en-US" dirty="0" smtClean="0"/>
              <a:t>空間換取時間</a:t>
            </a:r>
            <a:endParaRPr lang="en-US" altLang="zh-TW" dirty="0" smtClean="0"/>
          </a:p>
          <a:p>
            <a:pPr lvl="1"/>
            <a:r>
              <a:rPr lang="zh-TW" altLang="en-US" dirty="0" smtClean="0"/>
              <a:t>化為抽象資料結構</a:t>
            </a:r>
            <a:r>
              <a:rPr lang="en-US" altLang="zh-TW" dirty="0" smtClean="0"/>
              <a:t>ADT</a:t>
            </a:r>
          </a:p>
          <a:p>
            <a:pPr lvl="1"/>
            <a:endParaRPr lang="en-US" altLang="zh-TW" dirty="0" smtClean="0"/>
          </a:p>
          <a:p>
            <a:r>
              <a:rPr lang="zh-TW" altLang="en-US" dirty="0" smtClean="0"/>
              <a:t>演算法 </a:t>
            </a:r>
            <a:r>
              <a:rPr lang="en-US" altLang="zh-TW" dirty="0" smtClean="0"/>
              <a:t>- </a:t>
            </a:r>
            <a:r>
              <a:rPr lang="zh-TW" altLang="en-US" dirty="0" smtClean="0"/>
              <a:t>解問題</a:t>
            </a:r>
            <a:endParaRPr lang="en-US" altLang="zh-TW" dirty="0" smtClean="0"/>
          </a:p>
          <a:p>
            <a:pPr lvl="1"/>
            <a:r>
              <a:rPr lang="zh-TW" altLang="en-US" dirty="0" smtClean="0"/>
              <a:t>解決問題</a:t>
            </a:r>
            <a:endParaRPr lang="en-US" altLang="zh-TW" dirty="0" smtClean="0"/>
          </a:p>
          <a:p>
            <a:pPr lvl="2"/>
            <a:r>
              <a:rPr lang="zh-TW" altLang="en-US" dirty="0" smtClean="0"/>
              <a:t>即為寫程式的步驟大綱</a:t>
            </a:r>
            <a:endParaRPr lang="en-US" altLang="zh-TW" dirty="0" smtClean="0"/>
          </a:p>
          <a:p>
            <a:pPr lvl="1"/>
            <a:r>
              <a:rPr lang="zh-TW" altLang="en-US" dirty="0" smtClean="0"/>
              <a:t>設計訣竅</a:t>
            </a:r>
            <a:r>
              <a:rPr lang="en-US" altLang="zh-TW" dirty="0" smtClean="0"/>
              <a:t>:</a:t>
            </a:r>
            <a:r>
              <a:rPr lang="zh-TW" altLang="en-US" dirty="0" smtClean="0"/>
              <a:t> 大問題化為小問題</a:t>
            </a:r>
            <a:r>
              <a:rPr lang="en-US" altLang="zh-TW" dirty="0" smtClean="0"/>
              <a:t>(divide-and-conquer, dynamic programming)</a:t>
            </a:r>
            <a:r>
              <a:rPr lang="zh-TW" altLang="en-US" dirty="0" smtClean="0"/>
              <a:t>或其他問題</a:t>
            </a:r>
            <a:r>
              <a:rPr lang="en-US" altLang="zh-TW" dirty="0" smtClean="0"/>
              <a:t>(reduce)</a:t>
            </a:r>
          </a:p>
          <a:p>
            <a:pPr lvl="2"/>
            <a:r>
              <a:rPr lang="zh-TW" altLang="en-US" dirty="0" smtClean="0"/>
              <a:t>問題化為多個問題</a:t>
            </a:r>
            <a:r>
              <a:rPr lang="en-US" altLang="zh-TW" dirty="0" smtClean="0"/>
              <a:t>:</a:t>
            </a:r>
            <a:r>
              <a:rPr lang="zh-TW" altLang="en-US" dirty="0" smtClean="0"/>
              <a:t> 重複性問題</a:t>
            </a:r>
            <a:endParaRPr lang="en-US" altLang="zh-TW" dirty="0" smtClean="0"/>
          </a:p>
          <a:p>
            <a:pPr lvl="2"/>
            <a:r>
              <a:rPr lang="zh-TW" altLang="en-US" dirty="0" smtClean="0"/>
              <a:t>問題轉為其他問題</a:t>
            </a:r>
            <a:endParaRPr lang="en-US" altLang="zh-TW" dirty="0" smtClean="0"/>
          </a:p>
          <a:p>
            <a:pPr lvl="1"/>
            <a:r>
              <a:rPr lang="zh-TW" altLang="en-US" dirty="0" smtClean="0"/>
              <a:t>虛擬碼</a:t>
            </a:r>
            <a:endParaRPr lang="en-US" altLang="zh-TW" dirty="0" smtClean="0"/>
          </a:p>
          <a:p>
            <a:pPr lvl="2"/>
            <a:r>
              <a:rPr lang="zh-TW" altLang="en-US" dirty="0" smtClean="0"/>
              <a:t>抽象化的程式碼，用來解釋演算法</a:t>
            </a:r>
            <a:endParaRPr lang="zh-TW" altLang="en-US" dirty="0"/>
          </a:p>
        </p:txBody>
      </p:sp>
      <p:pic>
        <p:nvPicPr>
          <p:cNvPr id="4" name="Picture 2" descr="#"/>
          <p:cNvPicPr>
            <a:picLocks noChangeAspect="1" noChangeArrowheads="1"/>
          </p:cNvPicPr>
          <p:nvPr/>
        </p:nvPicPr>
        <p:blipFill>
          <a:blip r:embed="rId2" cstate="print"/>
          <a:srcRect/>
          <a:stretch>
            <a:fillRect/>
          </a:stretch>
        </p:blipFill>
        <p:spPr bwMode="auto">
          <a:xfrm>
            <a:off x="4962128" y="1658888"/>
            <a:ext cx="1620180" cy="1296144"/>
          </a:xfrm>
          <a:prstGeom prst="rect">
            <a:avLst/>
          </a:prstGeom>
          <a:noFill/>
        </p:spPr>
      </p:pic>
      <p:pic>
        <p:nvPicPr>
          <p:cNvPr id="5" name="Picture 2" descr="#"/>
          <p:cNvPicPr>
            <a:picLocks noChangeAspect="1" noChangeArrowheads="1"/>
          </p:cNvPicPr>
          <p:nvPr/>
        </p:nvPicPr>
        <p:blipFill>
          <a:blip r:embed="rId2" cstate="print"/>
          <a:srcRect/>
          <a:stretch>
            <a:fillRect/>
          </a:stretch>
        </p:blipFill>
        <p:spPr bwMode="auto">
          <a:xfrm>
            <a:off x="5114528" y="1811288"/>
            <a:ext cx="1620180" cy="1296144"/>
          </a:xfrm>
          <a:prstGeom prst="rect">
            <a:avLst/>
          </a:prstGeom>
          <a:noFill/>
        </p:spPr>
      </p:pic>
      <p:pic>
        <p:nvPicPr>
          <p:cNvPr id="6" name="Picture 2" descr="#"/>
          <p:cNvPicPr>
            <a:picLocks noChangeAspect="1" noChangeArrowheads="1"/>
          </p:cNvPicPr>
          <p:nvPr/>
        </p:nvPicPr>
        <p:blipFill>
          <a:blip r:embed="rId2" cstate="print"/>
          <a:srcRect/>
          <a:stretch>
            <a:fillRect/>
          </a:stretch>
        </p:blipFill>
        <p:spPr bwMode="auto">
          <a:xfrm>
            <a:off x="5266928" y="1963688"/>
            <a:ext cx="1620180" cy="1296144"/>
          </a:xfrm>
          <a:prstGeom prst="rect">
            <a:avLst/>
          </a:prstGeom>
          <a:noFill/>
        </p:spPr>
      </p:pic>
      <p:pic>
        <p:nvPicPr>
          <p:cNvPr id="7" name="Picture 2" descr="#"/>
          <p:cNvPicPr>
            <a:picLocks noChangeAspect="1" noChangeArrowheads="1"/>
          </p:cNvPicPr>
          <p:nvPr/>
        </p:nvPicPr>
        <p:blipFill>
          <a:blip r:embed="rId2" cstate="print"/>
          <a:srcRect/>
          <a:stretch>
            <a:fillRect/>
          </a:stretch>
        </p:blipFill>
        <p:spPr bwMode="auto">
          <a:xfrm>
            <a:off x="5419328" y="2116088"/>
            <a:ext cx="1620180" cy="1296144"/>
          </a:xfrm>
          <a:prstGeom prst="rect">
            <a:avLst/>
          </a:prstGeom>
          <a:noFill/>
        </p:spPr>
      </p:pic>
      <p:pic>
        <p:nvPicPr>
          <p:cNvPr id="8" name="Picture 2" descr="#"/>
          <p:cNvPicPr>
            <a:picLocks noChangeAspect="1" noChangeArrowheads="1"/>
          </p:cNvPicPr>
          <p:nvPr/>
        </p:nvPicPr>
        <p:blipFill>
          <a:blip r:embed="rId2" cstate="print"/>
          <a:srcRect/>
          <a:stretch>
            <a:fillRect/>
          </a:stretch>
        </p:blipFill>
        <p:spPr bwMode="auto">
          <a:xfrm>
            <a:off x="5571728" y="2268488"/>
            <a:ext cx="1620180" cy="1296144"/>
          </a:xfrm>
          <a:prstGeom prst="rect">
            <a:avLst/>
          </a:prstGeom>
          <a:noFill/>
        </p:spPr>
      </p:pic>
      <p:pic>
        <p:nvPicPr>
          <p:cNvPr id="9" name="Picture 2" descr="#"/>
          <p:cNvPicPr>
            <a:picLocks noChangeAspect="1" noChangeArrowheads="1"/>
          </p:cNvPicPr>
          <p:nvPr/>
        </p:nvPicPr>
        <p:blipFill>
          <a:blip r:embed="rId2" cstate="print"/>
          <a:srcRect/>
          <a:stretch>
            <a:fillRect/>
          </a:stretch>
        </p:blipFill>
        <p:spPr bwMode="auto">
          <a:xfrm>
            <a:off x="5724128" y="2420888"/>
            <a:ext cx="1620180" cy="1296144"/>
          </a:xfrm>
          <a:prstGeom prst="rect">
            <a:avLst/>
          </a:prstGeom>
          <a:noFill/>
        </p:spPr>
      </p:pic>
      <p:pic>
        <p:nvPicPr>
          <p:cNvPr id="10" name="Picture 2" descr="#"/>
          <p:cNvPicPr>
            <a:picLocks noChangeAspect="1" noChangeArrowheads="1"/>
          </p:cNvPicPr>
          <p:nvPr/>
        </p:nvPicPr>
        <p:blipFill>
          <a:blip r:embed="rId2" cstate="print"/>
          <a:srcRect/>
          <a:stretch>
            <a:fillRect/>
          </a:stretch>
        </p:blipFill>
        <p:spPr bwMode="auto">
          <a:xfrm>
            <a:off x="5940152" y="5561856"/>
            <a:ext cx="1620180" cy="1296144"/>
          </a:xfrm>
          <a:prstGeom prst="rect">
            <a:avLst/>
          </a:prstGeom>
          <a:noFill/>
        </p:spPr>
      </p:pic>
      <p:pic>
        <p:nvPicPr>
          <p:cNvPr id="11" name="Picture 2" descr="#"/>
          <p:cNvPicPr>
            <a:picLocks noChangeAspect="1" noChangeArrowheads="1"/>
          </p:cNvPicPr>
          <p:nvPr/>
        </p:nvPicPr>
        <p:blipFill>
          <a:blip r:embed="rId2" cstate="print"/>
          <a:srcRect/>
          <a:stretch>
            <a:fillRect/>
          </a:stretch>
        </p:blipFill>
        <p:spPr bwMode="auto">
          <a:xfrm>
            <a:off x="6084168" y="3789040"/>
            <a:ext cx="1620180" cy="1296144"/>
          </a:xfrm>
          <a:prstGeom prst="rect">
            <a:avLst/>
          </a:prstGeom>
          <a:noFill/>
        </p:spPr>
      </p:pic>
      <p:pic>
        <p:nvPicPr>
          <p:cNvPr id="12" name="Picture 2" descr="#"/>
          <p:cNvPicPr>
            <a:picLocks noChangeAspect="1" noChangeArrowheads="1"/>
          </p:cNvPicPr>
          <p:nvPr/>
        </p:nvPicPr>
        <p:blipFill>
          <a:blip r:embed="rId2" cstate="print"/>
          <a:srcRect/>
          <a:stretch>
            <a:fillRect/>
          </a:stretch>
        </p:blipFill>
        <p:spPr bwMode="auto">
          <a:xfrm>
            <a:off x="4427984" y="3717032"/>
            <a:ext cx="1620180" cy="1296144"/>
          </a:xfrm>
          <a:prstGeom prst="rect">
            <a:avLst/>
          </a:prstGeom>
          <a:noFill/>
        </p:spPr>
      </p:pic>
      <p:pic>
        <p:nvPicPr>
          <p:cNvPr id="13" name="Picture 2" descr="#"/>
          <p:cNvPicPr>
            <a:picLocks noChangeAspect="1" noChangeArrowheads="1"/>
          </p:cNvPicPr>
          <p:nvPr/>
        </p:nvPicPr>
        <p:blipFill>
          <a:blip r:embed="rId2" cstate="print"/>
          <a:srcRect/>
          <a:stretch>
            <a:fillRect/>
          </a:stretch>
        </p:blipFill>
        <p:spPr bwMode="auto">
          <a:xfrm>
            <a:off x="4355976" y="5561856"/>
            <a:ext cx="1620180" cy="1296144"/>
          </a:xfrm>
          <a:prstGeom prst="rect">
            <a:avLst/>
          </a:prstGeom>
          <a:noFill/>
        </p:spPr>
      </p:pic>
      <p:pic>
        <p:nvPicPr>
          <p:cNvPr id="14" name="Picture 2" descr="#"/>
          <p:cNvPicPr>
            <a:picLocks noChangeAspect="1" noChangeArrowheads="1"/>
          </p:cNvPicPr>
          <p:nvPr/>
        </p:nvPicPr>
        <p:blipFill>
          <a:blip r:embed="rId2" cstate="print"/>
          <a:srcRect/>
          <a:stretch>
            <a:fillRect/>
          </a:stretch>
        </p:blipFill>
        <p:spPr bwMode="auto">
          <a:xfrm>
            <a:off x="7523820" y="5561856"/>
            <a:ext cx="1620180" cy="1296144"/>
          </a:xfrm>
          <a:prstGeom prst="rect">
            <a:avLst/>
          </a:prstGeom>
          <a:noFill/>
        </p:spPr>
      </p:pic>
      <p:pic>
        <p:nvPicPr>
          <p:cNvPr id="15" name="Picture 2" descr="#"/>
          <p:cNvPicPr>
            <a:picLocks noChangeAspect="1" noChangeArrowheads="1"/>
          </p:cNvPicPr>
          <p:nvPr/>
        </p:nvPicPr>
        <p:blipFill>
          <a:blip r:embed="rId2" cstate="print"/>
          <a:srcRect/>
          <a:stretch>
            <a:fillRect/>
          </a:stretch>
        </p:blipFill>
        <p:spPr bwMode="auto">
          <a:xfrm>
            <a:off x="7523820" y="3789040"/>
            <a:ext cx="1620180" cy="1296144"/>
          </a:xfrm>
          <a:prstGeom prst="rect">
            <a:avLst/>
          </a:prstGeom>
          <a:noFill/>
        </p:spPr>
      </p:pic>
      <p:cxnSp>
        <p:nvCxnSpPr>
          <p:cNvPr id="17" name="直線接點 16"/>
          <p:cNvCxnSpPr/>
          <p:nvPr/>
        </p:nvCxnSpPr>
        <p:spPr>
          <a:xfrm>
            <a:off x="4572000" y="5157192"/>
            <a:ext cx="4392488" cy="7200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投影片編號版面配置區 17"/>
          <p:cNvSpPr>
            <a:spLocks noGrp="1"/>
          </p:cNvSpPr>
          <p:nvPr>
            <p:ph type="sldNum" sz="quarter" idx="12"/>
          </p:nvPr>
        </p:nvSpPr>
        <p:spPr/>
        <p:txBody>
          <a:bodyPr/>
          <a:lstStyle/>
          <a:p>
            <a:fld id="{AC4F3721-7B86-4553-8DA8-FFD0BB461115}" type="slidenum">
              <a:rPr lang="zh-TW" altLang="en-US" smtClean="0"/>
              <a:pPr/>
              <a:t>107</a:t>
            </a:fld>
            <a:endParaRPr lang="zh-TW"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12777"/>
            <a:ext cx="4211960" cy="5445224"/>
          </a:xfrm>
        </p:spPr>
        <p:txBody>
          <a:bodyPr>
            <a:normAutofit fontScale="92500" lnSpcReduction="20000"/>
          </a:bodyPr>
          <a:lstStyle/>
          <a:p>
            <a:r>
              <a:rPr lang="zh-TW" altLang="en-US" dirty="0" smtClean="0"/>
              <a:t>堆疊 </a:t>
            </a:r>
            <a:r>
              <a:rPr lang="en-US" altLang="zh-TW" dirty="0" smtClean="0"/>
              <a:t>(Stack)</a:t>
            </a:r>
          </a:p>
          <a:p>
            <a:pPr lvl="1"/>
            <a:r>
              <a:rPr lang="zh-TW" altLang="en-US" dirty="0" smtClean="0"/>
              <a:t>兩項操作</a:t>
            </a:r>
            <a:r>
              <a:rPr lang="en-US" altLang="zh-TW" dirty="0" smtClean="0"/>
              <a:t>:</a:t>
            </a:r>
          </a:p>
          <a:p>
            <a:pPr lvl="2"/>
            <a:r>
              <a:rPr lang="zh-TW" altLang="en-US" dirty="0" smtClean="0"/>
              <a:t>存進資料</a:t>
            </a:r>
            <a:r>
              <a:rPr lang="en-US" altLang="zh-TW" dirty="0" smtClean="0"/>
              <a:t>:push</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pop</a:t>
            </a:r>
          </a:p>
          <a:p>
            <a:pPr lvl="3"/>
            <a:r>
              <a:rPr lang="zh-TW" altLang="en-US" dirty="0" smtClean="0"/>
              <a:t>堆疊頂端資料回傳</a:t>
            </a:r>
            <a:endParaRPr lang="en-US" altLang="zh-TW" dirty="0" smtClean="0"/>
          </a:p>
          <a:p>
            <a:pPr lvl="1"/>
            <a:r>
              <a:rPr lang="en-US" altLang="zh-TW" dirty="0" smtClean="0"/>
              <a:t>First In Last Out</a:t>
            </a:r>
            <a:r>
              <a:rPr lang="zh-TW" altLang="en-US" dirty="0" smtClean="0"/>
              <a:t> </a:t>
            </a:r>
            <a:r>
              <a:rPr lang="en-US" altLang="zh-TW" dirty="0" smtClean="0"/>
              <a:t>(FILO):</a:t>
            </a:r>
            <a:r>
              <a:rPr lang="zh-TW" altLang="en-US" dirty="0" smtClean="0"/>
              <a:t> 先進後出，代表這一個資料結構先</a:t>
            </a:r>
            <a:r>
              <a:rPr lang="en-US" altLang="zh-TW" dirty="0" smtClean="0"/>
              <a:t>push</a:t>
            </a:r>
            <a:r>
              <a:rPr lang="zh-TW" altLang="en-US" dirty="0" smtClean="0"/>
              <a:t>進去的資料最後</a:t>
            </a:r>
            <a:r>
              <a:rPr lang="en-US" altLang="zh-TW" dirty="0" smtClean="0"/>
              <a:t>pop</a:t>
            </a:r>
            <a:r>
              <a:rPr lang="zh-TW" altLang="en-US" dirty="0" smtClean="0"/>
              <a:t>出來，也就是</a:t>
            </a:r>
            <a:r>
              <a:rPr lang="zh-TW" altLang="en-US" b="1" dirty="0" smtClean="0"/>
              <a:t>反向</a:t>
            </a:r>
            <a:endParaRPr lang="en-US" altLang="zh-TW" b="1" dirty="0" smtClean="0"/>
          </a:p>
          <a:p>
            <a:pPr lvl="1"/>
            <a:r>
              <a:rPr lang="en-US" altLang="zh-TW" dirty="0" smtClean="0"/>
              <a:t>Last In First Out</a:t>
            </a:r>
            <a:r>
              <a:rPr lang="zh-TW" altLang="en-US" dirty="0" smtClean="0"/>
              <a:t> </a:t>
            </a:r>
            <a:r>
              <a:rPr lang="en-US" altLang="zh-TW" dirty="0" smtClean="0"/>
              <a:t>(LIFO) :</a:t>
            </a:r>
            <a:r>
              <a:rPr lang="zh-TW" altLang="en-US" dirty="0" smtClean="0"/>
              <a:t> 後進先出，代表這一個資料結構最後</a:t>
            </a:r>
            <a:r>
              <a:rPr lang="en-US" altLang="zh-TW" dirty="0" smtClean="0"/>
              <a:t>push</a:t>
            </a:r>
            <a:r>
              <a:rPr lang="zh-TW" altLang="en-US" dirty="0" smtClean="0"/>
              <a:t>進去的資料先</a:t>
            </a:r>
            <a:r>
              <a:rPr lang="en-US" altLang="zh-TW" dirty="0" smtClean="0"/>
              <a:t>pop</a:t>
            </a:r>
            <a:r>
              <a:rPr lang="zh-TW" altLang="en-US" dirty="0" smtClean="0"/>
              <a:t>出來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108</a:t>
            </a:fld>
            <a:endParaRPr lang="zh-TW" altLang="en-US"/>
          </a:p>
        </p:txBody>
      </p:sp>
      <p:pic>
        <p:nvPicPr>
          <p:cNvPr id="91138" name="Picture 2"/>
          <p:cNvPicPr>
            <a:picLocks noChangeAspect="1" noChangeArrowheads="1"/>
          </p:cNvPicPr>
          <p:nvPr/>
        </p:nvPicPr>
        <p:blipFill>
          <a:blip r:embed="rId2" cstate="print"/>
          <a:srcRect/>
          <a:stretch>
            <a:fillRect/>
          </a:stretch>
        </p:blipFill>
        <p:spPr bwMode="auto">
          <a:xfrm>
            <a:off x="4139952" y="1484784"/>
            <a:ext cx="5021857"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004048" cy="5373215"/>
          </a:xfrm>
        </p:spPr>
        <p:txBody>
          <a:bodyPr>
            <a:normAutofit fontScale="92500" lnSpcReduction="20000"/>
          </a:bodyPr>
          <a:lstStyle/>
          <a:p>
            <a:r>
              <a:rPr lang="zh-TW" altLang="en-US" dirty="0" smtClean="0"/>
              <a:t>函數呼叫</a:t>
            </a:r>
            <a:endParaRPr lang="en-US" altLang="zh-TW" dirty="0" smtClean="0"/>
          </a:p>
          <a:p>
            <a:pPr lvl="1"/>
            <a:r>
              <a:rPr lang="zh-TW" altLang="en-US" dirty="0" smtClean="0"/>
              <a:t>函數</a:t>
            </a:r>
            <a:r>
              <a:rPr lang="en-US" altLang="zh-TW" dirty="0" smtClean="0"/>
              <a:t>(function)</a:t>
            </a:r>
            <a:r>
              <a:rPr lang="zh-TW" altLang="en-US" dirty="0" smtClean="0"/>
              <a:t>、程序</a:t>
            </a:r>
            <a:r>
              <a:rPr lang="en-US" altLang="zh-TW" dirty="0" smtClean="0"/>
              <a:t>(</a:t>
            </a:r>
            <a:r>
              <a:rPr lang="zh-TW" altLang="en-US" dirty="0" smtClean="0"/>
              <a:t>程序</a:t>
            </a:r>
            <a:r>
              <a:rPr lang="en-US" altLang="zh-TW" dirty="0" smtClean="0"/>
              <a:t>)</a:t>
            </a:r>
            <a:r>
              <a:rPr lang="zh-TW" altLang="en-US" dirty="0" smtClean="0"/>
              <a:t>、子程序</a:t>
            </a:r>
            <a:r>
              <a:rPr lang="en-US" altLang="zh-TW" dirty="0" smtClean="0"/>
              <a:t>(subroutine, subprogram)</a:t>
            </a:r>
          </a:p>
          <a:p>
            <a:pPr lvl="1"/>
            <a:endParaRPr lang="en-US" altLang="zh-TW" dirty="0" smtClean="0"/>
          </a:p>
          <a:p>
            <a:r>
              <a:rPr lang="en-US" altLang="zh-TW" dirty="0" smtClean="0"/>
              <a:t>Calling Convention</a:t>
            </a:r>
          </a:p>
          <a:p>
            <a:pPr lvl="1"/>
            <a:r>
              <a:rPr lang="en-US" altLang="zh-TW" dirty="0" smtClean="0"/>
              <a:t>Prolog Procedure</a:t>
            </a:r>
          </a:p>
          <a:p>
            <a:pPr lvl="1"/>
            <a:r>
              <a:rPr lang="en-US" altLang="zh-TW" dirty="0" smtClean="0"/>
              <a:t>Epilog Procedure</a:t>
            </a:r>
          </a:p>
          <a:p>
            <a:pPr lvl="1"/>
            <a:r>
              <a:rPr lang="zh-TW" altLang="en-US" dirty="0" smtClean="0"/>
              <a:t>堆疊在函數呼叫前後的安排方式有很多種不同</a:t>
            </a:r>
            <a:endParaRPr lang="en-US" altLang="zh-TW" dirty="0" smtClean="0"/>
          </a:p>
          <a:p>
            <a:endParaRPr lang="en-US" altLang="zh-TW" dirty="0" smtClean="0"/>
          </a:p>
          <a:p>
            <a:r>
              <a:rPr lang="zh-TW" altLang="en-US" dirty="0" smtClean="0"/>
              <a:t>資安議題</a:t>
            </a:r>
            <a:endParaRPr lang="en-US" altLang="zh-TW" dirty="0" smtClean="0"/>
          </a:p>
          <a:p>
            <a:pPr lvl="1"/>
            <a:r>
              <a:rPr lang="en-US" altLang="zh-TW" dirty="0" smtClean="0">
                <a:solidFill>
                  <a:srgbClr val="FF0000"/>
                </a:solidFill>
              </a:rPr>
              <a:t>Stack Underflow/Overflow</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109</a:t>
            </a:fld>
            <a:endParaRPr lang="zh-TW" altLang="en-US"/>
          </a:p>
        </p:txBody>
      </p:sp>
      <p:sp>
        <p:nvSpPr>
          <p:cNvPr id="5" name="文字方塊 4"/>
          <p:cNvSpPr txBox="1"/>
          <p:nvPr/>
        </p:nvSpPr>
        <p:spPr>
          <a:xfrm>
            <a:off x="5436096" y="1484784"/>
            <a:ext cx="3676006" cy="2862322"/>
          </a:xfrm>
          <a:prstGeom prst="rect">
            <a:avLst/>
          </a:prstGeom>
          <a:noFill/>
        </p:spPr>
        <p:txBody>
          <a:bodyPr wrap="none" rtlCol="0">
            <a:spAutoFit/>
          </a:bodyPr>
          <a:lstStyle/>
          <a:p>
            <a:r>
              <a:rPr lang="zh-TW" altLang="en-US" b="1" dirty="0" smtClean="0">
                <a:solidFill>
                  <a:srgbClr val="FFC000"/>
                </a:solidFill>
              </a:rPr>
              <a:t>函數</a:t>
            </a:r>
            <a:r>
              <a:rPr lang="en-US" altLang="zh-TW" dirty="0" smtClean="0"/>
              <a:t>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zh-TW" altLang="en-US" b="1" dirty="0" smtClean="0"/>
              <a:t>      </a:t>
            </a:r>
            <a:r>
              <a:rPr lang="zh-TW" altLang="en-US" b="1" dirty="0" smtClean="0">
                <a:solidFill>
                  <a:srgbClr val="FFC000"/>
                </a:solidFill>
              </a:rPr>
              <a:t>宣告</a:t>
            </a:r>
            <a:r>
              <a:rPr lang="zh-TW" altLang="en-US" dirty="0" smtClean="0"/>
              <a:t> 暫存值</a:t>
            </a:r>
            <a:r>
              <a:rPr lang="en-US" altLang="zh-TW" dirty="0" smtClean="0"/>
              <a:t>1 </a:t>
            </a:r>
            <a:r>
              <a:rPr lang="zh-TW" altLang="en-US" dirty="0" smtClean="0"/>
              <a:t>初始化為</a:t>
            </a:r>
            <a:r>
              <a:rPr lang="en-US" altLang="zh-TW" dirty="0" smtClean="0"/>
              <a:t> 0;</a:t>
            </a:r>
          </a:p>
          <a:p>
            <a:r>
              <a:rPr lang="zh-TW" altLang="en-US" dirty="0" smtClean="0"/>
              <a:t>      暫存值</a:t>
            </a:r>
            <a:r>
              <a:rPr lang="en-US" altLang="zh-TW" dirty="0" smtClean="0"/>
              <a:t>1=</a:t>
            </a:r>
            <a:r>
              <a:rPr lang="zh-TW" altLang="en-US" dirty="0" smtClean="0"/>
              <a:t>參數</a:t>
            </a:r>
            <a:r>
              <a:rPr lang="en-US" altLang="zh-TW" dirty="0" smtClean="0"/>
              <a:t>1+</a:t>
            </a:r>
            <a:r>
              <a:rPr lang="zh-TW" altLang="en-US" dirty="0" smtClean="0"/>
              <a:t>參數</a:t>
            </a:r>
            <a:r>
              <a:rPr lang="en-US" altLang="zh-TW" dirty="0" smtClean="0"/>
              <a:t>2;</a:t>
            </a:r>
          </a:p>
          <a:p>
            <a:r>
              <a:rPr lang="en-US" altLang="zh-TW" dirty="0" smtClean="0"/>
              <a:t>      </a:t>
            </a:r>
            <a:r>
              <a:rPr lang="zh-TW" altLang="en-US" b="1" dirty="0" smtClean="0">
                <a:solidFill>
                  <a:srgbClr val="FFC000"/>
                </a:solidFill>
              </a:rPr>
              <a:t>回傳</a:t>
            </a:r>
            <a:r>
              <a:rPr lang="zh-TW" altLang="en-US" dirty="0" smtClean="0"/>
              <a:t>暫存值</a:t>
            </a:r>
            <a:r>
              <a:rPr lang="en-US" altLang="zh-TW" dirty="0" smtClean="0"/>
              <a:t>1;</a:t>
            </a:r>
          </a:p>
          <a:p>
            <a:r>
              <a:rPr lang="en-US" altLang="zh-TW" dirty="0" smtClean="0"/>
              <a:t>}</a:t>
            </a:r>
          </a:p>
          <a:p>
            <a:r>
              <a:rPr lang="zh-TW" altLang="en-US" dirty="0" smtClean="0"/>
              <a:t>主函數</a:t>
            </a:r>
            <a:r>
              <a:rPr lang="en-US" altLang="zh-TW" dirty="0" smtClean="0"/>
              <a:t>(){</a:t>
            </a:r>
          </a:p>
          <a:p>
            <a:r>
              <a:rPr lang="zh-TW" altLang="en-US" dirty="0" smtClean="0"/>
              <a:t>   </a:t>
            </a:r>
            <a:r>
              <a:rPr lang="zh-TW" altLang="en-US" b="1" dirty="0" smtClean="0">
                <a:solidFill>
                  <a:srgbClr val="FFC000"/>
                </a:solidFill>
              </a:rPr>
              <a:t>宣告</a:t>
            </a:r>
            <a:r>
              <a:rPr lang="zh-TW" altLang="en-US" b="1" dirty="0" smtClean="0"/>
              <a:t> </a:t>
            </a:r>
            <a:r>
              <a:rPr lang="zh-TW" altLang="en-US" dirty="0" smtClean="0"/>
              <a:t>暫存值</a:t>
            </a:r>
            <a:r>
              <a:rPr lang="en-US" altLang="zh-TW" dirty="0" smtClean="0"/>
              <a:t>2</a:t>
            </a:r>
            <a:r>
              <a:rPr lang="zh-TW" altLang="en-US" dirty="0" smtClean="0"/>
              <a:t> 初始化為</a:t>
            </a:r>
            <a:r>
              <a:rPr lang="en-US" altLang="zh-TW" dirty="0" smtClean="0"/>
              <a:t> 0;</a:t>
            </a:r>
          </a:p>
          <a:p>
            <a:r>
              <a:rPr lang="zh-TW" altLang="en-US" dirty="0" smtClean="0"/>
              <a:t>   暫存值</a:t>
            </a:r>
            <a:r>
              <a:rPr lang="en-US" altLang="zh-TW" dirty="0" smtClean="0"/>
              <a:t>2= </a:t>
            </a:r>
            <a:r>
              <a:rPr lang="zh-TW" altLang="en-US" b="1" dirty="0" smtClean="0">
                <a:solidFill>
                  <a:srgbClr val="FF0000"/>
                </a:solidFill>
              </a:rPr>
              <a:t>加法函數</a:t>
            </a:r>
            <a:r>
              <a:rPr lang="en-US" altLang="zh-TW" dirty="0" smtClean="0"/>
              <a:t>(</a:t>
            </a:r>
            <a:r>
              <a:rPr lang="zh-TW" altLang="en-US" dirty="0" smtClean="0"/>
              <a:t>參數</a:t>
            </a:r>
            <a:r>
              <a:rPr lang="en-US" altLang="zh-TW" dirty="0" smtClean="0"/>
              <a:t>1, </a:t>
            </a:r>
            <a:r>
              <a:rPr lang="zh-TW" altLang="en-US" dirty="0" smtClean="0"/>
              <a:t>參數</a:t>
            </a:r>
            <a:r>
              <a:rPr lang="en-US" altLang="zh-TW" dirty="0" smtClean="0"/>
              <a:t>2);</a:t>
            </a:r>
          </a:p>
          <a:p>
            <a:r>
              <a:rPr lang="en-US" altLang="zh-TW" dirty="0" smtClean="0"/>
              <a:t>   </a:t>
            </a:r>
            <a:r>
              <a:rPr lang="zh-TW" altLang="en-US" dirty="0" smtClean="0"/>
              <a:t>輸出 暫存值</a:t>
            </a:r>
            <a:r>
              <a:rPr lang="en-US" altLang="zh-TW" dirty="0" smtClean="0"/>
              <a:t>2</a:t>
            </a:r>
          </a:p>
          <a:p>
            <a:r>
              <a:rPr lang="en-US" altLang="zh-TW" dirty="0" smtClean="0"/>
              <a:t>}</a:t>
            </a:r>
            <a:endParaRPr lang="zh-TW" altLang="en-US" dirty="0"/>
          </a:p>
        </p:txBody>
      </p:sp>
      <p:sp>
        <p:nvSpPr>
          <p:cNvPr id="6" name="文字方塊 5"/>
          <p:cNvSpPr txBox="1"/>
          <p:nvPr/>
        </p:nvSpPr>
        <p:spPr>
          <a:xfrm>
            <a:off x="5508104" y="4293096"/>
            <a:ext cx="3076483" cy="2585323"/>
          </a:xfrm>
          <a:prstGeom prst="rect">
            <a:avLst/>
          </a:prstGeom>
          <a:noFill/>
        </p:spPr>
        <p:txBody>
          <a:bodyPr wrap="square" rtlCol="0">
            <a:spAutoFit/>
          </a:bodyPr>
          <a:lstStyle/>
          <a:p>
            <a:r>
              <a:rPr lang="zh-TW" altLang="en-US" b="1" dirty="0" smtClean="0">
                <a:solidFill>
                  <a:srgbClr val="FF0000"/>
                </a:solidFill>
              </a:rPr>
              <a:t>加法函數</a:t>
            </a:r>
            <a:r>
              <a:rPr lang="en-US" altLang="zh-TW" dirty="0" smtClean="0"/>
              <a:t>:</a:t>
            </a:r>
          </a:p>
          <a:p>
            <a:r>
              <a:rPr lang="zh-TW" altLang="en-US" dirty="0" smtClean="0"/>
              <a:t>       </a:t>
            </a:r>
            <a:r>
              <a:rPr lang="zh-TW" altLang="en-US" b="1" dirty="0" smtClean="0"/>
              <a:t>堆疊初始化</a:t>
            </a:r>
            <a:endParaRPr lang="en-US" altLang="zh-TW" b="1" dirty="0" smtClean="0"/>
          </a:p>
          <a:p>
            <a:r>
              <a:rPr lang="zh-TW" altLang="en-US" b="1" dirty="0" smtClean="0"/>
              <a:t>       暫存值</a:t>
            </a:r>
            <a:r>
              <a:rPr lang="en-US" altLang="zh-TW" b="1" dirty="0" smtClean="0"/>
              <a:t>1</a:t>
            </a:r>
            <a:r>
              <a:rPr lang="zh-TW" altLang="en-US" b="1" dirty="0" smtClean="0"/>
              <a:t>的空間規劃</a:t>
            </a:r>
            <a:endParaRPr lang="en-US" altLang="zh-TW" b="1" dirty="0" smtClean="0"/>
          </a:p>
          <a:p>
            <a:r>
              <a:rPr lang="zh-TW" altLang="en-US" dirty="0" smtClean="0"/>
              <a:t>       進行加法</a:t>
            </a:r>
            <a:endParaRPr lang="en-US" altLang="zh-TW" dirty="0" smtClean="0"/>
          </a:p>
          <a:p>
            <a:r>
              <a:rPr lang="en-US" altLang="zh-TW" dirty="0" smtClean="0"/>
              <a:t>      </a:t>
            </a:r>
          </a:p>
          <a:p>
            <a:r>
              <a:rPr lang="zh-TW" altLang="en-US" dirty="0" smtClean="0"/>
              <a:t>主函數</a:t>
            </a:r>
            <a:r>
              <a:rPr lang="en-US" altLang="zh-TW" dirty="0" smtClean="0"/>
              <a:t>:</a:t>
            </a:r>
          </a:p>
          <a:p>
            <a:r>
              <a:rPr lang="en-US" altLang="zh-TW" dirty="0" smtClean="0"/>
              <a:t>      …</a:t>
            </a:r>
          </a:p>
          <a:p>
            <a:r>
              <a:rPr lang="en-US" altLang="zh-TW" dirty="0" smtClean="0"/>
              <a:t>      </a:t>
            </a:r>
            <a:r>
              <a:rPr lang="zh-TW" altLang="en-US" b="1" dirty="0" smtClean="0"/>
              <a:t>放參數</a:t>
            </a:r>
            <a:r>
              <a:rPr lang="en-US" altLang="zh-TW" b="1" dirty="0" smtClean="0"/>
              <a:t>1, 2, 3</a:t>
            </a:r>
          </a:p>
          <a:p>
            <a:r>
              <a:rPr lang="en-US" altLang="zh-TW" dirty="0" smtClean="0"/>
              <a:t>      call </a:t>
            </a:r>
            <a:r>
              <a:rPr lang="zh-TW" altLang="en-US" b="1" dirty="0" smtClean="0">
                <a:solidFill>
                  <a:srgbClr val="FF0000"/>
                </a:solidFill>
              </a:rPr>
              <a:t>加法函數</a:t>
            </a:r>
            <a:endParaRPr lang="en-US" altLang="zh-TW" b="1" dirty="0" smtClean="0">
              <a:solidFill>
                <a:srgbClr val="FF0000"/>
              </a:solidFill>
            </a:endParaRPr>
          </a:p>
        </p:txBody>
      </p:sp>
      <p:cxnSp>
        <p:nvCxnSpPr>
          <p:cNvPr id="8" name="直線接點 7"/>
          <p:cNvCxnSpPr/>
          <p:nvPr/>
        </p:nvCxnSpPr>
        <p:spPr>
          <a:xfrm>
            <a:off x="5580112" y="4293096"/>
            <a:ext cx="331236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從理論層面分析資安</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solidFill>
                  <a:schemeClr val="accent2">
                    <a:lumMod val="50000"/>
                  </a:schemeClr>
                </a:solidFill>
              </a:rPr>
              <a:t>靜態分析</a:t>
            </a:r>
            <a:r>
              <a:rPr lang="en-US" altLang="zh-TW" dirty="0" smtClean="0">
                <a:solidFill>
                  <a:schemeClr val="accent2">
                    <a:lumMod val="50000"/>
                  </a:schemeClr>
                </a:solidFill>
              </a:rPr>
              <a:t>(Static Analysis)</a:t>
            </a:r>
          </a:p>
          <a:p>
            <a:pPr lvl="1"/>
            <a:r>
              <a:rPr lang="zh-TW" altLang="en-US" dirty="0" smtClean="0">
                <a:solidFill>
                  <a:schemeClr val="accent2">
                    <a:lumMod val="50000"/>
                  </a:schemeClr>
                </a:solidFill>
              </a:rPr>
              <a:t>抽象釋義</a:t>
            </a:r>
            <a:r>
              <a:rPr lang="en-US" altLang="zh-TW" dirty="0" smtClean="0">
                <a:solidFill>
                  <a:schemeClr val="accent2">
                    <a:lumMod val="50000"/>
                  </a:schemeClr>
                </a:solidFill>
              </a:rPr>
              <a:t>(Abstract Interpretation)</a:t>
            </a:r>
          </a:p>
          <a:p>
            <a:pPr lvl="1"/>
            <a:r>
              <a:rPr lang="zh-TW" altLang="en-US" dirty="0" smtClean="0">
                <a:solidFill>
                  <a:schemeClr val="accent2">
                    <a:lumMod val="50000"/>
                  </a:schemeClr>
                </a:solidFill>
              </a:rPr>
              <a:t>逆向工程分析</a:t>
            </a:r>
            <a:r>
              <a:rPr lang="en-US" altLang="zh-TW" dirty="0" smtClean="0">
                <a:solidFill>
                  <a:schemeClr val="accent2">
                    <a:lumMod val="50000"/>
                  </a:schemeClr>
                </a:solidFill>
              </a:rPr>
              <a:t>(Reverse Engineering Analysis)</a:t>
            </a:r>
          </a:p>
          <a:p>
            <a:pPr lvl="1"/>
            <a:r>
              <a:rPr lang="en-US" altLang="zh-TW" dirty="0" smtClean="0">
                <a:solidFill>
                  <a:schemeClr val="accent2">
                    <a:lumMod val="50000"/>
                  </a:schemeClr>
                </a:solidFill>
              </a:rPr>
              <a:t>Call-Graph, Data/Control flow analysis</a:t>
            </a:r>
          </a:p>
          <a:p>
            <a:pPr lvl="1"/>
            <a:endParaRPr lang="en-US" altLang="zh-TW" dirty="0" smtClean="0">
              <a:solidFill>
                <a:schemeClr val="accent2">
                  <a:lumMod val="50000"/>
                </a:schemeClr>
              </a:solidFill>
            </a:endParaRPr>
          </a:p>
          <a:p>
            <a:r>
              <a:rPr lang="zh-TW" altLang="en-US" dirty="0" smtClean="0">
                <a:solidFill>
                  <a:schemeClr val="accent2">
                    <a:lumMod val="50000"/>
                  </a:schemeClr>
                </a:solidFill>
              </a:rPr>
              <a:t>動態分析</a:t>
            </a:r>
            <a:r>
              <a:rPr lang="en-US" altLang="zh-TW" dirty="0" smtClean="0">
                <a:solidFill>
                  <a:schemeClr val="accent2">
                    <a:lumMod val="50000"/>
                  </a:schemeClr>
                </a:solidFill>
              </a:rPr>
              <a:t>(Dynamic Analysis)</a:t>
            </a:r>
          </a:p>
          <a:p>
            <a:pPr lvl="1"/>
            <a:r>
              <a:rPr lang="zh-TW" altLang="en-US" dirty="0" smtClean="0">
                <a:solidFill>
                  <a:schemeClr val="accent2">
                    <a:lumMod val="50000"/>
                  </a:schemeClr>
                </a:solidFill>
              </a:rPr>
              <a:t>符號執行</a:t>
            </a:r>
            <a:r>
              <a:rPr lang="en-US" altLang="zh-TW" dirty="0" smtClean="0">
                <a:solidFill>
                  <a:schemeClr val="accent2">
                    <a:lumMod val="50000"/>
                  </a:schemeClr>
                </a:solidFill>
              </a:rPr>
              <a:t>(symbolic Execution)</a:t>
            </a:r>
          </a:p>
          <a:p>
            <a:pPr lvl="1"/>
            <a:r>
              <a:rPr lang="zh-TW" altLang="en-US" dirty="0" smtClean="0">
                <a:solidFill>
                  <a:schemeClr val="accent2">
                    <a:lumMod val="50000"/>
                  </a:schemeClr>
                </a:solidFill>
              </a:rPr>
              <a:t>儀控</a:t>
            </a:r>
            <a:r>
              <a:rPr lang="en-US" altLang="zh-TW" dirty="0" smtClean="0">
                <a:solidFill>
                  <a:schemeClr val="accent2">
                    <a:lumMod val="50000"/>
                  </a:schemeClr>
                </a:solidFill>
              </a:rPr>
              <a:t>(instrumentation)</a:t>
            </a:r>
            <a:endParaRPr lang="zh-TW" altLang="en-US" dirty="0">
              <a:solidFill>
                <a:schemeClr val="accent2">
                  <a:lumMod val="50000"/>
                </a:schemeClr>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5148064" cy="5373215"/>
          </a:xfrm>
        </p:spPr>
        <p:txBody>
          <a:bodyPr>
            <a:normAutofit fontScale="92500" lnSpcReduction="10000"/>
          </a:bodyPr>
          <a:lstStyle/>
          <a:p>
            <a:r>
              <a:rPr lang="zh-TW" altLang="en-US" dirty="0" smtClean="0"/>
              <a:t>佇列</a:t>
            </a:r>
            <a:r>
              <a:rPr lang="en-US" altLang="zh-TW" dirty="0" smtClean="0"/>
              <a:t>(Queue)</a:t>
            </a:r>
          </a:p>
          <a:p>
            <a:pPr lvl="1"/>
            <a:r>
              <a:rPr lang="zh-TW" altLang="en-US" dirty="0" smtClean="0"/>
              <a:t>兩項操作</a:t>
            </a:r>
            <a:r>
              <a:rPr lang="en-US" altLang="zh-TW" dirty="0" smtClean="0"/>
              <a:t>:</a:t>
            </a:r>
          </a:p>
          <a:p>
            <a:pPr lvl="2"/>
            <a:r>
              <a:rPr lang="zh-TW" altLang="en-US" dirty="0" smtClean="0"/>
              <a:t>存進資料</a:t>
            </a:r>
            <a:r>
              <a:rPr lang="en-US" altLang="zh-TW" dirty="0" smtClean="0"/>
              <a:t>:add</a:t>
            </a:r>
          </a:p>
          <a:p>
            <a:pPr lvl="3"/>
            <a:r>
              <a:rPr lang="zh-TW" altLang="en-US" dirty="0" smtClean="0"/>
              <a:t>堆疊頂端放資料</a:t>
            </a:r>
            <a:endParaRPr lang="en-US" altLang="zh-TW" dirty="0" smtClean="0"/>
          </a:p>
          <a:p>
            <a:pPr lvl="2"/>
            <a:r>
              <a:rPr lang="zh-TW" altLang="en-US" dirty="0" smtClean="0"/>
              <a:t>讀出資料</a:t>
            </a:r>
            <a:r>
              <a:rPr lang="en-US" altLang="zh-TW" dirty="0" smtClean="0"/>
              <a:t>:</a:t>
            </a:r>
            <a:r>
              <a:rPr lang="zh-TW" altLang="en-US" dirty="0" smtClean="0"/>
              <a:t> </a:t>
            </a:r>
            <a:r>
              <a:rPr lang="en-US" altLang="zh-TW" dirty="0" smtClean="0"/>
              <a:t>get</a:t>
            </a:r>
          </a:p>
          <a:p>
            <a:pPr lvl="3"/>
            <a:r>
              <a:rPr lang="zh-TW" altLang="en-US" dirty="0" smtClean="0"/>
              <a:t>堆疊底端資料回傳</a:t>
            </a:r>
            <a:endParaRPr lang="en-US" altLang="zh-TW" dirty="0" smtClean="0"/>
          </a:p>
          <a:p>
            <a:pPr lvl="1"/>
            <a:r>
              <a:rPr lang="en-US" altLang="zh-TW" dirty="0" smtClean="0"/>
              <a:t>First In First Out(FIFO)</a:t>
            </a:r>
          </a:p>
          <a:p>
            <a:pPr lvl="2"/>
            <a:r>
              <a:rPr lang="zh-TW" altLang="en-US" dirty="0" smtClean="0"/>
              <a:t>先進先出，此一資料結構先</a:t>
            </a:r>
            <a:r>
              <a:rPr lang="en-US" altLang="zh-TW" dirty="0" smtClean="0"/>
              <a:t>add</a:t>
            </a:r>
            <a:r>
              <a:rPr lang="zh-TW" altLang="en-US" dirty="0" smtClean="0"/>
              <a:t>進去的值會先</a:t>
            </a:r>
            <a:r>
              <a:rPr lang="en-US" altLang="zh-TW" dirty="0" smtClean="0"/>
              <a:t>get</a:t>
            </a:r>
            <a:r>
              <a:rPr lang="zh-TW" altLang="en-US" dirty="0" smtClean="0"/>
              <a:t>，也就是相同方向</a:t>
            </a:r>
            <a:endParaRPr lang="en-US" altLang="zh-TW" dirty="0" smtClean="0"/>
          </a:p>
          <a:p>
            <a:pPr lvl="1"/>
            <a:r>
              <a:rPr lang="en-US" altLang="zh-TW" dirty="0" smtClean="0"/>
              <a:t>Last In Last Out(LILO)</a:t>
            </a:r>
            <a:endParaRPr lang="zh-TW" altLang="en-US" dirty="0" smtClean="0"/>
          </a:p>
          <a:p>
            <a:pPr lvl="2"/>
            <a:r>
              <a:rPr lang="zh-TW" altLang="en-US" dirty="0" smtClean="0"/>
              <a:t>後進後出，此一資料結構後</a:t>
            </a:r>
            <a:r>
              <a:rPr lang="en-US" altLang="zh-TW" dirty="0" smtClean="0"/>
              <a:t>add</a:t>
            </a:r>
            <a:r>
              <a:rPr lang="zh-TW" altLang="en-US" dirty="0" smtClean="0"/>
              <a:t>進去的值會後</a:t>
            </a:r>
            <a:r>
              <a:rPr lang="en-US" altLang="zh-TW" dirty="0" smtClean="0"/>
              <a:t>get</a:t>
            </a:r>
            <a:r>
              <a:rPr lang="zh-TW" altLang="en-US" dirty="0" smtClean="0"/>
              <a:t>，也就是相同方向</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110</a:t>
            </a:fld>
            <a:endParaRPr lang="zh-TW" altLang="en-US" dirty="0"/>
          </a:p>
        </p:txBody>
      </p:sp>
      <p:pic>
        <p:nvPicPr>
          <p:cNvPr id="117761" name="Picture 1"/>
          <p:cNvPicPr>
            <a:picLocks noChangeAspect="1" noChangeArrowheads="1"/>
          </p:cNvPicPr>
          <p:nvPr/>
        </p:nvPicPr>
        <p:blipFill>
          <a:blip r:embed="rId2" cstate="print"/>
          <a:srcRect/>
          <a:stretch>
            <a:fillRect/>
          </a:stretch>
        </p:blipFill>
        <p:spPr bwMode="auto">
          <a:xfrm>
            <a:off x="5124450" y="1552575"/>
            <a:ext cx="401955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4211960" cy="5373216"/>
          </a:xfrm>
        </p:spPr>
        <p:txBody>
          <a:bodyPr/>
          <a:lstStyle/>
          <a:p>
            <a:r>
              <a:rPr lang="en-US" altLang="zh-TW" dirty="0" smtClean="0"/>
              <a:t>Array</a:t>
            </a:r>
            <a:endParaRPr lang="en-US" altLang="zh-TW" dirty="0"/>
          </a:p>
          <a:p>
            <a:pPr lvl="1"/>
            <a:r>
              <a:rPr lang="zh-TW" altLang="en-US" dirty="0" smtClean="0"/>
              <a:t>亂數存取</a:t>
            </a:r>
            <a:endParaRPr lang="en-US" altLang="zh-TW" dirty="0" smtClean="0"/>
          </a:p>
          <a:p>
            <a:pPr lvl="1"/>
            <a:r>
              <a:rPr lang="zh-TW" altLang="en-US" dirty="0" smtClean="0"/>
              <a:t>可當記憶體宣告</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111</a:t>
            </a:fld>
            <a:endParaRPr lang="zh-TW" altLang="en-US"/>
          </a:p>
        </p:txBody>
      </p:sp>
      <p:pic>
        <p:nvPicPr>
          <p:cNvPr id="117762" name="Picture 2"/>
          <p:cNvPicPr>
            <a:picLocks noChangeAspect="1" noChangeArrowheads="1"/>
          </p:cNvPicPr>
          <p:nvPr/>
        </p:nvPicPr>
        <p:blipFill>
          <a:blip r:embed="rId2" cstate="print"/>
          <a:srcRect t="5088"/>
          <a:stretch>
            <a:fillRect/>
          </a:stretch>
        </p:blipFill>
        <p:spPr bwMode="auto">
          <a:xfrm>
            <a:off x="4211960" y="1412776"/>
            <a:ext cx="4932040" cy="5445224"/>
          </a:xfrm>
          <a:prstGeom prst="rect">
            <a:avLst/>
          </a:prstGeom>
          <a:noFill/>
          <a:ln w="9525">
            <a:noFill/>
            <a:miter lim="800000"/>
            <a:headEnd/>
            <a:tailEnd/>
          </a:ln>
        </p:spPr>
      </p:pic>
      <p:cxnSp>
        <p:nvCxnSpPr>
          <p:cNvPr id="8" name="直線接點 7"/>
          <p:cNvCxnSpPr/>
          <p:nvPr/>
        </p:nvCxnSpPr>
        <p:spPr>
          <a:xfrm>
            <a:off x="4860032" y="1844824"/>
            <a:ext cx="1440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860032" y="2780928"/>
            <a:ext cx="2880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932040" y="299695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932040" y="3645024"/>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004048" y="2420888"/>
            <a:ext cx="1656184"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其他資料結構</a:t>
            </a:r>
            <a:endParaRPr lang="en-US" altLang="zh-TW" dirty="0" smtClean="0"/>
          </a:p>
          <a:p>
            <a:pPr lvl="1"/>
            <a:r>
              <a:rPr lang="en-US" altLang="zh-TW" dirty="0" smtClean="0"/>
              <a:t>Linked-List</a:t>
            </a:r>
          </a:p>
          <a:p>
            <a:pPr lvl="1"/>
            <a:r>
              <a:rPr lang="zh-TW" altLang="en-US" dirty="0" smtClean="0"/>
              <a:t>樹狀結構</a:t>
            </a:r>
            <a:endParaRPr lang="en-US" altLang="zh-TW" dirty="0" smtClean="0"/>
          </a:p>
          <a:p>
            <a:pPr lvl="1"/>
            <a:r>
              <a:rPr lang="zh-TW" altLang="en-US" dirty="0" smtClean="0"/>
              <a:t>圖</a:t>
            </a:r>
            <a:endParaRPr lang="en-US" altLang="zh-TW" dirty="0" smtClean="0"/>
          </a:p>
          <a:p>
            <a:pPr lvl="1"/>
            <a:r>
              <a:rPr lang="en-US" altLang="zh-TW" dirty="0" smtClean="0"/>
              <a:t>Hash</a:t>
            </a:r>
          </a:p>
          <a:p>
            <a:pPr lvl="1"/>
            <a:endParaRPr lang="en-US" altLang="zh-TW" dirty="0" smtClean="0"/>
          </a:p>
          <a:p>
            <a:r>
              <a:rPr lang="zh-TW" altLang="en-US" dirty="0" smtClean="0"/>
              <a:t>進階資料結構</a:t>
            </a:r>
            <a:endParaRPr lang="en-US" altLang="zh-TW" dirty="0" smtClean="0"/>
          </a:p>
          <a:p>
            <a:pPr lvl="1"/>
            <a:r>
              <a:rPr lang="en-US" altLang="zh-TW" dirty="0" smtClean="0"/>
              <a:t>File Structure</a:t>
            </a:r>
          </a:p>
          <a:p>
            <a:pPr lvl="1"/>
            <a:r>
              <a:rPr lang="en-US" altLang="zh-TW" dirty="0" smtClean="0"/>
              <a:t>Network</a:t>
            </a:r>
          </a:p>
          <a:p>
            <a:pPr lvl="1"/>
            <a:r>
              <a:rPr lang="en-US" altLang="zh-TW" dirty="0" err="1" smtClean="0"/>
              <a:t>BigInterger</a:t>
            </a:r>
            <a:endParaRPr lang="en-US" altLang="zh-TW" dirty="0" smtClean="0"/>
          </a:p>
          <a:p>
            <a:pPr lvl="1"/>
            <a:r>
              <a:rPr lang="en-US" altLang="zh-TW" dirty="0" smtClean="0"/>
              <a:t>Pool</a:t>
            </a:r>
          </a:p>
          <a:p>
            <a:pPr lvl="1"/>
            <a:r>
              <a:rPr lang="en-US" altLang="zh-TW" dirty="0" smtClean="0"/>
              <a:t>Buffer</a:t>
            </a:r>
          </a:p>
          <a:p>
            <a:pPr lvl="1"/>
            <a:r>
              <a:rPr lang="en-US" altLang="zh-TW" dirty="0" smtClean="0"/>
              <a:t>Scheduler</a:t>
            </a:r>
          </a:p>
          <a:p>
            <a:pPr lvl="1"/>
            <a:r>
              <a:rPr lang="en-US" altLang="zh-TW" dirty="0" smtClean="0"/>
              <a:t>GC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112</a:t>
            </a:fld>
            <a:endParaRPr lang="zh-TW" altLang="en-US"/>
          </a:p>
        </p:txBody>
      </p:sp>
      <p:pic>
        <p:nvPicPr>
          <p:cNvPr id="114689" name="Picture 1"/>
          <p:cNvPicPr>
            <a:picLocks noChangeAspect="1" noChangeArrowheads="1"/>
          </p:cNvPicPr>
          <p:nvPr/>
        </p:nvPicPr>
        <p:blipFill>
          <a:blip r:embed="rId2" cstate="print"/>
          <a:srcRect/>
          <a:stretch>
            <a:fillRect/>
          </a:stretch>
        </p:blipFill>
        <p:spPr bwMode="auto">
          <a:xfrm>
            <a:off x="5436096" y="0"/>
            <a:ext cx="3707904" cy="6870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循序式程式設計</a:t>
            </a:r>
            <a:endParaRPr lang="en-US" altLang="zh-TW" dirty="0" smtClean="0"/>
          </a:p>
          <a:p>
            <a:pPr lvl="1"/>
            <a:r>
              <a:rPr lang="zh-TW" altLang="en-US" dirty="0" smtClean="0"/>
              <a:t>模組化</a:t>
            </a:r>
            <a:endParaRPr lang="en-US" altLang="zh-TW" dirty="0" smtClean="0"/>
          </a:p>
          <a:p>
            <a:pPr lvl="2"/>
            <a:r>
              <a:rPr lang="zh-TW" altLang="en-US" dirty="0" smtClean="0"/>
              <a:t>函數、檔案</a:t>
            </a:r>
            <a:endParaRPr lang="en-US" altLang="zh-TW" dirty="0" smtClean="0"/>
          </a:p>
          <a:p>
            <a:pPr lvl="2"/>
            <a:endParaRPr lang="en-US" altLang="zh-TW" dirty="0" smtClean="0"/>
          </a:p>
          <a:p>
            <a:r>
              <a:rPr lang="zh-TW" altLang="en-US" dirty="0" smtClean="0"/>
              <a:t>物件導向式程式設計</a:t>
            </a:r>
            <a:endParaRPr lang="en-US" altLang="zh-TW" dirty="0" smtClean="0"/>
          </a:p>
          <a:p>
            <a:pPr lvl="1"/>
            <a:r>
              <a:rPr lang="zh-TW" altLang="en-US" dirty="0" smtClean="0"/>
              <a:t>物件導向</a:t>
            </a:r>
            <a:endParaRPr lang="en-US" altLang="zh-TW" dirty="0" smtClean="0"/>
          </a:p>
          <a:p>
            <a:pPr lvl="2"/>
            <a:r>
              <a:rPr lang="zh-TW" altLang="en-US" dirty="0" smtClean="0"/>
              <a:t>物件、類別、方法</a:t>
            </a:r>
            <a:endParaRPr lang="en-US" altLang="zh-TW" dirty="0" smtClean="0"/>
          </a:p>
          <a:p>
            <a:pPr lvl="1"/>
            <a:r>
              <a:rPr lang="en-US" altLang="zh-TW" dirty="0" smtClean="0"/>
              <a:t>UML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流程</a:t>
            </a:r>
            <a:endParaRPr lang="en-US" altLang="zh-TW" dirty="0" smtClean="0"/>
          </a:p>
          <a:p>
            <a:pPr lvl="1"/>
            <a:r>
              <a:rPr lang="zh-TW" altLang="en-US" dirty="0" smtClean="0"/>
              <a:t>控制流</a:t>
            </a:r>
            <a:r>
              <a:rPr lang="en-US" altLang="zh-TW" dirty="0" smtClean="0"/>
              <a:t>(control flow)</a:t>
            </a:r>
          </a:p>
          <a:p>
            <a:pPr lvl="2"/>
            <a:r>
              <a:rPr lang="zh-TW" altLang="en-US" dirty="0" smtClean="0"/>
              <a:t>組合語言</a:t>
            </a:r>
            <a:r>
              <a:rPr lang="en-US" altLang="zh-TW" dirty="0" smtClean="0"/>
              <a:t>:</a:t>
            </a:r>
            <a:r>
              <a:rPr lang="zh-TW" altLang="en-US" dirty="0" smtClean="0"/>
              <a:t> </a:t>
            </a:r>
            <a:r>
              <a:rPr lang="en-US" altLang="zh-TW" dirty="0" err="1" smtClean="0"/>
              <a:t>jmp</a:t>
            </a:r>
            <a:r>
              <a:rPr lang="en-US" altLang="zh-TW" dirty="0" smtClean="0"/>
              <a:t>-like, call-like</a:t>
            </a:r>
          </a:p>
          <a:p>
            <a:pPr lvl="3"/>
            <a:r>
              <a:rPr lang="en-US" altLang="zh-TW" dirty="0" smtClean="0"/>
              <a:t>MIPS: j*(</a:t>
            </a:r>
            <a:r>
              <a:rPr lang="en-US" altLang="zh-TW" dirty="0" err="1" smtClean="0"/>
              <a:t>jalr</a:t>
            </a:r>
            <a:r>
              <a:rPr lang="en-US" altLang="zh-TW" dirty="0" smtClean="0"/>
              <a:t>, j),b*(b, </a:t>
            </a:r>
            <a:r>
              <a:rPr lang="en-US" altLang="zh-TW" dirty="0" err="1" smtClean="0"/>
              <a:t>bnz</a:t>
            </a:r>
            <a:r>
              <a:rPr lang="en-US" altLang="zh-TW" dirty="0" smtClean="0"/>
              <a:t>)</a:t>
            </a:r>
          </a:p>
          <a:p>
            <a:pPr lvl="3"/>
            <a:r>
              <a:rPr lang="en-US" altLang="zh-TW" dirty="0" smtClean="0"/>
              <a:t>ARM: b*, pop</a:t>
            </a:r>
            <a:r>
              <a:rPr lang="zh-TW" altLang="en-US" dirty="0" smtClean="0"/>
              <a:t> </a:t>
            </a:r>
            <a:r>
              <a:rPr lang="en-US" altLang="zh-TW" dirty="0" smtClean="0"/>
              <a:t>{…,pc}, </a:t>
            </a:r>
            <a:r>
              <a:rPr lang="en-US" altLang="zh-TW" dirty="0" err="1" smtClean="0"/>
              <a:t>ldr</a:t>
            </a:r>
            <a:r>
              <a:rPr lang="en-US" altLang="zh-TW" dirty="0" smtClean="0"/>
              <a:t> pc,=address</a:t>
            </a:r>
          </a:p>
          <a:p>
            <a:pPr lvl="2"/>
            <a:r>
              <a:rPr lang="zh-TW" altLang="en-US" dirty="0" smtClean="0"/>
              <a:t>其他語言</a:t>
            </a:r>
            <a:r>
              <a:rPr lang="en-US" altLang="zh-TW" dirty="0" smtClean="0"/>
              <a:t>:</a:t>
            </a:r>
            <a:r>
              <a:rPr lang="zh-TW" altLang="en-US" dirty="0" smtClean="0"/>
              <a:t> 函數呼叫與函數宣告、分支指令</a:t>
            </a:r>
            <a:endParaRPr lang="en-US" altLang="zh-TW" dirty="0" smtClean="0"/>
          </a:p>
          <a:p>
            <a:pPr lvl="1"/>
            <a:r>
              <a:rPr lang="zh-TW" altLang="en-US" dirty="0" smtClean="0"/>
              <a:t>資料流</a:t>
            </a:r>
            <a:endParaRPr lang="en-US" altLang="zh-TW" dirty="0" smtClean="0"/>
          </a:p>
          <a:p>
            <a:pPr lvl="2"/>
            <a:r>
              <a:rPr lang="en-US" altLang="zh-TW" dirty="0" smtClean="0"/>
              <a:t>Function pointer: </a:t>
            </a:r>
            <a:r>
              <a:rPr lang="zh-TW" altLang="en-US" dirty="0" smtClean="0"/>
              <a:t>物件導向分析時需要，</a:t>
            </a:r>
            <a:r>
              <a:rPr lang="en-US" altLang="zh-TW" dirty="0" smtClean="0"/>
              <a:t>(r)</a:t>
            </a:r>
            <a:r>
              <a:rPr lang="en-US" altLang="zh-TW" dirty="0" err="1" smtClean="0"/>
              <a:t>ecx</a:t>
            </a:r>
            <a:r>
              <a:rPr lang="zh-TW" altLang="en-US" dirty="0" smtClean="0"/>
              <a:t>為物件則</a:t>
            </a:r>
            <a:r>
              <a:rPr lang="en-US" altLang="zh-TW" dirty="0" smtClean="0"/>
              <a:t>member function</a:t>
            </a:r>
            <a:r>
              <a:rPr lang="zh-TW" altLang="en-US" dirty="0" smtClean="0"/>
              <a:t>追朔回</a:t>
            </a:r>
            <a:r>
              <a:rPr lang="en-US" altLang="zh-TW" dirty="0" smtClean="0"/>
              <a:t>constructor</a:t>
            </a:r>
            <a:r>
              <a:rPr lang="zh-TW" altLang="en-US" dirty="0" smtClean="0"/>
              <a:t>即為物件導向的逆向</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函數複雜度所產生的資安問題</a:t>
            </a:r>
            <a:endParaRPr lang="en-US" altLang="zh-TW" dirty="0" smtClean="0"/>
          </a:p>
          <a:p>
            <a:pPr lvl="1"/>
            <a:r>
              <a:rPr lang="zh-TW" altLang="en-US" dirty="0" smtClean="0"/>
              <a:t>非演算法中的複雜度</a:t>
            </a:r>
            <a:endParaRPr lang="en-US" altLang="zh-TW" dirty="0" smtClean="0"/>
          </a:p>
          <a:p>
            <a:pPr lvl="1"/>
            <a:r>
              <a:rPr lang="zh-TW" altLang="en-US" dirty="0" smtClean="0"/>
              <a:t>而是程式碼的亂度</a:t>
            </a:r>
            <a:endParaRPr lang="en-US" altLang="zh-TW" dirty="0" smtClean="0"/>
          </a:p>
          <a:p>
            <a:pPr lvl="1"/>
            <a:r>
              <a:rPr lang="zh-TW" altLang="en-US" dirty="0" smtClean="0"/>
              <a:t>一個</a:t>
            </a:r>
            <a:r>
              <a:rPr lang="en-US" altLang="zh-TW" dirty="0" smtClean="0"/>
              <a:t>function</a:t>
            </a:r>
            <a:r>
              <a:rPr lang="zh-TW" altLang="en-US" dirty="0" smtClean="0"/>
              <a:t>的</a:t>
            </a:r>
            <a:r>
              <a:rPr lang="en-US" altLang="zh-TW" dirty="0" smtClean="0"/>
              <a:t>control flow graph</a:t>
            </a:r>
            <a:r>
              <a:rPr lang="zh-TW" altLang="en-US" dirty="0" smtClean="0"/>
              <a:t>的節點數</a:t>
            </a:r>
            <a:endParaRPr lang="en-US" altLang="zh-TW" dirty="0" smtClean="0"/>
          </a:p>
          <a:p>
            <a:pPr lvl="1"/>
            <a:r>
              <a:rPr lang="zh-TW" altLang="en-US" dirty="0" smtClean="0"/>
              <a:t>當一個函數的複雜度非常高</a:t>
            </a:r>
            <a:endParaRPr lang="en-US" altLang="zh-TW" dirty="0" smtClean="0"/>
          </a:p>
          <a:p>
            <a:pPr lvl="2"/>
            <a:r>
              <a:rPr lang="en-US" altLang="zh-TW" dirty="0" err="1" smtClean="0"/>
              <a:t>Config</a:t>
            </a:r>
            <a:r>
              <a:rPr lang="en-US" altLang="zh-TW" dirty="0" smtClean="0"/>
              <a:t>/file/protocol Parser</a:t>
            </a:r>
          </a:p>
          <a:p>
            <a:pPr lvl="2"/>
            <a:r>
              <a:rPr lang="zh-TW" altLang="en-US" dirty="0" smtClean="0"/>
              <a:t>對其進行</a:t>
            </a:r>
            <a:r>
              <a:rPr lang="en-US" altLang="zh-TW" dirty="0" err="1" smtClean="0"/>
              <a:t>fuzzing</a:t>
            </a:r>
            <a:r>
              <a:rPr lang="zh-TW" altLang="en-US" dirty="0" smtClean="0"/>
              <a:t>，常較容易有結果</a:t>
            </a:r>
            <a:endParaRPr lang="en-US" altLang="zh-TW" dirty="0" smtClean="0"/>
          </a:p>
          <a:p>
            <a:pPr lvl="1"/>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密碼學</a:t>
            </a:r>
            <a:endParaRPr lang="en-US" altLang="zh-TW" dirty="0" smtClean="0"/>
          </a:p>
          <a:p>
            <a:pPr lvl="1"/>
            <a:r>
              <a:rPr lang="en-US" altLang="zh-TW" dirty="0" smtClean="0"/>
              <a:t>RSA, ECC</a:t>
            </a:r>
          </a:p>
          <a:p>
            <a:pPr lvl="1"/>
            <a:r>
              <a:rPr lang="en-US" altLang="zh-TW" dirty="0" smtClean="0"/>
              <a:t>Hash: MD5,SHA1</a:t>
            </a:r>
          </a:p>
          <a:p>
            <a:pPr lvl="1"/>
            <a:r>
              <a:rPr lang="en-US" altLang="zh-TW" dirty="0" smtClean="0"/>
              <a:t>Encoding: Base64</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116</a:t>
            </a:fld>
            <a:endParaRPr lang="zh-TW" altLang="en-US"/>
          </a:p>
        </p:txBody>
      </p:sp>
      <p:pic>
        <p:nvPicPr>
          <p:cNvPr id="296963" name="Picture 3"/>
          <p:cNvPicPr>
            <a:picLocks noChangeAspect="1" noChangeArrowheads="1"/>
          </p:cNvPicPr>
          <p:nvPr/>
        </p:nvPicPr>
        <p:blipFill>
          <a:blip r:embed="rId2" cstate="print"/>
          <a:srcRect/>
          <a:stretch>
            <a:fillRect/>
          </a:stretch>
        </p:blipFill>
        <p:spPr bwMode="auto">
          <a:xfrm>
            <a:off x="3865612" y="0"/>
            <a:ext cx="5278388" cy="3956125"/>
          </a:xfrm>
          <a:prstGeom prst="rect">
            <a:avLst/>
          </a:prstGeom>
          <a:noFill/>
          <a:ln w="9525">
            <a:noFill/>
            <a:miter lim="800000"/>
            <a:headEnd/>
            <a:tailEnd/>
          </a:ln>
        </p:spPr>
      </p:pic>
      <p:pic>
        <p:nvPicPr>
          <p:cNvPr id="296964" name="Picture 4"/>
          <p:cNvPicPr>
            <a:picLocks noChangeAspect="1" noChangeArrowheads="1"/>
          </p:cNvPicPr>
          <p:nvPr/>
        </p:nvPicPr>
        <p:blipFill>
          <a:blip r:embed="rId3" cstate="print"/>
          <a:srcRect/>
          <a:stretch>
            <a:fillRect/>
          </a:stretch>
        </p:blipFill>
        <p:spPr bwMode="auto">
          <a:xfrm>
            <a:off x="3779912" y="4116558"/>
            <a:ext cx="5364088" cy="26058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Logic Error</a:t>
            </a:r>
          </a:p>
          <a:p>
            <a:pPr lvl="1"/>
            <a:r>
              <a:rPr lang="en-US" altLang="zh-TW" dirty="0" smtClean="0"/>
              <a:t>Theory Proof</a:t>
            </a:r>
          </a:p>
          <a:p>
            <a:pPr lvl="1"/>
            <a:endParaRPr lang="en-US" altLang="zh-TW" dirty="0" smtClean="0"/>
          </a:p>
          <a:p>
            <a:r>
              <a:rPr lang="zh-TW" altLang="en-US" dirty="0" smtClean="0"/>
              <a:t>耦合問題</a:t>
            </a:r>
            <a:endParaRPr lang="en-US" altLang="zh-TW" dirty="0" smtClean="0"/>
          </a:p>
          <a:p>
            <a:pPr lvl="1"/>
            <a:r>
              <a:rPr lang="en-US" altLang="zh-TW" dirty="0" smtClean="0"/>
              <a:t>FB</a:t>
            </a:r>
            <a:r>
              <a:rPr lang="zh-TW" altLang="en-US" dirty="0" smtClean="0"/>
              <a:t>刪文</a:t>
            </a:r>
            <a:endParaRPr lang="en-US" altLang="zh-TW" dirty="0" smtClean="0"/>
          </a:p>
          <a:p>
            <a:pPr lvl="1"/>
            <a:r>
              <a:rPr lang="zh-TW" altLang="en-US" dirty="0" smtClean="0"/>
              <a:t>高鐵訂票</a:t>
            </a:r>
            <a:endParaRPr lang="en-US" altLang="zh-TW" dirty="0" smtClean="0"/>
          </a:p>
          <a:p>
            <a:pPr lvl="1"/>
            <a:endParaRPr lang="en-US" altLang="zh-TW" dirty="0" smtClean="0"/>
          </a:p>
          <a:p>
            <a:r>
              <a:rPr lang="zh-TW" altLang="en-US" dirty="0" smtClean="0"/>
              <a:t>疏忽</a:t>
            </a:r>
            <a:endParaRPr lang="en-US" altLang="zh-TW" dirty="0" smtClean="0"/>
          </a:p>
          <a:p>
            <a:endParaRPr lang="en-US" altLang="zh-TW" dirty="0" smtClean="0"/>
          </a:p>
          <a:p>
            <a:r>
              <a:rPr lang="zh-TW" altLang="en-US" dirty="0" smtClean="0"/>
              <a:t>當機</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Side Channel</a:t>
            </a:r>
          </a:p>
          <a:p>
            <a:pPr lvl="1"/>
            <a:r>
              <a:rPr lang="en-US" altLang="zh-TW" dirty="0" smtClean="0"/>
              <a:t>Power Leak</a:t>
            </a:r>
          </a:p>
          <a:p>
            <a:pPr lvl="1"/>
            <a:r>
              <a:rPr lang="en-US" altLang="zh-TW" dirty="0" smtClean="0"/>
              <a:t>Cache Guess</a:t>
            </a:r>
          </a:p>
          <a:p>
            <a:pPr lvl="1"/>
            <a:r>
              <a:rPr lang="en-US" altLang="zh-TW" dirty="0" smtClean="0"/>
              <a:t>Wireless Leak</a:t>
            </a:r>
          </a:p>
          <a:p>
            <a:pPr lvl="1"/>
            <a:r>
              <a:rPr lang="en-US" altLang="zh-TW" dirty="0" smtClean="0"/>
              <a:t>…</a:t>
            </a:r>
          </a:p>
          <a:p>
            <a:r>
              <a:rPr lang="en-US" altLang="zh-TW" dirty="0" smtClean="0"/>
              <a:t>Electronic Error</a:t>
            </a:r>
          </a:p>
          <a:p>
            <a:r>
              <a:rPr lang="en-US" altLang="zh-TW" dirty="0" smtClean="0"/>
              <a:t>Hardware Error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118</a:t>
            </a:fld>
            <a:endParaRPr lang="zh-TW"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en-US" altLang="zh-TW" dirty="0" smtClean="0"/>
              <a:t>Type max/min</a:t>
            </a:r>
          </a:p>
          <a:p>
            <a:pPr lvl="1"/>
            <a:r>
              <a:rPr lang="en-US" altLang="zh-TW" dirty="0" smtClean="0"/>
              <a:t>C </a:t>
            </a:r>
            <a:r>
              <a:rPr lang="zh-TW" altLang="en-US" dirty="0" smtClean="0"/>
              <a:t>本身有一個</a:t>
            </a:r>
            <a:r>
              <a:rPr lang="en-US" altLang="zh-TW" dirty="0" smtClean="0"/>
              <a:t>header</a:t>
            </a:r>
            <a:r>
              <a:rPr lang="zh-TW" altLang="en-US" dirty="0" smtClean="0"/>
              <a:t>檔存放</a:t>
            </a:r>
            <a:r>
              <a:rPr lang="en-US" altLang="zh-TW" dirty="0" smtClean="0"/>
              <a:t>type min/max: </a:t>
            </a:r>
            <a:r>
              <a:rPr lang="en-US" altLang="zh-TW" dirty="0" err="1" smtClean="0"/>
              <a:t>limits.h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119</a:t>
            </a:fld>
            <a:endParaRPr lang="zh-TW" altLang="en-US"/>
          </a:p>
        </p:txBody>
      </p:sp>
      <p:pic>
        <p:nvPicPr>
          <p:cNvPr id="163843" name="Picture 3"/>
          <p:cNvPicPr>
            <a:picLocks noChangeAspect="1" noChangeArrowheads="1"/>
          </p:cNvPicPr>
          <p:nvPr/>
        </p:nvPicPr>
        <p:blipFill>
          <a:blip r:embed="rId2" cstate="print"/>
          <a:srcRect/>
          <a:stretch>
            <a:fillRect/>
          </a:stretch>
        </p:blipFill>
        <p:spPr bwMode="auto">
          <a:xfrm>
            <a:off x="0" y="2958435"/>
            <a:ext cx="9144000" cy="3899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資安主要標的</a:t>
            </a:r>
            <a:r>
              <a:rPr lang="en-US" altLang="zh-TW" dirty="0" smtClean="0"/>
              <a:t>: </a:t>
            </a:r>
            <a:r>
              <a:rPr lang="zh-TW" altLang="en-US" dirty="0" smtClean="0"/>
              <a:t>駭客</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針對駭客攻擊手法</a:t>
            </a:r>
            <a:endParaRPr lang="en-US" altLang="zh-TW" dirty="0" smtClean="0"/>
          </a:p>
          <a:p>
            <a:pPr lvl="1"/>
            <a:r>
              <a:rPr lang="zh-TW" altLang="en-US" dirty="0" smtClean="0"/>
              <a:t>對目標人事物的資訊得到手</a:t>
            </a:r>
            <a:endParaRPr lang="zh-TW" altLang="en-US" dirty="0"/>
          </a:p>
        </p:txBody>
      </p:sp>
      <p:sp>
        <p:nvSpPr>
          <p:cNvPr id="4" name="矩形 3"/>
          <p:cNvSpPr/>
          <p:nvPr/>
        </p:nvSpPr>
        <p:spPr>
          <a:xfrm>
            <a:off x="1331640" y="3284984"/>
            <a:ext cx="259228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蒐集</a:t>
            </a:r>
            <a:r>
              <a:rPr lang="en-US" altLang="zh-TW" b="1" dirty="0" smtClean="0"/>
              <a:t>/</a:t>
            </a:r>
            <a:r>
              <a:rPr lang="zh-TW" altLang="en-US" b="1" dirty="0" smtClean="0"/>
              <a:t>取得</a:t>
            </a:r>
            <a:r>
              <a:rPr lang="en-US" altLang="zh-TW" b="1" dirty="0" smtClean="0"/>
              <a:t>/</a:t>
            </a:r>
            <a:r>
              <a:rPr lang="zh-TW" altLang="en-US" b="1" dirty="0" smtClean="0"/>
              <a:t>列舉資訊</a:t>
            </a:r>
            <a:endParaRPr lang="zh-TW" altLang="en-US" b="1" dirty="0"/>
          </a:p>
        </p:txBody>
      </p:sp>
      <p:sp>
        <p:nvSpPr>
          <p:cNvPr id="5" name="矩形 4"/>
          <p:cNvSpPr/>
          <p:nvPr/>
        </p:nvSpPr>
        <p:spPr>
          <a:xfrm>
            <a:off x="5220072" y="3284984"/>
            <a:ext cx="237626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暴力破解</a:t>
            </a:r>
            <a:r>
              <a:rPr lang="en-US" altLang="zh-TW" b="1" dirty="0" smtClean="0"/>
              <a:t>/</a:t>
            </a:r>
            <a:r>
              <a:rPr lang="zh-TW" altLang="en-US" b="1" dirty="0" smtClean="0"/>
              <a:t>列舉</a:t>
            </a:r>
            <a:endParaRPr lang="zh-TW" altLang="en-US" b="1" dirty="0"/>
          </a:p>
        </p:txBody>
      </p:sp>
      <p:cxnSp>
        <p:nvCxnSpPr>
          <p:cNvPr id="7" name="直線單箭頭接點 6"/>
          <p:cNvCxnSpPr>
            <a:stCxn id="4" idx="3"/>
            <a:endCxn id="5" idx="1"/>
          </p:cNvCxnSpPr>
          <p:nvPr/>
        </p:nvCxnSpPr>
        <p:spPr>
          <a:xfrm>
            <a:off x="3923928" y="3742184"/>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75656"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分析</a:t>
            </a:r>
            <a:r>
              <a:rPr lang="en-US" altLang="zh-TW" b="1" dirty="0" smtClean="0"/>
              <a:t>/ </a:t>
            </a:r>
            <a:r>
              <a:rPr lang="zh-TW" altLang="en-US" b="1" dirty="0" smtClean="0"/>
              <a:t>利用</a:t>
            </a:r>
            <a:r>
              <a:rPr lang="en-US" altLang="zh-TW" b="1" dirty="0" smtClean="0"/>
              <a:t>/</a:t>
            </a:r>
            <a:r>
              <a:rPr lang="zh-TW" altLang="en-US" b="1" dirty="0" smtClean="0"/>
              <a:t>撰寫程式</a:t>
            </a:r>
            <a:endParaRPr lang="zh-TW" altLang="en-US" b="1" dirty="0"/>
          </a:p>
        </p:txBody>
      </p:sp>
      <p:sp>
        <p:nvSpPr>
          <p:cNvPr id="9" name="矩形 8"/>
          <p:cNvSpPr/>
          <p:nvPr/>
        </p:nvSpPr>
        <p:spPr>
          <a:xfrm>
            <a:off x="5220072" y="5085184"/>
            <a:ext cx="23042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攻擊成功</a:t>
            </a:r>
            <a:endParaRPr lang="zh-TW" altLang="en-US" b="1" dirty="0"/>
          </a:p>
        </p:txBody>
      </p:sp>
      <p:cxnSp>
        <p:nvCxnSpPr>
          <p:cNvPr id="11" name="肘形接點 10"/>
          <p:cNvCxnSpPr>
            <a:stCxn id="5" idx="2"/>
            <a:endCxn id="8" idx="0"/>
          </p:cNvCxnSpPr>
          <p:nvPr/>
        </p:nvCxnSpPr>
        <p:spPr>
          <a:xfrm rot="5400000">
            <a:off x="4075094" y="2752074"/>
            <a:ext cx="885800" cy="37804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3"/>
            <a:endCxn id="9" idx="1"/>
          </p:cNvCxnSpPr>
          <p:nvPr/>
        </p:nvCxnSpPr>
        <p:spPr>
          <a:xfrm>
            <a:off x="3779912" y="554238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12</a:t>
            </a:fld>
            <a:endParaRPr lang="zh-TW"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Type max/min</a:t>
            </a:r>
          </a:p>
          <a:p>
            <a:pPr lvl="1"/>
            <a:r>
              <a:rPr lang="en-US" altLang="zh-TW" dirty="0" smtClean="0"/>
              <a:t>C </a:t>
            </a:r>
            <a:r>
              <a:rPr lang="zh-TW" altLang="en-US" dirty="0" smtClean="0"/>
              <a:t>語言實作</a:t>
            </a:r>
            <a:r>
              <a:rPr lang="en-US" altLang="zh-TW" dirty="0" smtClean="0"/>
              <a:t>:</a:t>
            </a:r>
          </a:p>
          <a:p>
            <a:pPr lvl="1"/>
            <a:r>
              <a:rPr lang="en-US" altLang="zh-TW" dirty="0" smtClean="0"/>
              <a:t>Signed:</a:t>
            </a:r>
          </a:p>
          <a:p>
            <a:pPr lvl="1"/>
            <a:r>
              <a:rPr lang="en-US" altLang="zh-TW" dirty="0" smtClean="0"/>
              <a:t>Max: 0x7f ,0xff,… =&gt; …,0xff,0x7f</a:t>
            </a:r>
          </a:p>
          <a:p>
            <a:pPr lvl="1"/>
            <a:r>
              <a:rPr lang="en-US" altLang="zh-TW" dirty="0" smtClean="0"/>
              <a:t>Min: 0x80, 0x00,…=&gt;…,0x00,0x80</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120</a:t>
            </a:fld>
            <a:endParaRPr lang="zh-TW"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底層安全的基礎 </a:t>
            </a:r>
            <a:r>
              <a:rPr lang="en-US" altLang="zh-TW" dirty="0" smtClean="0"/>
              <a:t>– </a:t>
            </a:r>
            <a:r>
              <a:rPr lang="zh-TW" altLang="en-US" dirty="0" smtClean="0"/>
              <a:t>數學模型</a:t>
            </a:r>
            <a:r>
              <a:rPr lang="en-US" altLang="zh-TW" dirty="0" smtClean="0"/>
              <a:t>: Machines</a:t>
            </a:r>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121</a:t>
            </a:fld>
            <a:endParaRPr lang="zh-TW" altLang="en-US"/>
          </a:p>
        </p:txBody>
      </p:sp>
      <p:sp>
        <p:nvSpPr>
          <p:cNvPr id="5" name="橢圓 4"/>
          <p:cNvSpPr/>
          <p:nvPr/>
        </p:nvSpPr>
        <p:spPr>
          <a:xfrm>
            <a:off x="971600" y="2492896"/>
            <a:ext cx="7200800" cy="403244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1619672" y="3356992"/>
            <a:ext cx="5688632" cy="302433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411760" y="4077072"/>
            <a:ext cx="4104456" cy="20882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347864" y="4869160"/>
            <a:ext cx="2232248" cy="122413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3563888" y="5013176"/>
            <a:ext cx="2304256" cy="646331"/>
          </a:xfrm>
          <a:prstGeom prst="rect">
            <a:avLst/>
          </a:prstGeom>
          <a:noFill/>
        </p:spPr>
        <p:txBody>
          <a:bodyPr wrap="square" rtlCol="0">
            <a:spAutoFit/>
          </a:bodyPr>
          <a:lstStyle/>
          <a:p>
            <a:r>
              <a:rPr lang="en-US" altLang="zh-TW" dirty="0" smtClean="0"/>
              <a:t>            FSM, </a:t>
            </a:r>
          </a:p>
          <a:p>
            <a:r>
              <a:rPr lang="en-US" altLang="zh-TW" dirty="0" smtClean="0"/>
              <a:t>Final State Machine</a:t>
            </a:r>
            <a:endParaRPr lang="zh-TW" altLang="en-US" dirty="0"/>
          </a:p>
        </p:txBody>
      </p:sp>
      <p:sp>
        <p:nvSpPr>
          <p:cNvPr id="10" name="文字方塊 9"/>
          <p:cNvSpPr txBox="1"/>
          <p:nvPr/>
        </p:nvSpPr>
        <p:spPr>
          <a:xfrm>
            <a:off x="3059832" y="4437112"/>
            <a:ext cx="3024336" cy="369332"/>
          </a:xfrm>
          <a:prstGeom prst="rect">
            <a:avLst/>
          </a:prstGeom>
          <a:noFill/>
        </p:spPr>
        <p:txBody>
          <a:bodyPr wrap="square" rtlCol="0">
            <a:spAutoFit/>
          </a:bodyPr>
          <a:lstStyle/>
          <a:p>
            <a:r>
              <a:rPr lang="en-US" altLang="zh-TW" dirty="0" smtClean="0"/>
              <a:t>CFL, Content-Free Language</a:t>
            </a:r>
            <a:endParaRPr lang="zh-TW" altLang="en-US" dirty="0"/>
          </a:p>
        </p:txBody>
      </p:sp>
      <p:sp>
        <p:nvSpPr>
          <p:cNvPr id="11" name="文字方塊 10"/>
          <p:cNvSpPr txBox="1"/>
          <p:nvPr/>
        </p:nvSpPr>
        <p:spPr>
          <a:xfrm>
            <a:off x="3635896" y="3501008"/>
            <a:ext cx="1655966" cy="369332"/>
          </a:xfrm>
          <a:prstGeom prst="rect">
            <a:avLst/>
          </a:prstGeom>
          <a:noFill/>
        </p:spPr>
        <p:txBody>
          <a:bodyPr wrap="none" rtlCol="0">
            <a:spAutoFit/>
          </a:bodyPr>
          <a:lstStyle/>
          <a:p>
            <a:r>
              <a:rPr lang="en-US" altLang="zh-TW" dirty="0" smtClean="0"/>
              <a:t>Turing Machine</a:t>
            </a:r>
            <a:endParaRPr lang="zh-TW" altLang="en-US" dirty="0"/>
          </a:p>
        </p:txBody>
      </p:sp>
      <p:sp>
        <p:nvSpPr>
          <p:cNvPr id="12" name="文字方塊 11"/>
          <p:cNvSpPr txBox="1"/>
          <p:nvPr/>
        </p:nvSpPr>
        <p:spPr>
          <a:xfrm>
            <a:off x="3779912" y="2708920"/>
            <a:ext cx="1383712" cy="369332"/>
          </a:xfrm>
          <a:prstGeom prst="rect">
            <a:avLst/>
          </a:prstGeom>
          <a:noFill/>
        </p:spPr>
        <p:txBody>
          <a:bodyPr wrap="none" rtlCol="0">
            <a:spAutoFit/>
          </a:bodyPr>
          <a:lstStyle/>
          <a:p>
            <a:r>
              <a:rPr lang="en-US" altLang="zh-TW" dirty="0" err="1" smtClean="0"/>
              <a:t>Undecidable</a:t>
            </a:r>
            <a:endParaRPr lang="zh-TW"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符號</a:t>
            </a:r>
            <a:r>
              <a:rPr lang="en-US" altLang="zh-TW" dirty="0" smtClean="0"/>
              <a:t>(Symbols)</a:t>
            </a:r>
          </a:p>
          <a:p>
            <a:pPr lvl="1"/>
            <a:r>
              <a:rPr lang="en-US" altLang="zh-TW" dirty="0" err="1" smtClean="0"/>
              <a:t>a,b,c</a:t>
            </a:r>
            <a:r>
              <a:rPr lang="en-US" altLang="zh-TW" dirty="0" smtClean="0"/>
              <a:t>, 1,2,3, …</a:t>
            </a:r>
          </a:p>
          <a:p>
            <a:endParaRPr lang="en-US" altLang="zh-TW" dirty="0" smtClean="0"/>
          </a:p>
          <a:p>
            <a:r>
              <a:rPr lang="zh-TW" altLang="en-US" dirty="0" smtClean="0"/>
              <a:t>字元集</a:t>
            </a:r>
            <a:r>
              <a:rPr lang="el-GR" altLang="zh-TW" dirty="0" smtClean="0"/>
              <a:t>Σ</a:t>
            </a:r>
            <a:r>
              <a:rPr lang="en-US" altLang="zh-TW" dirty="0" smtClean="0"/>
              <a:t> (</a:t>
            </a:r>
            <a:r>
              <a:rPr lang="en-US" altLang="zh-TW" dirty="0" err="1" smtClean="0"/>
              <a:t>alphaset</a:t>
            </a:r>
            <a:r>
              <a:rPr lang="en-US" altLang="zh-TW" dirty="0" smtClean="0"/>
              <a:t>)</a:t>
            </a:r>
          </a:p>
          <a:p>
            <a:pPr lvl="1"/>
            <a:r>
              <a:rPr lang="zh-TW" altLang="en-US" dirty="0" smtClean="0"/>
              <a:t>表示所有字元的一個集合</a:t>
            </a:r>
            <a:endParaRPr lang="en-US" altLang="zh-TW" dirty="0" smtClean="0"/>
          </a:p>
          <a:p>
            <a:pPr lvl="1"/>
            <a:r>
              <a:rPr lang="zh-TW" altLang="en-US" dirty="0" smtClean="0"/>
              <a:t>空字元集</a:t>
            </a:r>
            <a:r>
              <a:rPr lang="en-US" altLang="zh-TW" dirty="0" smtClean="0"/>
              <a:t>:</a:t>
            </a:r>
            <a:r>
              <a:rPr lang="el-GR" altLang="zh-TW" dirty="0" smtClean="0"/>
              <a:t>ε</a:t>
            </a:r>
            <a:endParaRPr lang="en-US" altLang="zh-TW" dirty="0" smtClean="0"/>
          </a:p>
          <a:p>
            <a:pPr lvl="1"/>
            <a:r>
              <a:rPr lang="el-GR" altLang="zh-TW" dirty="0" smtClean="0"/>
              <a:t>Σ</a:t>
            </a:r>
            <a:r>
              <a:rPr lang="en-US" altLang="zh-TW" sz="1800" dirty="0" smtClean="0"/>
              <a:t>Binary</a:t>
            </a:r>
            <a:r>
              <a:rPr lang="en-US" altLang="zh-TW" sz="2400" dirty="0" smtClean="0"/>
              <a:t> </a:t>
            </a:r>
            <a:r>
              <a:rPr lang="en-US" altLang="zh-TW" dirty="0" smtClean="0"/>
              <a:t>= {0,1}</a:t>
            </a:r>
          </a:p>
          <a:p>
            <a:pPr lvl="1"/>
            <a:r>
              <a:rPr lang="el-GR" altLang="zh-TW" dirty="0" smtClean="0"/>
              <a:t>Σ </a:t>
            </a:r>
            <a:r>
              <a:rPr lang="en-US" altLang="zh-TW" sz="1800" dirty="0" err="1" smtClean="0"/>
              <a:t>SmallEnglishLetters</a:t>
            </a:r>
            <a:r>
              <a:rPr lang="en-US" altLang="zh-TW" dirty="0" smtClean="0"/>
              <a:t>={</a:t>
            </a:r>
            <a:r>
              <a:rPr lang="en-US" altLang="zh-TW" dirty="0" err="1" smtClean="0"/>
              <a:t>a,b,c</a:t>
            </a:r>
            <a:r>
              <a:rPr lang="en-US" altLang="zh-TW" dirty="0" smtClean="0"/>
              <a:t>, …,</a:t>
            </a:r>
            <a:r>
              <a:rPr lang="en-US" altLang="zh-TW" dirty="0" err="1" smtClean="0"/>
              <a:t>x,y,z</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122</a:t>
            </a:fld>
            <a:endParaRPr lang="zh-TW" alt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5"/>
            <a:ext cx="9144000" cy="5373216"/>
          </a:xfrm>
        </p:spPr>
        <p:txBody>
          <a:bodyPr>
            <a:normAutofit lnSpcReduction="10000"/>
          </a:bodyPr>
          <a:lstStyle/>
          <a:p>
            <a:r>
              <a:rPr lang="zh-TW" altLang="en-US" dirty="0" smtClean="0"/>
              <a:t>字串</a:t>
            </a:r>
            <a:r>
              <a:rPr lang="en-US" altLang="zh-TW" dirty="0" smtClean="0"/>
              <a:t>(string)</a:t>
            </a:r>
          </a:p>
          <a:p>
            <a:pPr lvl="1"/>
            <a:r>
              <a:rPr lang="zh-TW" altLang="en-US" dirty="0" smtClean="0"/>
              <a:t>數學定義</a:t>
            </a:r>
            <a:r>
              <a:rPr lang="en-US" altLang="zh-TW" dirty="0" smtClean="0"/>
              <a:t>:</a:t>
            </a:r>
          </a:p>
          <a:p>
            <a:pPr lvl="2"/>
            <a:r>
              <a:rPr lang="en-US" altLang="zh-TW" dirty="0" smtClean="0"/>
              <a:t>1.</a:t>
            </a:r>
          </a:p>
          <a:p>
            <a:pPr lvl="2"/>
            <a:r>
              <a:rPr lang="en-US" altLang="zh-TW" dirty="0" smtClean="0"/>
              <a:t>2. </a:t>
            </a:r>
          </a:p>
          <a:p>
            <a:pPr lvl="1"/>
            <a:r>
              <a:rPr lang="en-US" altLang="zh-TW" dirty="0" err="1" smtClean="0"/>
              <a:t>a,b,c</a:t>
            </a:r>
            <a:r>
              <a:rPr lang="en-US" altLang="zh-TW" dirty="0" smtClean="0"/>
              <a:t>, 1,2,3,</a:t>
            </a:r>
            <a:r>
              <a:rPr lang="zh-TW" altLang="en-US" dirty="0" smtClean="0"/>
              <a:t> </a:t>
            </a:r>
            <a:r>
              <a:rPr lang="en-US" altLang="zh-TW" b="1" dirty="0" err="1" smtClean="0"/>
              <a:t>aa</a:t>
            </a:r>
            <a:r>
              <a:rPr lang="en-US" altLang="zh-TW" b="1" dirty="0" smtClean="0"/>
              <a:t>, </a:t>
            </a:r>
            <a:r>
              <a:rPr lang="en-US" altLang="zh-TW" b="1" dirty="0" err="1" smtClean="0"/>
              <a:t>ab</a:t>
            </a:r>
            <a:r>
              <a:rPr lang="en-US" altLang="zh-TW" b="1" dirty="0" smtClean="0"/>
              <a:t>, a1,abc</a:t>
            </a:r>
            <a:r>
              <a:rPr lang="en-US" altLang="zh-TW" dirty="0" smtClean="0"/>
              <a:t>, …</a:t>
            </a:r>
          </a:p>
          <a:p>
            <a:pPr lvl="1"/>
            <a:r>
              <a:rPr lang="zh-TW" altLang="en-US" dirty="0" smtClean="0"/>
              <a:t>衍伸</a:t>
            </a:r>
            <a:r>
              <a:rPr lang="en-US" altLang="zh-TW" dirty="0" smtClean="0"/>
              <a:t>:</a:t>
            </a:r>
          </a:p>
          <a:p>
            <a:pPr lvl="2"/>
            <a:r>
              <a:rPr lang="en-US" altLang="zh-TW" dirty="0" smtClean="0"/>
              <a:t>Word = string</a:t>
            </a:r>
          </a:p>
          <a:p>
            <a:pPr lvl="2"/>
            <a:r>
              <a:rPr lang="en-US" altLang="zh-TW" dirty="0" smtClean="0"/>
              <a:t>Sentence = {string}</a:t>
            </a:r>
          </a:p>
          <a:p>
            <a:endParaRPr lang="en-US" altLang="zh-TW" dirty="0" smtClean="0"/>
          </a:p>
          <a:p>
            <a:r>
              <a:rPr lang="zh-TW" altLang="en-US" dirty="0" smtClean="0"/>
              <a:t>語言</a:t>
            </a:r>
            <a:r>
              <a:rPr lang="en-US" altLang="zh-TW" dirty="0" smtClean="0"/>
              <a:t> (language)</a:t>
            </a:r>
          </a:p>
          <a:p>
            <a:pPr lvl="1"/>
            <a:r>
              <a:rPr lang="zh-TW" altLang="en-US" dirty="0" smtClean="0"/>
              <a:t>數學定義</a:t>
            </a:r>
            <a:r>
              <a:rPr lang="en-US" altLang="zh-TW" dirty="0" smtClean="0"/>
              <a:t>:</a:t>
            </a:r>
            <a:r>
              <a:rPr lang="zh-TW" altLang="en-US" dirty="0" smtClean="0"/>
              <a:t> </a:t>
            </a:r>
            <a:endParaRPr lang="en-US" altLang="zh-TW" dirty="0" smtClean="0"/>
          </a:p>
          <a:p>
            <a:pPr lvl="2"/>
            <a:r>
              <a:rPr lang="en-US" altLang="zh-TW" dirty="0" smtClean="0"/>
              <a:t>language = {string} = {sentence}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123</a:t>
            </a:fld>
            <a:endParaRPr lang="zh-TW" altLang="en-US"/>
          </a:p>
        </p:txBody>
      </p:sp>
      <p:graphicFrame>
        <p:nvGraphicFramePr>
          <p:cNvPr id="5" name="物件 4"/>
          <p:cNvGraphicFramePr>
            <a:graphicFrameLocks noChangeAspect="1"/>
          </p:cNvGraphicFramePr>
          <p:nvPr/>
        </p:nvGraphicFramePr>
        <p:xfrm>
          <a:off x="1547664" y="2924944"/>
          <a:ext cx="3528392" cy="588065"/>
        </p:xfrm>
        <a:graphic>
          <a:graphicData uri="http://schemas.openxmlformats.org/presentationml/2006/ole">
            <p:oleObj spid="_x0000_s104450" name="Equation" r:id="rId3" imgW="1218960" imgH="203040" progId="Equation.3">
              <p:embed/>
            </p:oleObj>
          </a:graphicData>
        </a:graphic>
      </p:graphicFrame>
      <p:graphicFrame>
        <p:nvGraphicFramePr>
          <p:cNvPr id="6" name="物件 5"/>
          <p:cNvGraphicFramePr>
            <a:graphicFrameLocks noChangeAspect="1"/>
          </p:cNvGraphicFramePr>
          <p:nvPr/>
        </p:nvGraphicFramePr>
        <p:xfrm>
          <a:off x="1547664" y="2420888"/>
          <a:ext cx="2592040" cy="609892"/>
        </p:xfrm>
        <a:graphic>
          <a:graphicData uri="http://schemas.openxmlformats.org/presentationml/2006/ole">
            <p:oleObj spid="_x0000_s104451" name="Equation" r:id="rId4" imgW="863280" imgH="203040" progId="Equation.3">
              <p:embed/>
            </p:oleObj>
          </a:graphicData>
        </a:graphic>
      </p:graphicFrame>
      <p:graphicFrame>
        <p:nvGraphicFramePr>
          <p:cNvPr id="7" name="物件 6"/>
          <p:cNvGraphicFramePr>
            <a:graphicFrameLocks noChangeAspect="1"/>
          </p:cNvGraphicFramePr>
          <p:nvPr/>
        </p:nvGraphicFramePr>
        <p:xfrm>
          <a:off x="4514850" y="3321050"/>
          <a:ext cx="114300" cy="215900"/>
        </p:xfrm>
        <a:graphic>
          <a:graphicData uri="http://schemas.openxmlformats.org/presentationml/2006/ole">
            <p:oleObj spid="_x0000_s104452" name="Equation" r:id="rId5" imgW="114120" imgH="215640" progId="Equation.3">
              <p:embed/>
            </p:oleObj>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Power of </a:t>
            </a:r>
            <a:r>
              <a:rPr lang="el-GR" altLang="zh-TW" dirty="0" smtClean="0"/>
              <a:t>Σ</a:t>
            </a:r>
            <a:r>
              <a:rPr lang="en-US" altLang="zh-TW" dirty="0" smtClean="0"/>
              <a:t> (</a:t>
            </a:r>
            <a:r>
              <a:rPr lang="en-US" altLang="zh-TW" dirty="0" err="1" smtClean="0"/>
              <a:t>Eg</a:t>
            </a:r>
            <a:r>
              <a:rPr lang="en-US" altLang="zh-TW" dirty="0" smtClean="0"/>
              <a:t>. </a:t>
            </a:r>
            <a:r>
              <a:rPr lang="el-GR" altLang="zh-TW" dirty="0" smtClean="0"/>
              <a:t>Σ</a:t>
            </a:r>
            <a:r>
              <a:rPr lang="en-US" altLang="zh-TW" dirty="0" smtClean="0"/>
              <a:t>={0, 1})</a:t>
            </a:r>
          </a:p>
          <a:p>
            <a:pPr lvl="1"/>
            <a:r>
              <a:rPr lang="el-GR" altLang="zh-TW" dirty="0" smtClean="0"/>
              <a:t>Σ</a:t>
            </a:r>
            <a:r>
              <a:rPr lang="en-US" altLang="zh-TW" baseline="30000" dirty="0" smtClean="0"/>
              <a:t>0</a:t>
            </a:r>
            <a:r>
              <a:rPr lang="en-US" altLang="zh-TW" dirty="0" smtClean="0"/>
              <a:t> = {</a:t>
            </a:r>
            <a:r>
              <a:rPr lang="el-GR" altLang="zh-TW" dirty="0" smtClean="0">
                <a:latin typeface="Arial Unicode MS"/>
                <a:ea typeface="Arial Unicode MS"/>
                <a:cs typeface="Arial Unicode MS"/>
              </a:rPr>
              <a:t>ε</a:t>
            </a:r>
            <a:r>
              <a:rPr lang="en-US" altLang="zh-TW" dirty="0" smtClean="0"/>
              <a:t>}</a:t>
            </a:r>
          </a:p>
          <a:p>
            <a:pPr lvl="1"/>
            <a:r>
              <a:rPr lang="el-GR" altLang="zh-TW" dirty="0" smtClean="0"/>
              <a:t>Σ</a:t>
            </a:r>
            <a:r>
              <a:rPr lang="en-US" altLang="zh-TW" baseline="30000" dirty="0" smtClean="0"/>
              <a:t>1</a:t>
            </a:r>
            <a:r>
              <a:rPr lang="en-US" altLang="zh-TW" dirty="0" smtClean="0"/>
              <a:t> = {(x</a:t>
            </a:r>
            <a:r>
              <a:rPr lang="en-US" altLang="zh-TW" baseline="-25000" dirty="0" smtClean="0"/>
              <a:t>0</a:t>
            </a:r>
            <a:r>
              <a:rPr lang="en-US" altLang="zh-TW" dirty="0" smtClean="0"/>
              <a:t>)| x</a:t>
            </a:r>
            <a:r>
              <a:rPr lang="en-US" altLang="zh-TW" baseline="-25000" dirty="0" smtClean="0"/>
              <a:t>0 </a:t>
            </a:r>
            <a:r>
              <a:rPr lang="en-US" altLang="zh-TW" dirty="0" smtClean="0">
                <a:latin typeface="Arial Unicode MS"/>
                <a:ea typeface="Arial Unicode MS"/>
                <a:cs typeface="Arial Unicode MS"/>
              </a:rPr>
              <a:t>∈</a:t>
            </a:r>
            <a:r>
              <a:rPr lang="el-GR" altLang="zh-TW" dirty="0" smtClean="0"/>
              <a:t> Σ</a:t>
            </a:r>
            <a:r>
              <a:rPr lang="en-US" altLang="zh-TW" dirty="0" smtClean="0"/>
              <a:t>}</a:t>
            </a:r>
          </a:p>
          <a:p>
            <a:pPr lvl="2"/>
            <a:r>
              <a:rPr lang="en-US" altLang="zh-TW" dirty="0" err="1" smtClean="0"/>
              <a:t>Eg</a:t>
            </a:r>
            <a:r>
              <a:rPr lang="en-US" altLang="zh-TW" dirty="0" smtClean="0"/>
              <a:t>. </a:t>
            </a:r>
            <a:r>
              <a:rPr lang="el-GR" altLang="zh-TW" dirty="0" smtClean="0"/>
              <a:t>Σ</a:t>
            </a:r>
            <a:r>
              <a:rPr lang="en-US" altLang="zh-TW" baseline="30000" dirty="0" smtClean="0"/>
              <a:t>1</a:t>
            </a:r>
            <a:r>
              <a:rPr lang="en-US" altLang="zh-TW" dirty="0" smtClean="0"/>
              <a:t> = {0, 1}</a:t>
            </a:r>
          </a:p>
          <a:p>
            <a:pPr lvl="1"/>
            <a:r>
              <a:rPr lang="el-GR" altLang="zh-TW" dirty="0" smtClean="0"/>
              <a:t>Σ</a:t>
            </a:r>
            <a:r>
              <a:rPr lang="en-US" altLang="zh-TW" baseline="30000" dirty="0" smtClean="0"/>
              <a:t>2</a:t>
            </a:r>
            <a:r>
              <a:rPr lang="en-US" altLang="zh-TW" dirty="0" smtClean="0"/>
              <a:t> = {(x</a:t>
            </a:r>
            <a:r>
              <a:rPr lang="en-US" altLang="zh-TW" baseline="-25000" dirty="0" smtClean="0"/>
              <a:t>0</a:t>
            </a:r>
            <a:r>
              <a:rPr lang="en-US" altLang="zh-TW" dirty="0" smtClean="0"/>
              <a:t>, x</a:t>
            </a:r>
            <a:r>
              <a:rPr lang="en-US" altLang="zh-TW" baseline="-25000" dirty="0" smtClean="0"/>
              <a:t>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≤1}</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={00,01,10,11}</a:t>
            </a:r>
          </a:p>
          <a:p>
            <a:pPr lvl="1"/>
            <a:r>
              <a:rPr lang="el-GR" altLang="zh-TW" dirty="0" smtClean="0"/>
              <a:t>Σ</a:t>
            </a:r>
            <a:r>
              <a:rPr lang="en-US" altLang="zh-TW" baseline="30000" dirty="0" smtClean="0"/>
              <a:t>3</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x</a:t>
            </a:r>
            <a:r>
              <a:rPr lang="en-US" altLang="zh-TW" baseline="-25000" dirty="0" smtClean="0"/>
              <a:t>2</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≤2}</a:t>
            </a:r>
          </a:p>
          <a:p>
            <a:pPr lvl="2"/>
            <a:r>
              <a:rPr lang="en-US" altLang="zh-TW" dirty="0" err="1" smtClean="0"/>
              <a:t>Eg</a:t>
            </a:r>
            <a:r>
              <a:rPr lang="en-US" altLang="zh-TW" dirty="0" smtClean="0"/>
              <a:t>. </a:t>
            </a:r>
            <a:r>
              <a:rPr lang="el-GR" altLang="zh-TW" dirty="0" smtClean="0"/>
              <a:t>Σ</a:t>
            </a:r>
            <a:r>
              <a:rPr lang="en-US" altLang="zh-TW" baseline="30000" dirty="0" smtClean="0"/>
              <a:t>2</a:t>
            </a:r>
            <a:r>
              <a:rPr lang="en-US" altLang="zh-TW" dirty="0" smtClean="0"/>
              <a:t> ={000,001, 010,011,100,101,110,111}</a:t>
            </a:r>
          </a:p>
          <a:p>
            <a:pPr lvl="1"/>
            <a:r>
              <a:rPr lang="el-GR" altLang="zh-TW" dirty="0" smtClean="0"/>
              <a:t>Σ</a:t>
            </a:r>
            <a:r>
              <a:rPr lang="en-US" altLang="zh-TW" baseline="30000" dirty="0" smtClean="0"/>
              <a:t>n</a:t>
            </a:r>
            <a:r>
              <a:rPr lang="en-US" altLang="zh-TW" dirty="0" smtClean="0"/>
              <a:t> = {(x</a:t>
            </a:r>
            <a:r>
              <a:rPr lang="en-US" altLang="zh-TW" baseline="-25000" dirty="0" smtClean="0"/>
              <a:t>0</a:t>
            </a:r>
            <a:r>
              <a:rPr lang="en-US" altLang="zh-TW" dirty="0" smtClean="0"/>
              <a:t> , x</a:t>
            </a:r>
            <a:r>
              <a:rPr lang="en-US" altLang="zh-TW" baseline="-25000" dirty="0" smtClean="0"/>
              <a:t>1</a:t>
            </a:r>
            <a:r>
              <a:rPr lang="en-US" altLang="zh-TW" dirty="0" smtClean="0"/>
              <a:t> , … , x</a:t>
            </a:r>
            <a:r>
              <a:rPr lang="en-US" altLang="zh-TW" baseline="-25000" dirty="0" smtClean="0"/>
              <a:t>n-1</a:t>
            </a:r>
            <a:r>
              <a:rPr lang="en-US" altLang="zh-TW" dirty="0" smtClean="0"/>
              <a:t>)| x</a:t>
            </a:r>
            <a:r>
              <a:rPr lang="en-US" altLang="zh-TW" baseline="-25000" dirty="0" smtClean="0"/>
              <a:t>i </a:t>
            </a:r>
            <a:r>
              <a:rPr lang="en-US" altLang="zh-TW" dirty="0" smtClean="0">
                <a:latin typeface="Arial Unicode MS"/>
                <a:ea typeface="Arial Unicode MS"/>
                <a:cs typeface="Arial Unicode MS"/>
              </a:rPr>
              <a:t>∈</a:t>
            </a:r>
            <a:r>
              <a:rPr lang="el-GR" altLang="zh-TW" dirty="0" smtClean="0"/>
              <a:t> Σ</a:t>
            </a:r>
            <a:r>
              <a:rPr lang="en-US" altLang="zh-TW" dirty="0" smtClean="0"/>
              <a:t>, 0≤i ≤n-1}</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124</a:t>
            </a:fld>
            <a:endParaRPr lang="zh-TW"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現實世界</a:t>
            </a:r>
            <a:endParaRPr lang="en-US" altLang="zh-TW" dirty="0" smtClean="0"/>
          </a:p>
          <a:p>
            <a:pPr lvl="1"/>
            <a:r>
              <a:rPr lang="zh-TW" altLang="en-US" dirty="0" smtClean="0"/>
              <a:t>文章</a:t>
            </a:r>
            <a:endParaRPr lang="en-US" altLang="zh-TW" dirty="0" smtClean="0"/>
          </a:p>
          <a:p>
            <a:pPr lvl="1"/>
            <a:endParaRPr lang="en-US" altLang="zh-TW" dirty="0" smtClean="0"/>
          </a:p>
          <a:p>
            <a:pPr lvl="1"/>
            <a:endParaRPr lang="en-US" altLang="zh-TW" dirty="0" smtClean="0"/>
          </a:p>
          <a:p>
            <a:pPr lvl="1"/>
            <a:r>
              <a:rPr lang="zh-TW" altLang="en-US" dirty="0" smtClean="0"/>
              <a:t>程式碼</a:t>
            </a:r>
            <a:endParaRPr lang="en-US" altLang="zh-TW" dirty="0" smtClean="0"/>
          </a:p>
          <a:p>
            <a:pPr lvl="2">
              <a:buNone/>
            </a:pP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125</a:t>
            </a:fld>
            <a:endParaRPr lang="zh-TW" altLang="en-US"/>
          </a:p>
        </p:txBody>
      </p:sp>
      <p:sp>
        <p:nvSpPr>
          <p:cNvPr id="5" name="文字方塊 4"/>
          <p:cNvSpPr txBox="1"/>
          <p:nvPr/>
        </p:nvSpPr>
        <p:spPr>
          <a:xfrm>
            <a:off x="2051720" y="2636912"/>
            <a:ext cx="6840760" cy="923330"/>
          </a:xfrm>
          <a:prstGeom prst="rect">
            <a:avLst/>
          </a:prstGeom>
          <a:noFill/>
        </p:spPr>
        <p:txBody>
          <a:bodyPr wrap="square" rtlCol="0">
            <a:spAutoFit/>
          </a:bodyPr>
          <a:lstStyle/>
          <a:p>
            <a:r>
              <a:rPr lang="en-US" altLang="zh-TW" dirty="0" smtClean="0"/>
              <a:t>“</a:t>
            </a:r>
            <a:r>
              <a:rPr lang="en-US" altLang="zh-TW" dirty="0" err="1" smtClean="0"/>
              <a:t>Arduino</a:t>
            </a:r>
            <a:r>
              <a:rPr lang="en-US" altLang="zh-TW" dirty="0" smtClean="0"/>
              <a:t> is an open-source electronics platform based on easy-to-use hardware and software. It's intended for anyone making interactive projects.”</a:t>
            </a:r>
            <a:endParaRPr lang="zh-TW" altLang="en-US" dirty="0"/>
          </a:p>
        </p:txBody>
      </p:sp>
      <p:cxnSp>
        <p:nvCxnSpPr>
          <p:cNvPr id="7" name="直線接點 6"/>
          <p:cNvCxnSpPr/>
          <p:nvPr/>
        </p:nvCxnSpPr>
        <p:spPr>
          <a:xfrm>
            <a:off x="2123728" y="2924944"/>
            <a:ext cx="64807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123728" y="321297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1547664" y="2924944"/>
            <a:ext cx="648072"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1547664" y="3140969"/>
            <a:ext cx="576064" cy="72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648072" y="2852936"/>
            <a:ext cx="1083951" cy="369332"/>
          </a:xfrm>
          <a:prstGeom prst="rect">
            <a:avLst/>
          </a:prstGeom>
          <a:noFill/>
        </p:spPr>
        <p:txBody>
          <a:bodyPr wrap="none" rtlCol="0">
            <a:spAutoFit/>
          </a:bodyPr>
          <a:lstStyle/>
          <a:p>
            <a:r>
              <a:rPr lang="en-US" altLang="zh-TW" b="1" dirty="0" smtClean="0"/>
              <a:t>sentence</a:t>
            </a:r>
            <a:endParaRPr lang="zh-TW" altLang="en-US" b="1" dirty="0"/>
          </a:p>
        </p:txBody>
      </p:sp>
      <p:sp>
        <p:nvSpPr>
          <p:cNvPr id="18" name="矩形 17"/>
          <p:cNvSpPr/>
          <p:nvPr/>
        </p:nvSpPr>
        <p:spPr>
          <a:xfrm>
            <a:off x="4644008" y="2708920"/>
            <a:ext cx="1080120" cy="288032"/>
          </a:xfrm>
          <a:prstGeom prst="rect">
            <a:avLst/>
          </a:prstGeom>
          <a:noFill/>
          <a:ln w="508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88024" y="2348880"/>
            <a:ext cx="694421" cy="369332"/>
          </a:xfrm>
          <a:prstGeom prst="rect">
            <a:avLst/>
          </a:prstGeom>
          <a:noFill/>
        </p:spPr>
        <p:txBody>
          <a:bodyPr wrap="none" rtlCol="0">
            <a:spAutoFit/>
          </a:bodyPr>
          <a:lstStyle/>
          <a:p>
            <a:r>
              <a:rPr lang="en-US" altLang="zh-TW" b="1" dirty="0" smtClean="0"/>
              <a:t>word</a:t>
            </a:r>
            <a:endParaRPr lang="zh-TW" altLang="en-US" b="1" dirty="0"/>
          </a:p>
        </p:txBody>
      </p:sp>
      <p:sp>
        <p:nvSpPr>
          <p:cNvPr id="20" name="文字方塊 19"/>
          <p:cNvSpPr txBox="1"/>
          <p:nvPr/>
        </p:nvSpPr>
        <p:spPr>
          <a:xfrm>
            <a:off x="2915816" y="4221088"/>
            <a:ext cx="2653290" cy="1754326"/>
          </a:xfrm>
          <a:prstGeom prst="rect">
            <a:avLst/>
          </a:prstGeom>
          <a:noFill/>
        </p:spPr>
        <p:txBody>
          <a:bodyPr wrap="none" rtlCol="0">
            <a:spAutoFit/>
          </a:bodyPr>
          <a:lstStyle/>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endParaRPr lang="zh-TW" altLang="en-US" dirty="0"/>
          </a:p>
        </p:txBody>
      </p:sp>
      <p:cxnSp>
        <p:nvCxnSpPr>
          <p:cNvPr id="22" name="直線接點 21"/>
          <p:cNvCxnSpPr/>
          <p:nvPr/>
        </p:nvCxnSpPr>
        <p:spPr>
          <a:xfrm>
            <a:off x="2987824" y="4509120"/>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691680" y="4725144"/>
            <a:ext cx="762068" cy="369332"/>
          </a:xfrm>
          <a:prstGeom prst="rect">
            <a:avLst/>
          </a:prstGeom>
          <a:noFill/>
        </p:spPr>
        <p:txBody>
          <a:bodyPr wrap="none" rtlCol="0">
            <a:spAutoFit/>
          </a:bodyPr>
          <a:lstStyle/>
          <a:p>
            <a:r>
              <a:rPr lang="en-US" altLang="zh-TW" b="1" dirty="0" smtClean="0"/>
              <a:t>token</a:t>
            </a:r>
            <a:endParaRPr lang="zh-TW" altLang="en-US" b="1" dirty="0"/>
          </a:p>
        </p:txBody>
      </p:sp>
      <p:cxnSp>
        <p:nvCxnSpPr>
          <p:cNvPr id="25" name="直線接點 24"/>
          <p:cNvCxnSpPr/>
          <p:nvPr/>
        </p:nvCxnSpPr>
        <p:spPr>
          <a:xfrm>
            <a:off x="2915816" y="566124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004048" y="5445224"/>
            <a:ext cx="2160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2483768" y="4509120"/>
            <a:ext cx="36004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2411760" y="5085184"/>
            <a:ext cx="576064"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483768" y="5085184"/>
            <a:ext cx="24482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3-</a:t>
            </a:r>
            <a:r>
              <a:rPr lang="zh-TW" altLang="en-US" dirty="0" smtClean="0"/>
              <a:t>帶 圖零機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126</a:t>
            </a:fld>
            <a:endParaRPr lang="zh-TW" altLang="en-US"/>
          </a:p>
        </p:txBody>
      </p:sp>
      <p:graphicFrame>
        <p:nvGraphicFramePr>
          <p:cNvPr id="6" name="表格 5"/>
          <p:cNvGraphicFramePr>
            <a:graphicFrameLocks noGrp="1"/>
          </p:cNvGraphicFramePr>
          <p:nvPr/>
        </p:nvGraphicFramePr>
        <p:xfrm>
          <a:off x="1475656" y="479715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r>
            </a:tbl>
          </a:graphicData>
        </a:graphic>
      </p:graphicFrame>
      <p:graphicFrame>
        <p:nvGraphicFramePr>
          <p:cNvPr id="7" name="表格 6"/>
          <p:cNvGraphicFramePr>
            <a:graphicFrameLocks noGrp="1"/>
          </p:cNvGraphicFramePr>
          <p:nvPr/>
        </p:nvGraphicFramePr>
        <p:xfrm>
          <a:off x="1475656" y="2564904"/>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r>
            </a:tbl>
          </a:graphicData>
        </a:graphic>
      </p:graphicFrame>
      <p:graphicFrame>
        <p:nvGraphicFramePr>
          <p:cNvPr id="8" name="表格 7"/>
          <p:cNvGraphicFramePr>
            <a:graphicFrameLocks noGrp="1"/>
          </p:cNvGraphicFramePr>
          <p:nvPr/>
        </p:nvGraphicFramePr>
        <p:xfrm>
          <a:off x="1475656" y="3717032"/>
          <a:ext cx="6096000" cy="370840"/>
        </p:xfrm>
        <a:graphic>
          <a:graphicData uri="http://schemas.openxmlformats.org/drawingml/2006/table">
            <a:tbl>
              <a:tblPr firstRow="1" bandRow="1">
                <a:tableStyleId>{5C22544A-7EE6-4342-B048-85BDC9FD1C3A}</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70840">
                <a:tc>
                  <a:txBody>
                    <a:bodyPr/>
                    <a:lstStyle/>
                    <a:p>
                      <a:r>
                        <a:rPr lang="en-US" altLang="zh-TW" dirty="0" smtClean="0"/>
                        <a:t>&gt;</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0</a:t>
                      </a:r>
                      <a:endParaRPr lang="zh-TW" altLang="en-US" dirty="0"/>
                    </a:p>
                  </a:txBody>
                  <a:tcPr/>
                </a:tc>
                <a:tc>
                  <a:txBody>
                    <a:bodyPr/>
                    <a:lstStyle/>
                    <a:p>
                      <a:r>
                        <a:rPr lang="en-US" altLang="zh-TW" dirty="0" smtClean="0"/>
                        <a:t>0</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bl>
          </a:graphicData>
        </a:graphic>
      </p:graphicFrame>
      <p:sp>
        <p:nvSpPr>
          <p:cNvPr id="9" name="矩形 8"/>
          <p:cNvSpPr/>
          <p:nvPr/>
        </p:nvSpPr>
        <p:spPr>
          <a:xfrm>
            <a:off x="5364088" y="2492896"/>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275856" y="364502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27784" y="4725144"/>
            <a:ext cx="432048" cy="50405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39752" y="429309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4" name="文字方塊 13"/>
          <p:cNvSpPr txBox="1"/>
          <p:nvPr/>
        </p:nvSpPr>
        <p:spPr>
          <a:xfrm>
            <a:off x="3059832" y="3212976"/>
            <a:ext cx="877163" cy="369332"/>
          </a:xfrm>
          <a:prstGeom prst="rect">
            <a:avLst/>
          </a:prstGeom>
          <a:noFill/>
        </p:spPr>
        <p:txBody>
          <a:bodyPr wrap="none" rtlCol="0">
            <a:spAutoFit/>
          </a:bodyPr>
          <a:lstStyle/>
          <a:p>
            <a:r>
              <a:rPr lang="zh-TW" altLang="en-US" dirty="0" smtClean="0"/>
              <a:t>讀寫頭</a:t>
            </a:r>
            <a:endParaRPr lang="zh-TW" altLang="en-US" dirty="0"/>
          </a:p>
        </p:txBody>
      </p:sp>
      <p:sp>
        <p:nvSpPr>
          <p:cNvPr id="15" name="文字方塊 14"/>
          <p:cNvSpPr txBox="1"/>
          <p:nvPr/>
        </p:nvSpPr>
        <p:spPr>
          <a:xfrm>
            <a:off x="5148064" y="2060848"/>
            <a:ext cx="877163" cy="369332"/>
          </a:xfrm>
          <a:prstGeom prst="rect">
            <a:avLst/>
          </a:prstGeom>
          <a:noFill/>
        </p:spPr>
        <p:txBody>
          <a:bodyPr wrap="none" rtlCol="0">
            <a:spAutoFit/>
          </a:bodyPr>
          <a:lstStyle/>
          <a:p>
            <a:r>
              <a:rPr lang="zh-TW" altLang="en-US" dirty="0" smtClean="0"/>
              <a:t>只讀頭</a:t>
            </a:r>
            <a:endParaRPr lang="zh-TW" altLang="en-US" dirty="0"/>
          </a:p>
        </p:txBody>
      </p:sp>
      <p:sp>
        <p:nvSpPr>
          <p:cNvPr id="16" name="文字方塊 15"/>
          <p:cNvSpPr txBox="1"/>
          <p:nvPr/>
        </p:nvSpPr>
        <p:spPr>
          <a:xfrm>
            <a:off x="539552" y="2492896"/>
            <a:ext cx="877163" cy="369332"/>
          </a:xfrm>
          <a:prstGeom prst="rect">
            <a:avLst/>
          </a:prstGeom>
          <a:noFill/>
        </p:spPr>
        <p:txBody>
          <a:bodyPr wrap="none" rtlCol="0">
            <a:spAutoFit/>
          </a:bodyPr>
          <a:lstStyle/>
          <a:p>
            <a:r>
              <a:rPr lang="zh-TW" altLang="en-US" dirty="0" smtClean="0"/>
              <a:t>輸入帶</a:t>
            </a:r>
            <a:endParaRPr lang="zh-TW" altLang="en-US" dirty="0"/>
          </a:p>
        </p:txBody>
      </p:sp>
      <p:sp>
        <p:nvSpPr>
          <p:cNvPr id="17" name="文字方塊 16"/>
          <p:cNvSpPr txBox="1"/>
          <p:nvPr/>
        </p:nvSpPr>
        <p:spPr>
          <a:xfrm>
            <a:off x="539552" y="3717032"/>
            <a:ext cx="877163" cy="369332"/>
          </a:xfrm>
          <a:prstGeom prst="rect">
            <a:avLst/>
          </a:prstGeom>
          <a:noFill/>
        </p:spPr>
        <p:txBody>
          <a:bodyPr wrap="none" rtlCol="0">
            <a:spAutoFit/>
          </a:bodyPr>
          <a:lstStyle/>
          <a:p>
            <a:r>
              <a:rPr lang="zh-TW" altLang="en-US" dirty="0" smtClean="0"/>
              <a:t>工作帶</a:t>
            </a:r>
            <a:endParaRPr lang="zh-TW" altLang="en-US" dirty="0"/>
          </a:p>
        </p:txBody>
      </p:sp>
      <p:sp>
        <p:nvSpPr>
          <p:cNvPr id="18" name="文字方塊 17"/>
          <p:cNvSpPr txBox="1"/>
          <p:nvPr/>
        </p:nvSpPr>
        <p:spPr>
          <a:xfrm>
            <a:off x="539552" y="4797152"/>
            <a:ext cx="877163" cy="369332"/>
          </a:xfrm>
          <a:prstGeom prst="rect">
            <a:avLst/>
          </a:prstGeom>
          <a:noFill/>
        </p:spPr>
        <p:txBody>
          <a:bodyPr wrap="none" rtlCol="0">
            <a:spAutoFit/>
          </a:bodyPr>
          <a:lstStyle/>
          <a:p>
            <a:r>
              <a:rPr lang="zh-TW" altLang="en-US" dirty="0" smtClean="0"/>
              <a:t>輸出帶</a:t>
            </a:r>
            <a:endParaRPr lang="zh-TW" altLang="en-US" dirty="0"/>
          </a:p>
        </p:txBody>
      </p:sp>
      <p:graphicFrame>
        <p:nvGraphicFramePr>
          <p:cNvPr id="19" name="物件 18"/>
          <p:cNvGraphicFramePr>
            <a:graphicFrameLocks noChangeAspect="1"/>
          </p:cNvGraphicFramePr>
          <p:nvPr/>
        </p:nvGraphicFramePr>
        <p:xfrm>
          <a:off x="3995936" y="5776735"/>
          <a:ext cx="448940" cy="577209"/>
        </p:xfrm>
        <a:graphic>
          <a:graphicData uri="http://schemas.openxmlformats.org/presentationml/2006/ole">
            <p:oleObj spid="_x0000_s100354" name="Equation" r:id="rId3" imgW="177480" imgH="228600" progId="Equation.3">
              <p:embed/>
            </p:oleObj>
          </a:graphicData>
        </a:graphic>
      </p:graphicFrame>
      <p:cxnSp>
        <p:nvCxnSpPr>
          <p:cNvPr id="21" name="肘形接點 20"/>
          <p:cNvCxnSpPr>
            <a:stCxn id="9" idx="2"/>
          </p:cNvCxnSpPr>
          <p:nvPr/>
        </p:nvCxnSpPr>
        <p:spPr>
          <a:xfrm rot="5400000">
            <a:off x="3419872" y="3717032"/>
            <a:ext cx="2880320" cy="1440160"/>
          </a:xfrm>
          <a:prstGeom prst="bentConnector3">
            <a:avLst>
              <a:gd name="adj1" fmla="val 91800"/>
            </a:avLst>
          </a:prstGeom>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0" idx="2"/>
          </p:cNvCxnSpPr>
          <p:nvPr/>
        </p:nvCxnSpPr>
        <p:spPr>
          <a:xfrm rot="16200000" flipH="1">
            <a:off x="3059832" y="4581128"/>
            <a:ext cx="1512168" cy="648072"/>
          </a:xfrm>
          <a:prstGeom prst="bentConnector3">
            <a:avLst>
              <a:gd name="adj1" fmla="val 100391"/>
            </a:avLst>
          </a:prstGeom>
        </p:spPr>
        <p:style>
          <a:lnRef idx="1">
            <a:schemeClr val="accent1"/>
          </a:lnRef>
          <a:fillRef idx="0">
            <a:schemeClr val="accent1"/>
          </a:fillRef>
          <a:effectRef idx="0">
            <a:schemeClr val="accent1"/>
          </a:effectRef>
          <a:fontRef idx="minor">
            <a:schemeClr val="tx1"/>
          </a:fontRef>
        </p:style>
      </p:cxnSp>
      <p:cxnSp>
        <p:nvCxnSpPr>
          <p:cNvPr id="29" name="圖案 28"/>
          <p:cNvCxnSpPr/>
          <p:nvPr/>
        </p:nvCxnSpPr>
        <p:spPr>
          <a:xfrm rot="16200000" flipH="1">
            <a:off x="2987824" y="5157192"/>
            <a:ext cx="360040" cy="648072"/>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形式定義</a:t>
            </a:r>
            <a:r>
              <a:rPr lang="en-US" altLang="zh-TW" dirty="0" smtClean="0"/>
              <a:t>(Formal Definition)</a:t>
            </a:r>
          </a:p>
          <a:p>
            <a:pPr lvl="1"/>
            <a:r>
              <a:rPr lang="zh-TW" altLang="en-US" dirty="0" smtClean="0"/>
              <a:t>圖靈機</a:t>
            </a:r>
            <a:endParaRPr lang="en-US" altLang="zh-TW" dirty="0" smtClean="0"/>
          </a:p>
          <a:p>
            <a:pPr lvl="2"/>
            <a:r>
              <a:rPr lang="zh-TW" altLang="en-US" b="1" dirty="0" smtClean="0"/>
              <a:t>有限集</a:t>
            </a:r>
            <a:r>
              <a:rPr lang="zh-TW" altLang="zh-TW" b="1" dirty="0" smtClean="0"/>
              <a:t>Γ</a:t>
            </a:r>
            <a:r>
              <a:rPr lang="en-US" altLang="zh-TW" dirty="0" smtClean="0"/>
              <a:t>(</a:t>
            </a:r>
            <a:r>
              <a:rPr lang="en-US" altLang="zh-TW" dirty="0" err="1" smtClean="0"/>
              <a:t>gamma_set</a:t>
            </a:r>
            <a:r>
              <a:rPr lang="en-US" altLang="zh-TW" dirty="0" smtClean="0"/>
              <a:t>):</a:t>
            </a:r>
            <a:r>
              <a:rPr lang="zh-TW" altLang="en-US" dirty="0" smtClean="0"/>
              <a:t> </a:t>
            </a:r>
            <a:r>
              <a:rPr lang="en-US" altLang="zh-TW" dirty="0" smtClean="0"/>
              <a:t>M</a:t>
            </a:r>
            <a:r>
              <a:rPr lang="zh-TW" altLang="en-US" dirty="0" smtClean="0"/>
              <a:t>帶子上允許出現的所有符號</a:t>
            </a:r>
            <a:endParaRPr lang="en-US" altLang="zh-TW" dirty="0" smtClean="0"/>
          </a:p>
          <a:p>
            <a:pPr lvl="3"/>
            <a:r>
              <a:rPr lang="zh-TW" altLang="en-US" dirty="0" smtClean="0"/>
              <a:t>空白符號</a:t>
            </a:r>
            <a:r>
              <a:rPr lang="en-US" altLang="zh-TW" dirty="0" smtClean="0"/>
              <a:t>(</a:t>
            </a:r>
            <a:r>
              <a:rPr lang="zh-TW" altLang="en-US" dirty="0" smtClean="0">
                <a:latin typeface="標楷體"/>
                <a:ea typeface="標楷體"/>
              </a:rPr>
              <a:t>□</a:t>
            </a:r>
            <a:r>
              <a:rPr lang="en-US" altLang="zh-TW" dirty="0" smtClean="0"/>
              <a:t>)</a:t>
            </a:r>
          </a:p>
          <a:p>
            <a:pPr lvl="3"/>
            <a:r>
              <a:rPr lang="zh-TW" altLang="en-US" dirty="0" smtClean="0"/>
              <a:t>開始記號</a:t>
            </a:r>
            <a:r>
              <a:rPr lang="en-US" altLang="zh-TW" dirty="0" smtClean="0"/>
              <a:t>(</a:t>
            </a:r>
            <a:r>
              <a:rPr lang="zh-TW" altLang="en-US" dirty="0" smtClean="0"/>
              <a:t>     </a:t>
            </a:r>
            <a:r>
              <a:rPr lang="en-US" altLang="zh-TW" dirty="0" smtClean="0"/>
              <a:t>)</a:t>
            </a:r>
          </a:p>
          <a:p>
            <a:pPr lvl="3"/>
            <a:r>
              <a:rPr lang="zh-TW" altLang="en-US" dirty="0" smtClean="0"/>
              <a:t>二進位數字符號</a:t>
            </a:r>
            <a:r>
              <a:rPr lang="en-US" altLang="zh-TW" dirty="0" smtClean="0"/>
              <a:t>(0,1)</a:t>
            </a:r>
          </a:p>
          <a:p>
            <a:pPr lvl="2"/>
            <a:r>
              <a:rPr lang="zh-TW" altLang="en-US" b="1" dirty="0" smtClean="0"/>
              <a:t>有限集</a:t>
            </a:r>
            <a:r>
              <a:rPr lang="en-US" altLang="zh-TW" b="1" dirty="0" smtClean="0"/>
              <a:t>Q</a:t>
            </a:r>
            <a:r>
              <a:rPr lang="en-US" altLang="zh-TW" dirty="0" smtClean="0"/>
              <a:t>(</a:t>
            </a:r>
            <a:r>
              <a:rPr lang="en-US" altLang="zh-TW" dirty="0" err="1" smtClean="0"/>
              <a:t>q_set</a:t>
            </a:r>
            <a:r>
              <a:rPr lang="en-US" altLang="zh-TW" dirty="0" smtClean="0"/>
              <a:t>):</a:t>
            </a:r>
            <a:r>
              <a:rPr lang="zh-TW" altLang="en-US" dirty="0" smtClean="0"/>
              <a:t> 包含</a:t>
            </a:r>
            <a:r>
              <a:rPr lang="en-US" altLang="zh-TW" dirty="0" smtClean="0"/>
              <a:t>M</a:t>
            </a:r>
            <a:r>
              <a:rPr lang="zh-TW" altLang="en-US" dirty="0" smtClean="0"/>
              <a:t>暫存器出現的所有狀態</a:t>
            </a:r>
            <a:endParaRPr lang="en-US" altLang="zh-TW" dirty="0" smtClean="0"/>
          </a:p>
          <a:p>
            <a:pPr lvl="3"/>
            <a:r>
              <a:rPr lang="zh-TW" altLang="en-US" dirty="0" smtClean="0"/>
              <a:t>特殊的開始狀態</a:t>
            </a:r>
            <a:r>
              <a:rPr lang="en-US" altLang="zh-TW" dirty="0" smtClean="0"/>
              <a:t>:</a:t>
            </a:r>
          </a:p>
          <a:p>
            <a:pPr lvl="3"/>
            <a:r>
              <a:rPr lang="zh-TW" altLang="en-US" dirty="0" smtClean="0"/>
              <a:t>特殊的結束狀態</a:t>
            </a:r>
            <a:r>
              <a:rPr lang="en-US" altLang="zh-TW" dirty="0" smtClean="0"/>
              <a:t>:</a:t>
            </a:r>
          </a:p>
          <a:p>
            <a:pPr lvl="2"/>
            <a:r>
              <a:rPr lang="zh-TW" altLang="en-US" b="1" dirty="0" smtClean="0"/>
              <a:t>函數</a:t>
            </a:r>
            <a:r>
              <a:rPr lang="el-GR" altLang="zh-TW" b="1" dirty="0" smtClean="0"/>
              <a:t>δ</a:t>
            </a:r>
            <a:r>
              <a:rPr lang="en-US" altLang="zh-TW" dirty="0" smtClean="0"/>
              <a:t>(</a:t>
            </a:r>
            <a:r>
              <a:rPr lang="en-US" altLang="zh-TW" dirty="0" err="1" smtClean="0"/>
              <a:t>delta_funcs</a:t>
            </a:r>
            <a:r>
              <a:rPr lang="en-US" altLang="zh-TW" dirty="0" smtClean="0"/>
              <a:t>):</a:t>
            </a:r>
            <a:r>
              <a:rPr lang="zh-TW" altLang="en-US" dirty="0" smtClean="0"/>
              <a:t> 狀態轉移的函數</a:t>
            </a:r>
            <a:endParaRPr lang="en-US" altLang="zh-TW" dirty="0" smtClean="0"/>
          </a:p>
          <a:p>
            <a:pPr lvl="3"/>
            <a:r>
              <a:rPr lang="zh-TW" altLang="en-US"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127</a:t>
            </a:fld>
            <a:endParaRPr lang="zh-TW" altLang="en-US"/>
          </a:p>
        </p:txBody>
      </p:sp>
      <p:graphicFrame>
        <p:nvGraphicFramePr>
          <p:cNvPr id="5" name="物件 4"/>
          <p:cNvGraphicFramePr>
            <a:graphicFrameLocks noChangeAspect="1"/>
          </p:cNvGraphicFramePr>
          <p:nvPr/>
        </p:nvGraphicFramePr>
        <p:xfrm>
          <a:off x="1907704" y="2204864"/>
          <a:ext cx="1507668" cy="360040"/>
        </p:xfrm>
        <a:graphic>
          <a:graphicData uri="http://schemas.openxmlformats.org/presentationml/2006/ole">
            <p:oleObj spid="_x0000_s101378" name="Equation" r:id="rId3" imgW="850680" imgH="203040" progId="Equation.3">
              <p:embed/>
            </p:oleObj>
          </a:graphicData>
        </a:graphic>
      </p:graphicFrame>
      <p:sp>
        <p:nvSpPr>
          <p:cNvPr id="6" name="文字方塊 5"/>
          <p:cNvSpPr txBox="1"/>
          <p:nvPr/>
        </p:nvSpPr>
        <p:spPr>
          <a:xfrm>
            <a:off x="2267744" y="3212976"/>
            <a:ext cx="441146" cy="707886"/>
          </a:xfrm>
          <a:prstGeom prst="rect">
            <a:avLst/>
          </a:prstGeom>
          <a:noFill/>
        </p:spPr>
        <p:txBody>
          <a:bodyPr wrap="square" rtlCol="0">
            <a:spAutoFit/>
          </a:bodyPr>
          <a:lstStyle/>
          <a:p>
            <a:r>
              <a:rPr lang="zh-TW" altLang="en-US" sz="4000" dirty="0" smtClean="0"/>
              <a:t>▷</a:t>
            </a:r>
            <a:endParaRPr lang="zh-TW" altLang="en-US" sz="4000" dirty="0"/>
          </a:p>
        </p:txBody>
      </p:sp>
      <p:graphicFrame>
        <p:nvGraphicFramePr>
          <p:cNvPr id="7" name="物件 6"/>
          <p:cNvGraphicFramePr>
            <a:graphicFrameLocks noChangeAspect="1"/>
          </p:cNvGraphicFramePr>
          <p:nvPr/>
        </p:nvGraphicFramePr>
        <p:xfrm>
          <a:off x="1259632" y="5661248"/>
          <a:ext cx="6220220" cy="792088"/>
        </p:xfrm>
        <a:graphic>
          <a:graphicData uri="http://schemas.openxmlformats.org/presentationml/2006/ole">
            <p:oleObj spid="_x0000_s101379" name="Equation" r:id="rId4" imgW="3390840" imgH="431640" progId="Equation.3">
              <p:embed/>
            </p:oleObj>
          </a:graphicData>
        </a:graphic>
      </p:graphicFrame>
      <p:graphicFrame>
        <p:nvGraphicFramePr>
          <p:cNvPr id="8" name="物件 7"/>
          <p:cNvGraphicFramePr>
            <a:graphicFrameLocks noChangeAspect="1"/>
          </p:cNvGraphicFramePr>
          <p:nvPr/>
        </p:nvGraphicFramePr>
        <p:xfrm>
          <a:off x="3131840" y="4509120"/>
          <a:ext cx="576064" cy="432048"/>
        </p:xfrm>
        <a:graphic>
          <a:graphicData uri="http://schemas.openxmlformats.org/presentationml/2006/ole">
            <p:oleObj spid="_x0000_s101380" name="Equation" r:id="rId5" imgW="304560" imgH="228600" progId="Equation.3">
              <p:embed/>
            </p:oleObj>
          </a:graphicData>
        </a:graphic>
      </p:graphicFrame>
      <p:graphicFrame>
        <p:nvGraphicFramePr>
          <p:cNvPr id="9" name="物件 8"/>
          <p:cNvGraphicFramePr>
            <a:graphicFrameLocks noChangeAspect="1"/>
          </p:cNvGraphicFramePr>
          <p:nvPr/>
        </p:nvGraphicFramePr>
        <p:xfrm>
          <a:off x="3131840" y="4869160"/>
          <a:ext cx="504056" cy="432048"/>
        </p:xfrm>
        <a:graphic>
          <a:graphicData uri="http://schemas.openxmlformats.org/presentationml/2006/ole">
            <p:oleObj spid="_x0000_s101381" name="Equation" r:id="rId6" imgW="266400" imgH="228600" progId="Equation.3">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生活上的例子</a:t>
            </a:r>
            <a:endParaRPr lang="en-US" altLang="zh-TW" dirty="0" smtClean="0"/>
          </a:p>
          <a:p>
            <a:pPr lvl="1"/>
            <a:r>
              <a:rPr lang="zh-TW" altLang="en-US" dirty="0" smtClean="0"/>
              <a:t>開關</a:t>
            </a:r>
            <a:endParaRPr lang="en-US" altLang="zh-TW" dirty="0" smtClean="0"/>
          </a:p>
          <a:p>
            <a:pPr lvl="1"/>
            <a:endParaRPr lang="en-US" altLang="zh-TW" dirty="0" smtClean="0"/>
          </a:p>
          <a:p>
            <a:pPr lvl="1"/>
            <a:endParaRPr lang="en-US" altLang="zh-TW" dirty="0" smtClean="0"/>
          </a:p>
          <a:p>
            <a:pPr>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128</a:t>
            </a:fld>
            <a:endParaRPr lang="zh-TW" altLang="en-US"/>
          </a:p>
        </p:txBody>
      </p:sp>
      <p:sp>
        <p:nvSpPr>
          <p:cNvPr id="5" name="圓角矩形 4"/>
          <p:cNvSpPr/>
          <p:nvPr/>
        </p:nvSpPr>
        <p:spPr>
          <a:xfrm>
            <a:off x="2267744" y="263691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關</a:t>
            </a:r>
            <a:endParaRPr lang="zh-TW" altLang="en-US" dirty="0"/>
          </a:p>
        </p:txBody>
      </p:sp>
      <p:sp>
        <p:nvSpPr>
          <p:cNvPr id="6" name="圓角矩形 5"/>
          <p:cNvSpPr/>
          <p:nvPr/>
        </p:nvSpPr>
        <p:spPr>
          <a:xfrm>
            <a:off x="5364088" y="270892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a:t>
            </a:r>
            <a:endParaRPr lang="zh-TW" altLang="en-US" dirty="0"/>
          </a:p>
        </p:txBody>
      </p:sp>
      <p:cxnSp>
        <p:nvCxnSpPr>
          <p:cNvPr id="8" name="直線單箭頭接點 7"/>
          <p:cNvCxnSpPr/>
          <p:nvPr/>
        </p:nvCxnSpPr>
        <p:spPr>
          <a:xfrm>
            <a:off x="3203848" y="2780928"/>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03848" y="3356992"/>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75856" y="3534013"/>
            <a:ext cx="1869423" cy="3046988"/>
          </a:xfrm>
          <a:prstGeom prst="rect">
            <a:avLst/>
          </a:prstGeom>
          <a:noFill/>
        </p:spPr>
        <p:txBody>
          <a:bodyPr wrap="none" rtlCol="0">
            <a:spAutoFit/>
          </a:bodyPr>
          <a:lstStyle/>
          <a:p>
            <a:pPr>
              <a:buNone/>
            </a:pPr>
            <a:r>
              <a:rPr lang="en-US" altLang="zh-TW" sz="3200" dirty="0" smtClean="0"/>
              <a:t>On = false</a:t>
            </a:r>
          </a:p>
          <a:p>
            <a:pPr>
              <a:buNone/>
            </a:pPr>
            <a:r>
              <a:rPr lang="en-US" altLang="zh-TW" sz="3200" dirty="0" smtClean="0"/>
              <a:t>if(on){</a:t>
            </a:r>
          </a:p>
          <a:p>
            <a:pPr>
              <a:buNone/>
            </a:pPr>
            <a:r>
              <a:rPr lang="en-US" altLang="zh-TW" sz="3200" dirty="0" smtClean="0"/>
              <a:t>     // </a:t>
            </a:r>
            <a:r>
              <a:rPr lang="zh-TW" altLang="en-US" sz="3200" dirty="0" smtClean="0"/>
              <a:t>開</a:t>
            </a:r>
            <a:endParaRPr lang="en-US" altLang="zh-TW" sz="3200" dirty="0" smtClean="0"/>
          </a:p>
          <a:p>
            <a:pPr>
              <a:buNone/>
            </a:pPr>
            <a:r>
              <a:rPr lang="en-US" altLang="zh-TW" sz="3200" dirty="0" smtClean="0"/>
              <a:t>}else{</a:t>
            </a:r>
          </a:p>
          <a:p>
            <a:pPr>
              <a:buNone/>
            </a:pPr>
            <a:r>
              <a:rPr lang="en-US" altLang="zh-TW" sz="3200" dirty="0" smtClean="0"/>
              <a:t>     // </a:t>
            </a:r>
            <a:r>
              <a:rPr lang="zh-TW" altLang="en-US" sz="3200" dirty="0" smtClean="0"/>
              <a:t>關</a:t>
            </a:r>
            <a:endParaRPr lang="en-US" altLang="zh-TW" sz="3200" dirty="0" smtClean="0"/>
          </a:p>
          <a:p>
            <a:pPr>
              <a:buNone/>
            </a:pPr>
            <a:r>
              <a:rPr lang="en-US" altLang="zh-TW" sz="3200" dirty="0" smtClean="0"/>
              <a: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生活上的例子</a:t>
            </a:r>
            <a:r>
              <a:rPr lang="en-US" altLang="zh-TW" dirty="0" smtClean="0"/>
              <a:t>(cont.)</a:t>
            </a:r>
          </a:p>
          <a:p>
            <a:pPr lvl="1"/>
            <a:r>
              <a:rPr lang="zh-TW" altLang="en-US" dirty="0" smtClean="0"/>
              <a:t>販賣機</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129</a:t>
            </a:fld>
            <a:endParaRPr lang="zh-TW" altLang="en-US"/>
          </a:p>
        </p:txBody>
      </p:sp>
      <p:sp>
        <p:nvSpPr>
          <p:cNvPr id="5" name="圓角矩形 4"/>
          <p:cNvSpPr/>
          <p:nvPr/>
        </p:nvSpPr>
        <p:spPr>
          <a:xfrm>
            <a:off x="2195736" y="3140968"/>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等待銅板</a:t>
            </a:r>
            <a:endParaRPr lang="zh-TW" altLang="en-US" dirty="0"/>
          </a:p>
        </p:txBody>
      </p:sp>
      <p:sp>
        <p:nvSpPr>
          <p:cNvPr id="6" name="圓角矩形 5"/>
          <p:cNvSpPr/>
          <p:nvPr/>
        </p:nvSpPr>
        <p:spPr>
          <a:xfrm>
            <a:off x="5148064" y="3212976"/>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累加金額</a:t>
            </a:r>
            <a:endParaRPr lang="zh-TW" altLang="en-US" dirty="0"/>
          </a:p>
        </p:txBody>
      </p:sp>
      <p:cxnSp>
        <p:nvCxnSpPr>
          <p:cNvPr id="7" name="直線單箭頭接點 6"/>
          <p:cNvCxnSpPr/>
          <p:nvPr/>
        </p:nvCxnSpPr>
        <p:spPr>
          <a:xfrm>
            <a:off x="2987824" y="357301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6" idx="2"/>
          </p:cNvCxnSpPr>
          <p:nvPr/>
        </p:nvCxnSpPr>
        <p:spPr>
          <a:xfrm flipH="1">
            <a:off x="5580112" y="4127376"/>
            <a:ext cx="25152" cy="957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635896" y="3140968"/>
            <a:ext cx="1107996" cy="369332"/>
          </a:xfrm>
          <a:prstGeom prst="rect">
            <a:avLst/>
          </a:prstGeom>
          <a:noFill/>
        </p:spPr>
        <p:txBody>
          <a:bodyPr wrap="none" rtlCol="0">
            <a:spAutoFit/>
          </a:bodyPr>
          <a:lstStyle/>
          <a:p>
            <a:r>
              <a:rPr lang="zh-TW" altLang="en-US" dirty="0" smtClean="0"/>
              <a:t>放入銅板</a:t>
            </a:r>
            <a:endParaRPr lang="zh-TW" altLang="en-US" dirty="0"/>
          </a:p>
        </p:txBody>
      </p:sp>
      <p:sp>
        <p:nvSpPr>
          <p:cNvPr id="17" name="文字方塊 16"/>
          <p:cNvSpPr txBox="1"/>
          <p:nvPr/>
        </p:nvSpPr>
        <p:spPr>
          <a:xfrm>
            <a:off x="5652120" y="4221088"/>
            <a:ext cx="1338828" cy="369332"/>
          </a:xfrm>
          <a:prstGeom prst="rect">
            <a:avLst/>
          </a:prstGeom>
          <a:noFill/>
        </p:spPr>
        <p:txBody>
          <a:bodyPr wrap="none" rtlCol="0">
            <a:spAutoFit/>
          </a:bodyPr>
          <a:lstStyle/>
          <a:p>
            <a:r>
              <a:rPr lang="zh-TW" altLang="en-US" dirty="0" smtClean="0"/>
              <a:t>按下購物鍵</a:t>
            </a:r>
            <a:endParaRPr lang="zh-TW" altLang="en-US" dirty="0"/>
          </a:p>
        </p:txBody>
      </p:sp>
      <p:sp>
        <p:nvSpPr>
          <p:cNvPr id="18" name="圓角矩形 17"/>
          <p:cNvSpPr/>
          <p:nvPr/>
        </p:nvSpPr>
        <p:spPr>
          <a:xfrm>
            <a:off x="5076056" y="5013176"/>
            <a:ext cx="986408" cy="9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t>確認行為商品庫存與金額符合</a:t>
            </a:r>
            <a:endParaRPr lang="zh-TW" altLang="en-US" sz="1200" dirty="0"/>
          </a:p>
        </p:txBody>
      </p:sp>
      <p:cxnSp>
        <p:nvCxnSpPr>
          <p:cNvPr id="20" name="直線單箭頭接點 19"/>
          <p:cNvCxnSpPr>
            <a:stCxn id="18" idx="1"/>
          </p:cNvCxnSpPr>
          <p:nvPr/>
        </p:nvCxnSpPr>
        <p:spPr>
          <a:xfrm flipH="1">
            <a:off x="3131840" y="5506380"/>
            <a:ext cx="1944216" cy="10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圖案 21"/>
          <p:cNvCxnSpPr>
            <a:stCxn id="6" idx="0"/>
            <a:endCxn id="6" idx="3"/>
          </p:cNvCxnSpPr>
          <p:nvPr/>
        </p:nvCxnSpPr>
        <p:spPr>
          <a:xfrm rot="16200000" flipH="1">
            <a:off x="5605264" y="3212976"/>
            <a:ext cx="457200" cy="457200"/>
          </a:xfrm>
          <a:prstGeom prst="curvedConnector4">
            <a:avLst>
              <a:gd name="adj1" fmla="val -50000"/>
              <a:gd name="adj2" fmla="val 1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372200" y="2780928"/>
            <a:ext cx="1107996" cy="369332"/>
          </a:xfrm>
          <a:prstGeom prst="rect">
            <a:avLst/>
          </a:prstGeom>
          <a:noFill/>
        </p:spPr>
        <p:txBody>
          <a:bodyPr wrap="none" rtlCol="0">
            <a:spAutoFit/>
          </a:bodyPr>
          <a:lstStyle/>
          <a:p>
            <a:r>
              <a:rPr lang="zh-TW" altLang="en-US" dirty="0" smtClean="0"/>
              <a:t>放入銅板</a:t>
            </a:r>
            <a:endParaRPr lang="zh-TW" altLang="en-US" dirty="0"/>
          </a:p>
        </p:txBody>
      </p:sp>
      <p:cxnSp>
        <p:nvCxnSpPr>
          <p:cNvPr id="25" name="圖案 24"/>
          <p:cNvCxnSpPr>
            <a:stCxn id="18" idx="3"/>
            <a:endCxn id="6" idx="3"/>
          </p:cNvCxnSpPr>
          <p:nvPr/>
        </p:nvCxnSpPr>
        <p:spPr>
          <a:xfrm flipV="1">
            <a:off x="6062464" y="3670176"/>
            <a:ext cx="12700" cy="1836204"/>
          </a:xfrm>
          <a:prstGeom prst="curvedConnector3">
            <a:avLst>
              <a:gd name="adj1" fmla="val 11480004"/>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596336" y="4365104"/>
            <a:ext cx="1107996" cy="369332"/>
          </a:xfrm>
          <a:prstGeom prst="rect">
            <a:avLst/>
          </a:prstGeom>
          <a:noFill/>
        </p:spPr>
        <p:txBody>
          <a:bodyPr wrap="none" rtlCol="0">
            <a:spAutoFit/>
          </a:bodyPr>
          <a:lstStyle/>
          <a:p>
            <a:r>
              <a:rPr lang="zh-TW" altLang="en-US" dirty="0" smtClean="0"/>
              <a:t>金額不足</a:t>
            </a:r>
            <a:endParaRPr lang="zh-TW" altLang="en-US" dirty="0"/>
          </a:p>
        </p:txBody>
      </p:sp>
      <p:sp>
        <p:nvSpPr>
          <p:cNvPr id="29" name="圓角矩形 28"/>
          <p:cNvSpPr/>
          <p:nvPr/>
        </p:nvSpPr>
        <p:spPr>
          <a:xfrm>
            <a:off x="2195736" y="508518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給予商品</a:t>
            </a:r>
            <a:endParaRPr lang="zh-TW" altLang="en-US" dirty="0"/>
          </a:p>
        </p:txBody>
      </p:sp>
      <p:cxnSp>
        <p:nvCxnSpPr>
          <p:cNvPr id="32" name="直線單箭頭接點 31"/>
          <p:cNvCxnSpPr>
            <a:stCxn id="41" idx="6"/>
            <a:endCxn id="5" idx="1"/>
          </p:cNvCxnSpPr>
          <p:nvPr/>
        </p:nvCxnSpPr>
        <p:spPr>
          <a:xfrm>
            <a:off x="1115616" y="3573016"/>
            <a:ext cx="1080120" cy="25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0"/>
            <a:endCxn id="5" idx="2"/>
          </p:cNvCxnSpPr>
          <p:nvPr/>
        </p:nvCxnSpPr>
        <p:spPr>
          <a:xfrm flipV="1">
            <a:off x="2652936" y="4055368"/>
            <a:ext cx="0" cy="1029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827584" y="3429000"/>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a:t>
            </a:r>
            <a:endParaRPr lang="zh-TW" altLang="en-US" dirty="0"/>
          </a:p>
        </p:txBody>
      </p:sp>
      <p:sp>
        <p:nvSpPr>
          <p:cNvPr id="3" name="內容版面配置區 2"/>
          <p:cNvSpPr>
            <a:spLocks noGrp="1"/>
          </p:cNvSpPr>
          <p:nvPr>
            <p:ph idx="1"/>
          </p:nvPr>
        </p:nvSpPr>
        <p:spPr>
          <a:xfrm>
            <a:off x="0" y="1556792"/>
            <a:ext cx="9144000" cy="5301208"/>
          </a:xfrm>
        </p:spPr>
        <p:txBody>
          <a:bodyPr>
            <a:normAutofit fontScale="92500" lnSpcReduction="20000"/>
          </a:bodyPr>
          <a:lstStyle/>
          <a:p>
            <a:r>
              <a:rPr lang="zh-TW" altLang="en-US" dirty="0" smtClean="0"/>
              <a:t>初級教育</a:t>
            </a:r>
            <a:endParaRPr lang="en-US" altLang="zh-TW" dirty="0" smtClean="0"/>
          </a:p>
          <a:p>
            <a:pPr lvl="1"/>
            <a:r>
              <a:rPr lang="en-US" altLang="zh-TW" dirty="0" smtClean="0"/>
              <a:t>Android</a:t>
            </a:r>
            <a:r>
              <a:rPr lang="zh-TW" altLang="en-US" dirty="0" smtClean="0"/>
              <a:t>鑑識與資安測試</a:t>
            </a:r>
            <a:endParaRPr lang="en-US" altLang="zh-TW" dirty="0" smtClean="0"/>
          </a:p>
          <a:p>
            <a:pPr lvl="1"/>
            <a:r>
              <a:rPr lang="zh-TW" altLang="en-US" dirty="0" smtClean="0"/>
              <a:t>證照</a:t>
            </a:r>
            <a:endParaRPr lang="en-US" altLang="zh-TW" dirty="0" smtClean="0"/>
          </a:p>
          <a:p>
            <a:pPr lvl="1"/>
            <a:r>
              <a:rPr lang="zh-TW" altLang="en-US" dirty="0" smtClean="0"/>
              <a:t>網路流量分析</a:t>
            </a:r>
            <a:endParaRPr lang="en-US" altLang="zh-TW" dirty="0" smtClean="0"/>
          </a:p>
          <a:p>
            <a:pPr lvl="1"/>
            <a:r>
              <a:rPr lang="zh-TW" altLang="en-US" dirty="0" smtClean="0"/>
              <a:t>駭客攻擊與防禦技巧</a:t>
            </a:r>
            <a:endParaRPr lang="en-US" altLang="zh-TW" dirty="0" smtClean="0"/>
          </a:p>
          <a:p>
            <a:pPr lvl="1"/>
            <a:r>
              <a:rPr lang="en-US" altLang="zh-TW" dirty="0" smtClean="0"/>
              <a:t>X86/X64</a:t>
            </a:r>
            <a:r>
              <a:rPr lang="zh-TW" altLang="en-US" dirty="0" smtClean="0"/>
              <a:t>組合語言</a:t>
            </a:r>
            <a:endParaRPr lang="en-US" altLang="zh-TW" dirty="0" smtClean="0"/>
          </a:p>
          <a:p>
            <a:pPr lvl="1"/>
            <a:r>
              <a:rPr lang="en-US" altLang="zh-TW" dirty="0" smtClean="0"/>
              <a:t>ARM</a:t>
            </a:r>
          </a:p>
          <a:p>
            <a:pPr lvl="1"/>
            <a:r>
              <a:rPr lang="zh-TW" altLang="en-US" dirty="0" smtClean="0"/>
              <a:t>行動網路</a:t>
            </a:r>
            <a:endParaRPr lang="en-US" altLang="zh-TW" dirty="0" smtClean="0"/>
          </a:p>
          <a:p>
            <a:pPr lvl="1"/>
            <a:r>
              <a:rPr lang="zh-TW" altLang="en-US" dirty="0" smtClean="0"/>
              <a:t>網路鑑識</a:t>
            </a:r>
            <a:endParaRPr lang="en-US" altLang="zh-TW" dirty="0" smtClean="0"/>
          </a:p>
          <a:p>
            <a:pPr lvl="1"/>
            <a:r>
              <a:rPr lang="zh-TW" altLang="en-US" dirty="0" smtClean="0"/>
              <a:t>程式碼安全</a:t>
            </a:r>
            <a:endParaRPr lang="en-US" altLang="zh-TW" dirty="0" smtClean="0"/>
          </a:p>
          <a:p>
            <a:pPr lvl="1"/>
            <a:r>
              <a:rPr lang="zh-TW" altLang="en-US" dirty="0" smtClean="0"/>
              <a:t>弱點掃描</a:t>
            </a:r>
            <a:endParaRPr lang="en-US" altLang="zh-TW" dirty="0" smtClean="0"/>
          </a:p>
          <a:p>
            <a:pPr lvl="1"/>
            <a:r>
              <a:rPr lang="zh-TW" altLang="en-US" dirty="0" smtClean="0"/>
              <a:t>安全計算</a:t>
            </a:r>
            <a:endParaRPr lang="en-US" altLang="zh-TW" dirty="0" smtClean="0"/>
          </a:p>
          <a:p>
            <a:pPr lvl="1"/>
            <a:endParaRPr lang="zh-TW" altLang="en-US" dirty="0"/>
          </a:p>
        </p:txBody>
      </p:sp>
      <p:sp>
        <p:nvSpPr>
          <p:cNvPr id="4" name="文字方塊 3"/>
          <p:cNvSpPr txBox="1"/>
          <p:nvPr/>
        </p:nvSpPr>
        <p:spPr>
          <a:xfrm>
            <a:off x="467544" y="638132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文字方塊 4"/>
          <p:cNvSpPr txBox="1"/>
          <p:nvPr/>
        </p:nvSpPr>
        <p:spPr>
          <a:xfrm>
            <a:off x="4788024" y="2132856"/>
            <a:ext cx="3138680" cy="2973122"/>
          </a:xfrm>
          <a:prstGeom prst="rect">
            <a:avLst/>
          </a:prstGeom>
          <a:noFill/>
        </p:spPr>
        <p:txBody>
          <a:bodyPr wrap="none" rtlCol="0">
            <a:spAutoFit/>
          </a:bodyPr>
          <a:lstStyle/>
          <a:p>
            <a:pPr marL="731520" lvl="1" indent="-274320">
              <a:lnSpc>
                <a:spcPct val="80000"/>
              </a:lnSpc>
              <a:spcBef>
                <a:spcPct val="20000"/>
              </a:spcBef>
              <a:buClr>
                <a:schemeClr val="accent2"/>
              </a:buClr>
              <a:buSzPct val="90000"/>
              <a:buFont typeface="Wingdings"/>
              <a:buChar char=""/>
            </a:pPr>
            <a:r>
              <a:rPr lang="zh-TW" altLang="en-US" sz="2400" dirty="0"/>
              <a:t>網頁使用者辨識</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封包側錄與分析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惡意程式分析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原始碼重新分 析</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智慧卡</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 執行檔生命週期</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密碼學核心</a:t>
            </a:r>
            <a:endParaRPr lang="en-US" altLang="zh-TW" sz="2400" dirty="0"/>
          </a:p>
          <a:p>
            <a:pPr marL="731520" lvl="1" indent="-274320">
              <a:lnSpc>
                <a:spcPct val="80000"/>
              </a:lnSpc>
              <a:spcBef>
                <a:spcPct val="20000"/>
              </a:spcBef>
              <a:buClr>
                <a:schemeClr val="accent2"/>
              </a:buClr>
              <a:buSzPct val="90000"/>
              <a:buFont typeface="Wingdings"/>
              <a:buChar char=""/>
            </a:pPr>
            <a:r>
              <a:rPr lang="zh-TW" altLang="en-US" sz="2400" dirty="0"/>
              <a:t>隱碼學</a:t>
            </a:r>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13</a:t>
            </a:fld>
            <a:endParaRPr lang="zh-TW"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2"/>
            <a:r>
              <a:rPr lang="zh-TW" altLang="en-US" dirty="0" smtClean="0"/>
              <a:t>累加金額</a:t>
            </a:r>
            <a:r>
              <a:rPr lang="en-US" altLang="zh-TW" dirty="0" smtClean="0"/>
              <a:t>(</a:t>
            </a:r>
            <a:r>
              <a:rPr lang="en-US" altLang="zh-TW" dirty="0" err="1" smtClean="0"/>
              <a:t>add_coin</a:t>
            </a:r>
            <a:r>
              <a:rPr lang="en-US" altLang="zh-TW" dirty="0" smtClean="0"/>
              <a:t>)</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endParaRPr lang="zh-TW" altLang="en-US" dirty="0" smtClean="0"/>
          </a:p>
          <a:p>
            <a:pPr>
              <a:buNone/>
            </a:pPr>
            <a:endParaRPr lang="en-US" altLang="zh-TW" dirty="0" smtClean="0"/>
          </a:p>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2">
              <a:buNone/>
            </a:pPr>
            <a:r>
              <a:rPr lang="en-US" altLang="zh-TW" dirty="0" smtClean="0"/>
              <a:t>	</a:t>
            </a:r>
            <a:r>
              <a:rPr lang="en-US" altLang="zh-TW" dirty="0" err="1" smtClean="0"/>
              <a:t>wait_coin</a:t>
            </a:r>
            <a:endParaRPr lang="en-US" altLang="zh-TW" dirty="0" smtClean="0"/>
          </a:p>
          <a:p>
            <a:pPr lvl="2">
              <a:buNone/>
            </a:pPr>
            <a:r>
              <a:rPr lang="zh-TW" altLang="en-US" dirty="0" smtClean="0"/>
              <a:t>    </a:t>
            </a:r>
            <a:r>
              <a:rPr lang="en-US" altLang="zh-TW" dirty="0" smtClean="0"/>
              <a:t>,</a:t>
            </a:r>
            <a:r>
              <a:rPr lang="en-US" altLang="zh-TW" dirty="0" err="1" smtClean="0"/>
              <a:t>add_coin</a:t>
            </a:r>
            <a:endParaRPr lang="zh-TW" altLang="en-US" dirty="0" smtClean="0"/>
          </a:p>
          <a:p>
            <a:pPr lvl="2">
              <a:buNone/>
            </a:pPr>
            <a:r>
              <a:rPr lang="en-US" altLang="zh-TW" dirty="0" smtClean="0"/>
              <a:t>    ,</a:t>
            </a:r>
            <a:r>
              <a:rPr lang="en-US" altLang="zh-TW" dirty="0" err="1" smtClean="0"/>
              <a:t>check_product_coin</a:t>
            </a:r>
            <a:endParaRPr lang="zh-TW" altLang="en-US" dirty="0" smtClean="0"/>
          </a:p>
          <a:p>
            <a:pPr lvl="2">
              <a:buNone/>
            </a:pPr>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130</a:t>
            </a:fld>
            <a:endParaRPr lang="zh-TW" altLang="en-US"/>
          </a:p>
        </p:txBody>
      </p:sp>
      <p:pic>
        <p:nvPicPr>
          <p:cNvPr id="5" name="Picture 1"/>
          <p:cNvPicPr>
            <a:picLocks noChangeAspect="1" noChangeArrowheads="1"/>
          </p:cNvPicPr>
          <p:nvPr/>
        </p:nvPicPr>
        <p:blipFill>
          <a:blip r:embed="rId2" cstate="print"/>
          <a:srcRect/>
          <a:stretch>
            <a:fillRect/>
          </a:stretch>
        </p:blipFill>
        <p:spPr bwMode="auto">
          <a:xfrm>
            <a:off x="3868855" y="4437112"/>
            <a:ext cx="5275145"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4860032" cy="5373216"/>
          </a:xfrm>
        </p:spPr>
        <p:txBody>
          <a:bodyPr>
            <a:normAutofit fontScale="85000" lnSpcReduction="20000"/>
          </a:bodyPr>
          <a:lstStyle/>
          <a:p>
            <a:r>
              <a:rPr lang="zh-TW" altLang="en-US" dirty="0" smtClean="0"/>
              <a:t>生活上的例子</a:t>
            </a:r>
            <a:r>
              <a:rPr lang="en-US" altLang="zh-TW" dirty="0" smtClean="0"/>
              <a:t>(cont.)</a:t>
            </a:r>
          </a:p>
          <a:p>
            <a:pPr lvl="1"/>
            <a:r>
              <a:rPr lang="zh-TW" altLang="en-US" dirty="0" smtClean="0"/>
              <a:t>販賣機狀態</a:t>
            </a:r>
            <a:endParaRPr lang="en-US" altLang="zh-TW" dirty="0" smtClean="0"/>
          </a:p>
          <a:p>
            <a:pPr lvl="2"/>
            <a:r>
              <a:rPr lang="zh-TW" altLang="en-US" dirty="0" smtClean="0"/>
              <a:t>等待銅板</a:t>
            </a:r>
            <a:r>
              <a:rPr lang="en-US" altLang="zh-TW" dirty="0" smtClean="0"/>
              <a:t>(</a:t>
            </a:r>
            <a:r>
              <a:rPr lang="en-US" altLang="zh-TW" dirty="0" err="1" smtClean="0"/>
              <a:t>wait_coin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wait_coin</a:t>
            </a:r>
            <a:r>
              <a:rPr lang="en-US" altLang="zh-TW" dirty="0" smtClean="0"/>
              <a:t>-&gt; </a:t>
            </a:r>
            <a:r>
              <a:rPr lang="en-US" altLang="zh-TW" dirty="0" err="1" smtClean="0"/>
              <a:t>add_coin</a:t>
            </a:r>
            <a:endParaRPr lang="en-US" altLang="zh-TW" dirty="0" smtClean="0"/>
          </a:p>
          <a:p>
            <a:pPr lvl="2"/>
            <a:r>
              <a:rPr lang="zh-TW" altLang="en-US" dirty="0" smtClean="0"/>
              <a:t>累加金額</a:t>
            </a:r>
            <a:r>
              <a:rPr lang="en-US" altLang="zh-TW" dirty="0" smtClean="0"/>
              <a:t>(</a:t>
            </a:r>
            <a:r>
              <a:rPr lang="en-US" altLang="zh-TW" dirty="0" err="1" smtClean="0"/>
              <a:t>add_coin</a:t>
            </a:r>
            <a:r>
              <a:rPr lang="en-US" altLang="zh-TW" dirty="0" smtClean="0"/>
              <a:t>)</a:t>
            </a:r>
          </a:p>
          <a:p>
            <a:pPr lvl="3"/>
            <a:r>
              <a:rPr lang="zh-TW" altLang="en-US" dirty="0" smtClean="0"/>
              <a:t>放入銅板</a:t>
            </a:r>
            <a:r>
              <a:rPr lang="en-US" altLang="zh-TW" dirty="0" smtClean="0"/>
              <a:t>(</a:t>
            </a:r>
            <a:r>
              <a:rPr lang="en-US" altLang="zh-TW" dirty="0" err="1" smtClean="0"/>
              <a:t>insert_coin</a:t>
            </a:r>
            <a:r>
              <a:rPr lang="en-US" altLang="zh-TW" dirty="0" smtClean="0"/>
              <a:t>): </a:t>
            </a:r>
            <a:r>
              <a:rPr lang="en-US" altLang="zh-TW" dirty="0" err="1" smtClean="0"/>
              <a:t>add_coin</a:t>
            </a:r>
            <a:r>
              <a:rPr lang="en-US" altLang="zh-TW" dirty="0" smtClean="0"/>
              <a:t>-&gt;</a:t>
            </a:r>
            <a:r>
              <a:rPr lang="en-US" altLang="zh-TW" dirty="0" err="1" smtClean="0"/>
              <a:t>add_coin</a:t>
            </a:r>
            <a:endParaRPr lang="en-US" altLang="zh-TW" dirty="0" smtClean="0"/>
          </a:p>
          <a:p>
            <a:pPr lvl="3"/>
            <a:r>
              <a:rPr lang="zh-TW" altLang="en-US" dirty="0" smtClean="0"/>
              <a:t>按下購物鍵</a:t>
            </a:r>
            <a:r>
              <a:rPr lang="en-US" altLang="zh-TW" dirty="0" smtClean="0"/>
              <a:t>(</a:t>
            </a:r>
            <a:r>
              <a:rPr lang="en-US" altLang="zh-TW" dirty="0" err="1" smtClean="0"/>
              <a:t>press_button</a:t>
            </a:r>
            <a:r>
              <a:rPr lang="en-US" altLang="zh-TW" dirty="0" smtClean="0"/>
              <a:t>): </a:t>
            </a:r>
            <a:r>
              <a:rPr lang="en-US" altLang="zh-TW" dirty="0" err="1" smtClean="0"/>
              <a:t>add_coin</a:t>
            </a:r>
            <a:r>
              <a:rPr lang="en-US" altLang="zh-TW" dirty="0" smtClean="0"/>
              <a:t>-&gt; </a:t>
            </a:r>
            <a:r>
              <a:rPr lang="en-US" altLang="zh-TW" dirty="0" err="1" smtClean="0"/>
              <a:t>check_product_coin</a:t>
            </a:r>
            <a:endParaRPr lang="zh-TW" altLang="en-US" dirty="0" smtClean="0"/>
          </a:p>
          <a:p>
            <a:pPr lvl="2"/>
            <a:r>
              <a:rPr lang="zh-TW" altLang="en-US" dirty="0" smtClean="0"/>
              <a:t>確認行為商品庫存與金額符合</a:t>
            </a:r>
            <a:r>
              <a:rPr lang="en-US" altLang="zh-TW" dirty="0" smtClean="0"/>
              <a:t>(</a:t>
            </a:r>
            <a:r>
              <a:rPr lang="en-US" altLang="zh-TW" dirty="0" err="1" smtClean="0"/>
              <a:t>check_product_coin</a:t>
            </a:r>
            <a:r>
              <a:rPr lang="en-US" altLang="zh-TW" dirty="0" smtClean="0"/>
              <a:t>)</a:t>
            </a:r>
          </a:p>
          <a:p>
            <a:pPr lvl="3"/>
            <a:r>
              <a:rPr lang="zh-TW" altLang="en-US" dirty="0" smtClean="0"/>
              <a:t>金額錯誤</a:t>
            </a:r>
            <a:r>
              <a:rPr lang="en-US" altLang="zh-TW" dirty="0" smtClean="0"/>
              <a:t>(</a:t>
            </a:r>
            <a:r>
              <a:rPr lang="en-US" altLang="zh-TW" dirty="0" err="1" smtClean="0"/>
              <a:t>not_enough</a:t>
            </a:r>
            <a:r>
              <a:rPr lang="en-US" altLang="zh-TW" dirty="0" smtClean="0"/>
              <a:t>): </a:t>
            </a:r>
            <a:r>
              <a:rPr lang="en-US" altLang="zh-TW" dirty="0" err="1" smtClean="0"/>
              <a:t>check_product_coin</a:t>
            </a:r>
            <a:r>
              <a:rPr lang="en-US" altLang="zh-TW" dirty="0" smtClean="0"/>
              <a:t>-&gt; </a:t>
            </a:r>
            <a:r>
              <a:rPr lang="en-US" altLang="zh-TW" dirty="0" err="1" smtClean="0"/>
              <a:t>add_coin</a:t>
            </a:r>
            <a:endParaRPr lang="en-US" altLang="zh-TW" dirty="0" smtClean="0"/>
          </a:p>
          <a:p>
            <a:pPr lvl="3"/>
            <a:r>
              <a:rPr lang="zh-TW" altLang="en-US" dirty="0" smtClean="0"/>
              <a:t>購賣成功</a:t>
            </a:r>
            <a:r>
              <a:rPr lang="en-US" altLang="zh-TW" dirty="0" smtClean="0"/>
              <a:t>(</a:t>
            </a:r>
            <a:r>
              <a:rPr lang="en-US" altLang="zh-TW" dirty="0" err="1" smtClean="0"/>
              <a:t>buy_success</a:t>
            </a:r>
            <a:r>
              <a:rPr lang="en-US" altLang="zh-TW" dirty="0" smtClean="0"/>
              <a:t>):</a:t>
            </a:r>
          </a:p>
          <a:p>
            <a:pPr lvl="3"/>
            <a:r>
              <a:rPr lang="en-US" altLang="zh-TW" dirty="0" err="1" smtClean="0"/>
              <a:t>check_product_coin</a:t>
            </a:r>
            <a:r>
              <a:rPr lang="en-US" altLang="zh-TW" dirty="0" smtClean="0"/>
              <a:t>-&gt;</a:t>
            </a:r>
            <a:r>
              <a:rPr lang="en-US" altLang="zh-TW" dirty="0" err="1" smtClean="0"/>
              <a:t>send_product</a:t>
            </a:r>
            <a:endParaRPr lang="zh-TW" altLang="en-US" dirty="0" smtClean="0"/>
          </a:p>
          <a:p>
            <a:pPr lvl="2"/>
            <a:r>
              <a:rPr lang="zh-TW" altLang="en-US" dirty="0" smtClean="0"/>
              <a:t>給予商品</a:t>
            </a:r>
            <a:r>
              <a:rPr lang="en-US" altLang="zh-TW" dirty="0" smtClean="0"/>
              <a:t>(</a:t>
            </a:r>
            <a:r>
              <a:rPr lang="en-US" altLang="zh-TW" dirty="0" err="1" smtClean="0"/>
              <a:t>send_product</a:t>
            </a:r>
            <a:r>
              <a:rPr lang="en-US" altLang="zh-TW" dirty="0" smtClean="0"/>
              <a:t>)</a:t>
            </a:r>
          </a:p>
          <a:p>
            <a:pPr lvl="3"/>
            <a:r>
              <a:rPr lang="en-US" altLang="zh-TW" dirty="0" err="1" smtClean="0"/>
              <a:t>send_product</a:t>
            </a:r>
            <a:r>
              <a:rPr lang="en-US" altLang="zh-TW" dirty="0" smtClean="0"/>
              <a:t> -&gt;</a:t>
            </a:r>
            <a:r>
              <a:rPr lang="en-US" altLang="zh-TW" dirty="0" err="1" smtClean="0"/>
              <a:t>wait_coin</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131</a:t>
            </a:fld>
            <a:endParaRPr lang="zh-TW" altLang="en-US"/>
          </a:p>
        </p:txBody>
      </p:sp>
      <p:sp>
        <p:nvSpPr>
          <p:cNvPr id="24" name="文字方塊 23"/>
          <p:cNvSpPr txBox="1"/>
          <p:nvPr/>
        </p:nvSpPr>
        <p:spPr>
          <a:xfrm>
            <a:off x="5724128" y="1844824"/>
            <a:ext cx="2816797"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a:t>
            </a:r>
          </a:p>
          <a:p>
            <a:pPr lvl="1"/>
            <a:r>
              <a:rPr lang="en-US" altLang="zh-TW" dirty="0" smtClean="0"/>
              <a:t>    </a:t>
            </a:r>
            <a:r>
              <a:rPr lang="en-US" altLang="zh-TW" dirty="0" err="1" smtClean="0"/>
              <a:t>wait_coin</a:t>
            </a:r>
            <a:endParaRPr lang="en-US" altLang="zh-TW" dirty="0" smtClean="0"/>
          </a:p>
          <a:p>
            <a:pPr lvl="1"/>
            <a:r>
              <a:rPr lang="zh-TW" altLang="en-US" dirty="0" smtClean="0"/>
              <a:t>    </a:t>
            </a:r>
            <a:r>
              <a:rPr lang="en-US" altLang="zh-TW" dirty="0" smtClean="0"/>
              <a:t>,</a:t>
            </a:r>
            <a:r>
              <a:rPr lang="en-US" altLang="zh-TW" dirty="0" err="1" smtClean="0"/>
              <a:t>add_coin</a:t>
            </a:r>
            <a:endParaRPr lang="zh-TW" altLang="en-US" dirty="0" smtClean="0"/>
          </a:p>
          <a:p>
            <a:pPr lvl="1"/>
            <a:r>
              <a:rPr lang="en-US" altLang="zh-TW" dirty="0" smtClean="0"/>
              <a:t>    ,</a:t>
            </a:r>
            <a:r>
              <a:rPr lang="en-US" altLang="zh-TW" dirty="0" err="1" smtClean="0"/>
              <a:t>check_product_coin</a:t>
            </a:r>
            <a:endParaRPr lang="zh-TW" altLang="en-US" dirty="0" smtClean="0"/>
          </a:p>
          <a:p>
            <a:pPr lvl="1"/>
            <a:r>
              <a:rPr lang="zh-TW" altLang="en-US" dirty="0" smtClean="0"/>
              <a:t>    </a:t>
            </a:r>
            <a:r>
              <a:rPr lang="en-US" altLang="zh-TW" dirty="0" smtClean="0"/>
              <a:t>,</a:t>
            </a:r>
            <a:r>
              <a:rPr lang="en-US" altLang="zh-TW" dirty="0" err="1" smtClean="0"/>
              <a:t>send_product</a:t>
            </a:r>
            <a:endParaRPr lang="en-US" altLang="zh-TW" dirty="0" smtClean="0"/>
          </a:p>
          <a:p>
            <a:pPr>
              <a:buNone/>
            </a:pPr>
            <a:r>
              <a:rPr lang="en-US" altLang="zh-TW" dirty="0" smtClean="0"/>
              <a:t>};</a:t>
            </a:r>
            <a:endParaRPr lang="zh-TW" altLang="en-US" dirty="0" smtClean="0"/>
          </a:p>
          <a:p>
            <a:endParaRPr lang="zh-TW" altLang="en-US" dirty="0"/>
          </a:p>
        </p:txBody>
      </p:sp>
      <p:sp>
        <p:nvSpPr>
          <p:cNvPr id="26" name="文字方塊 25"/>
          <p:cNvSpPr txBox="1"/>
          <p:nvPr/>
        </p:nvSpPr>
        <p:spPr>
          <a:xfrm>
            <a:off x="5580112" y="4653136"/>
            <a:ext cx="2365199" cy="2031325"/>
          </a:xfrm>
          <a:prstGeom prst="rect">
            <a:avLst/>
          </a:prstGeom>
          <a:noFill/>
        </p:spPr>
        <p:txBody>
          <a:bodyPr wrap="none" rtlCol="0">
            <a:spAutoFit/>
          </a:bodyPr>
          <a:lstStyle/>
          <a:p>
            <a:pPr>
              <a:buNone/>
            </a:pPr>
            <a:r>
              <a:rPr lang="en-US" altLang="zh-TW" dirty="0" err="1" smtClean="0"/>
              <a:t>enum</a:t>
            </a:r>
            <a:r>
              <a:rPr lang="en-US" altLang="zh-TW" dirty="0" smtClean="0"/>
              <a:t> </a:t>
            </a:r>
            <a:r>
              <a:rPr lang="en-US" altLang="zh-TW" dirty="0" err="1" smtClean="0"/>
              <a:t>machine_event</a:t>
            </a:r>
            <a:r>
              <a:rPr lang="en-US" altLang="zh-TW" dirty="0" smtClean="0"/>
              <a:t> {</a:t>
            </a:r>
          </a:p>
          <a:p>
            <a:pPr lvl="1"/>
            <a:r>
              <a:rPr lang="en-US" altLang="zh-TW" dirty="0" smtClean="0"/>
              <a:t>    </a:t>
            </a:r>
            <a:r>
              <a:rPr lang="en-US" altLang="zh-TW" dirty="0" err="1" smtClean="0"/>
              <a:t>insert_coin</a:t>
            </a:r>
            <a:endParaRPr lang="en-US" altLang="zh-TW" dirty="0" smtClean="0"/>
          </a:p>
          <a:p>
            <a:pPr lvl="1"/>
            <a:r>
              <a:rPr lang="zh-TW" altLang="en-US" dirty="0" smtClean="0"/>
              <a:t>    </a:t>
            </a:r>
            <a:r>
              <a:rPr lang="en-US" altLang="zh-TW" dirty="0" smtClean="0"/>
              <a:t>, </a:t>
            </a:r>
            <a:r>
              <a:rPr lang="en-US" altLang="zh-TW" dirty="0" err="1" smtClean="0"/>
              <a:t>press_button</a:t>
            </a:r>
            <a:endParaRPr lang="zh-TW" altLang="en-US" dirty="0" smtClean="0"/>
          </a:p>
          <a:p>
            <a:pPr lvl="1"/>
            <a:r>
              <a:rPr lang="en-US" altLang="zh-TW" dirty="0" smtClean="0"/>
              <a:t>    , </a:t>
            </a:r>
            <a:r>
              <a:rPr lang="en-US" altLang="zh-TW" dirty="0" err="1" smtClean="0"/>
              <a:t>not_enough</a:t>
            </a:r>
            <a:endParaRPr lang="zh-TW" altLang="en-US" dirty="0" smtClean="0"/>
          </a:p>
          <a:p>
            <a:pPr lvl="1"/>
            <a:r>
              <a:rPr lang="zh-TW" altLang="en-US" dirty="0" smtClean="0"/>
              <a:t>    </a:t>
            </a:r>
            <a:r>
              <a:rPr lang="en-US" altLang="zh-TW" dirty="0" smtClean="0"/>
              <a:t>, </a:t>
            </a:r>
            <a:r>
              <a:rPr lang="en-US" altLang="zh-TW" dirty="0" err="1" smtClean="0"/>
              <a:t>buy_success</a:t>
            </a:r>
            <a:endParaRPr lang="en-US" altLang="zh-TW" dirty="0" smtClean="0"/>
          </a:p>
          <a:p>
            <a:pPr>
              <a:buNone/>
            </a:pPr>
            <a:r>
              <a:rPr lang="en-US" altLang="zh-TW" dirty="0" smtClean="0"/>
              <a:t>};</a:t>
            </a:r>
            <a:endParaRPr lang="zh-TW" altLang="en-US" dirty="0" smtClean="0"/>
          </a:p>
          <a:p>
            <a:endParaRPr lang="zh-TW" altLang="en-US" dirty="0"/>
          </a:p>
        </p:txBody>
      </p:sp>
      <p:pic>
        <p:nvPicPr>
          <p:cNvPr id="7" name="Picture 1"/>
          <p:cNvPicPr>
            <a:picLocks noChangeAspect="1" noChangeArrowheads="1"/>
          </p:cNvPicPr>
          <p:nvPr/>
        </p:nvPicPr>
        <p:blipFill>
          <a:blip r:embed="rId2" cstate="print"/>
          <a:srcRect/>
          <a:stretch>
            <a:fillRect/>
          </a:stretch>
        </p:blipFill>
        <p:spPr bwMode="auto">
          <a:xfrm>
            <a:off x="5709667" y="0"/>
            <a:ext cx="3434333" cy="1576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132</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395536" y="2132856"/>
            <a:ext cx="4067944" cy="4524315"/>
          </a:xfrm>
          <a:prstGeom prst="rect">
            <a:avLst/>
          </a:prstGeom>
          <a:noFill/>
        </p:spPr>
        <p:txBody>
          <a:bodyPr wrap="square" numCol="1" rtlCol="0">
            <a:spAutoFit/>
          </a:bodyPr>
          <a:lstStyle/>
          <a:p>
            <a:pPr>
              <a:buNone/>
            </a:pPr>
            <a:r>
              <a:rPr lang="en-US" altLang="zh-TW" dirty="0" err="1" smtClean="0"/>
              <a:t>enum</a:t>
            </a:r>
            <a:r>
              <a:rPr lang="en-US" altLang="zh-TW" dirty="0" smtClean="0"/>
              <a:t> </a:t>
            </a:r>
            <a:r>
              <a:rPr lang="en-US" altLang="zh-TW" dirty="0" err="1" smtClean="0"/>
              <a:t>machine_status</a:t>
            </a:r>
            <a:r>
              <a:rPr lang="en-US" altLang="zh-TW" dirty="0" smtClean="0"/>
              <a:t> status;</a:t>
            </a:r>
            <a:endParaRPr lang="zh-TW" altLang="en-US" dirty="0" smtClean="0"/>
          </a:p>
          <a:p>
            <a:r>
              <a:rPr lang="en-US" altLang="zh-TW" dirty="0" err="1" smtClean="0"/>
              <a:t>enum</a:t>
            </a:r>
            <a:r>
              <a:rPr lang="en-US" altLang="zh-TW" dirty="0" smtClean="0"/>
              <a:t> </a:t>
            </a:r>
            <a:r>
              <a:rPr lang="en-US" altLang="zh-TW" dirty="0" err="1" smtClean="0"/>
              <a:t>machine_event</a:t>
            </a:r>
            <a:r>
              <a:rPr lang="en-US" altLang="zh-TW" dirty="0" smtClean="0"/>
              <a:t> event;</a:t>
            </a:r>
          </a:p>
          <a:p>
            <a:r>
              <a:rPr lang="en-US" altLang="zh-TW" dirty="0" err="1" smtClean="0"/>
              <a:t>Int</a:t>
            </a:r>
            <a:r>
              <a:rPr lang="en-US" altLang="zh-TW" dirty="0" smtClean="0"/>
              <a:t> </a:t>
            </a:r>
            <a:r>
              <a:rPr lang="en-US" altLang="zh-TW" dirty="0" err="1" smtClean="0"/>
              <a:t>not_exit</a:t>
            </a:r>
            <a:r>
              <a:rPr lang="en-US" altLang="zh-TW" dirty="0" smtClean="0"/>
              <a:t> = 1;</a:t>
            </a:r>
          </a:p>
          <a:p>
            <a:r>
              <a:rPr lang="en-US" altLang="zh-TW" dirty="0" err="1" smtClean="0"/>
              <a:t>Int</a:t>
            </a:r>
            <a:r>
              <a:rPr lang="en-US" altLang="zh-TW" dirty="0" smtClean="0"/>
              <a:t> money = 0, coin, item, num;</a:t>
            </a:r>
          </a:p>
          <a:p>
            <a:r>
              <a:rPr lang="en-US" altLang="zh-TW" dirty="0" smtClean="0"/>
              <a:t> Status = </a:t>
            </a:r>
            <a:r>
              <a:rPr lang="en-US" altLang="zh-TW" b="1" dirty="0" err="1" smtClean="0">
                <a:solidFill>
                  <a:srgbClr val="00B050"/>
                </a:solidFill>
              </a:rPr>
              <a:t>wait_coin</a:t>
            </a:r>
            <a:r>
              <a:rPr lang="en-US" altLang="zh-TW" dirty="0" smtClean="0"/>
              <a:t>;</a:t>
            </a:r>
          </a:p>
          <a:p>
            <a:r>
              <a:rPr lang="en-US" altLang="zh-TW" dirty="0" smtClean="0">
                <a:solidFill>
                  <a:srgbClr val="FF0000"/>
                </a:solidFill>
              </a:rPr>
              <a:t>while</a:t>
            </a:r>
            <a:r>
              <a:rPr lang="en-US" altLang="zh-TW" dirty="0" smtClean="0"/>
              <a:t>(</a:t>
            </a:r>
            <a:r>
              <a:rPr lang="en-US" altLang="zh-TW" dirty="0" err="1" smtClean="0"/>
              <a:t>not_exit</a:t>
            </a:r>
            <a:r>
              <a:rPr lang="en-US" altLang="zh-TW" dirty="0" smtClean="0"/>
              <a:t>){</a:t>
            </a:r>
          </a:p>
          <a:p>
            <a:r>
              <a:rPr lang="en-US" altLang="zh-TW" dirty="0" smtClean="0"/>
              <a:t>       </a:t>
            </a:r>
            <a:r>
              <a:rPr lang="en-US" altLang="zh-TW" dirty="0" smtClean="0">
                <a:solidFill>
                  <a:srgbClr val="FF0000"/>
                </a:solidFill>
              </a:rPr>
              <a:t>switch</a:t>
            </a:r>
            <a:r>
              <a:rPr lang="en-US" altLang="zh-TW" dirty="0" smtClean="0"/>
              <a:t>(status){</a:t>
            </a:r>
          </a:p>
          <a:p>
            <a:r>
              <a:rPr lang="en-US" altLang="zh-TW" dirty="0" smtClean="0"/>
              <a:t>             case </a:t>
            </a:r>
            <a:r>
              <a:rPr lang="en-US" altLang="zh-TW" b="1" dirty="0" err="1" smtClean="0">
                <a:solidFill>
                  <a:srgbClr val="00B050"/>
                </a:solidFill>
              </a:rPr>
              <a:t>wait_coin</a:t>
            </a:r>
            <a:r>
              <a:rPr lang="en-US" altLang="zh-TW" dirty="0" smtClean="0"/>
              <a:t>:{</a:t>
            </a:r>
          </a:p>
          <a:p>
            <a:r>
              <a:rPr lang="en-US" altLang="zh-TW" dirty="0" smtClean="0"/>
              <a:t>                    money = 0;</a:t>
            </a:r>
          </a:p>
          <a:p>
            <a:r>
              <a:rPr lang="zh-TW" altLang="en-US" dirty="0" smtClean="0"/>
              <a:t>                   </a:t>
            </a:r>
            <a:r>
              <a:rPr lang="en-US" altLang="zh-TW" dirty="0" err="1" smtClean="0"/>
              <a:t>print_out</a:t>
            </a:r>
            <a:r>
              <a:rPr lang="en-US" altLang="zh-TW" dirty="0" smtClean="0"/>
              <a:t>(“</a:t>
            </a:r>
            <a:r>
              <a:rPr lang="zh-TW" altLang="en-US" dirty="0" smtClean="0"/>
              <a:t>請插入銅板</a:t>
            </a:r>
            <a:r>
              <a:rPr lang="en-US" altLang="zh-TW" dirty="0" smtClean="0"/>
              <a:t>:</a:t>
            </a:r>
            <a:r>
              <a:rPr lang="zh-TW" altLang="en-US" dirty="0" smtClean="0"/>
              <a:t> </a:t>
            </a:r>
            <a:r>
              <a:rPr lang="en-US" altLang="zh-TW" dirty="0" smtClean="0"/>
              <a:t>”);</a:t>
            </a:r>
          </a:p>
          <a:p>
            <a:r>
              <a:rPr lang="en-US" altLang="zh-TW" dirty="0" smtClean="0"/>
              <a:t>                   event, coin = input();</a:t>
            </a:r>
          </a:p>
          <a:p>
            <a:r>
              <a:rPr lang="en-US" altLang="zh-TW" dirty="0" smtClean="0"/>
              <a:t>                   if(event== </a:t>
            </a:r>
            <a:r>
              <a:rPr lang="en-US" altLang="zh-TW" b="1" dirty="0" err="1" smtClean="0">
                <a:solidFill>
                  <a:srgbClr val="00B0F0"/>
                </a:solidFill>
              </a:rPr>
              <a:t>insert_coin</a:t>
            </a:r>
            <a:r>
              <a:rPr lang="en-US" altLang="zh-TW" dirty="0" smtClean="0"/>
              <a:t>){</a:t>
            </a:r>
          </a:p>
          <a:p>
            <a:r>
              <a:rPr lang="en-US" altLang="zh-TW" dirty="0" smtClean="0"/>
              <a:t>                          money += coin;</a:t>
            </a:r>
          </a:p>
          <a:p>
            <a:r>
              <a:rPr lang="en-US" altLang="zh-TW" dirty="0" smtClean="0"/>
              <a:t>                          status = </a:t>
            </a:r>
            <a:r>
              <a:rPr lang="en-US" altLang="zh-TW" b="1" dirty="0" err="1" smtClean="0">
                <a:solidFill>
                  <a:srgbClr val="00B050"/>
                </a:solidFill>
              </a:rPr>
              <a:t>add_coin</a:t>
            </a:r>
            <a:r>
              <a:rPr lang="en-US" altLang="zh-TW" b="1" dirty="0" smtClean="0">
                <a:solidFill>
                  <a:srgbClr val="00B050"/>
                </a:solidFill>
              </a:rPr>
              <a:t>;</a:t>
            </a:r>
            <a:endParaRPr lang="en-US" altLang="zh-TW" dirty="0" smtClean="0"/>
          </a:p>
          <a:p>
            <a:r>
              <a:rPr lang="en-US" altLang="zh-TW" dirty="0" smtClean="0"/>
              <a:t>                   }</a:t>
            </a:r>
          </a:p>
          <a:p>
            <a:r>
              <a:rPr lang="en-US" altLang="zh-TW" dirty="0" smtClean="0"/>
              <a:t>             }break;</a:t>
            </a:r>
            <a:endParaRPr lang="zh-TW" altLang="en-US" dirty="0"/>
          </a:p>
        </p:txBody>
      </p:sp>
      <p:pic>
        <p:nvPicPr>
          <p:cNvPr id="265217"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1" name="矩形 10"/>
          <p:cNvSpPr/>
          <p:nvPr/>
        </p:nvSpPr>
        <p:spPr>
          <a:xfrm>
            <a:off x="5364088" y="1988840"/>
            <a:ext cx="1224136" cy="6480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23928" y="4077072"/>
            <a:ext cx="5057795"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b="1" dirty="0" smtClean="0"/>
              <a:t>等待銅板</a:t>
            </a:r>
            <a:r>
              <a:rPr lang="en-US" altLang="zh-TW" sz="1100" b="1" dirty="0" smtClean="0"/>
              <a:t>(</a:t>
            </a:r>
            <a:r>
              <a:rPr lang="en-US" altLang="zh-TW" sz="1100" b="1" dirty="0" err="1" smtClean="0"/>
              <a:t>wait_coin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wait_coin</a:t>
            </a:r>
            <a:r>
              <a:rPr lang="en-US" altLang="zh-TW" sz="1100" b="1" dirty="0" smtClean="0"/>
              <a:t>-&gt; </a:t>
            </a:r>
            <a:r>
              <a:rPr lang="en-US" altLang="zh-TW" sz="1100" b="1" dirty="0" err="1" smtClean="0"/>
              <a:t>add_coin</a:t>
            </a:r>
            <a:endParaRPr lang="en-US" altLang="zh-TW" sz="1100" b="1"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133</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468560" y="2132856"/>
            <a:ext cx="4752528" cy="3477875"/>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add_coin</a:t>
            </a:r>
            <a:r>
              <a:rPr lang="en-US" altLang="zh-TW" sz="2000" dirty="0" smtClean="0"/>
              <a:t>:{</a:t>
            </a:r>
          </a:p>
          <a:p>
            <a:r>
              <a:rPr lang="zh-TW" altLang="en-US" sz="2000" dirty="0" smtClean="0"/>
              <a:t>                   </a:t>
            </a:r>
            <a:r>
              <a:rPr lang="en-US" altLang="zh-TW" sz="2000" dirty="0" smtClean="0"/>
              <a:t>event = </a:t>
            </a:r>
            <a:r>
              <a:rPr lang="en-US" altLang="zh-TW" sz="2000" dirty="0" err="1" smtClean="0"/>
              <a:t>get_hardware_event</a:t>
            </a:r>
            <a:r>
              <a:rPr lang="en-US" altLang="zh-TW" sz="2000" dirty="0" smtClean="0"/>
              <a:t>();</a:t>
            </a:r>
          </a:p>
          <a:p>
            <a:r>
              <a:rPr lang="en-US" altLang="zh-TW" sz="2000" dirty="0" smtClean="0"/>
              <a:t>                   if(event== </a:t>
            </a:r>
            <a:r>
              <a:rPr lang="en-US" altLang="zh-TW" sz="2000" b="1" dirty="0" err="1" smtClean="0">
                <a:solidFill>
                  <a:srgbClr val="00B0F0"/>
                </a:solidFill>
              </a:rPr>
              <a:t>insert_coin</a:t>
            </a:r>
            <a:r>
              <a:rPr lang="en-US" altLang="zh-TW" sz="2000" dirty="0" smtClean="0"/>
              <a:t>){</a:t>
            </a:r>
          </a:p>
          <a:p>
            <a:r>
              <a:rPr lang="en-US" altLang="zh-TW" sz="2000" dirty="0" smtClean="0"/>
              <a:t>                          money += coin;</a:t>
            </a:r>
          </a:p>
          <a:p>
            <a:r>
              <a:rPr lang="en-US" altLang="zh-TW" sz="2000" dirty="0" smtClean="0"/>
              <a:t>                          //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en-US" altLang="zh-TW" sz="2000" dirty="0" smtClean="0"/>
              <a:t>                   }else if(event == </a:t>
            </a:r>
            <a:r>
              <a:rPr lang="en-US" altLang="zh-TW" sz="2000" b="1" dirty="0" err="1" smtClean="0">
                <a:solidFill>
                  <a:srgbClr val="00B0F0"/>
                </a:solidFill>
              </a:rPr>
              <a:t>press_button</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請插入銅板</a:t>
            </a:r>
            <a:r>
              <a:rPr lang="en-US" altLang="zh-TW" sz="2000" dirty="0" smtClean="0"/>
              <a:t>:</a:t>
            </a:r>
            <a:r>
              <a:rPr lang="zh-TW" altLang="en-US" sz="2000" dirty="0" smtClean="0"/>
              <a:t> </a:t>
            </a:r>
            <a:r>
              <a:rPr lang="en-US" altLang="zh-TW" sz="2000" dirty="0" smtClean="0"/>
              <a:t>”);</a:t>
            </a:r>
          </a:p>
          <a:p>
            <a:r>
              <a:rPr lang="en-US" altLang="zh-TW" sz="2000" dirty="0" smtClean="0"/>
              <a:t>                          item, num= input();</a:t>
            </a:r>
          </a:p>
          <a:p>
            <a:r>
              <a:rPr lang="en-US" altLang="zh-TW" sz="2000" dirty="0" smtClean="0"/>
              <a:t>                          status = </a:t>
            </a:r>
            <a:r>
              <a:rPr lang="en-US" altLang="zh-TW" sz="2000" b="1" dirty="0" err="1" smtClean="0">
                <a:solidFill>
                  <a:srgbClr val="00B050"/>
                </a:solidFill>
              </a:rPr>
              <a:t>check_product_coin</a:t>
            </a:r>
            <a:r>
              <a:rPr lang="en-US" altLang="zh-TW" sz="2000" b="1" dirty="0" smtClean="0">
                <a:solidFill>
                  <a:srgbClr val="00B050"/>
                </a:solidFill>
              </a:rPr>
              <a:t>;</a:t>
            </a:r>
            <a:endParaRPr lang="en-US" altLang="zh-TW" sz="2000" dirty="0" smtClean="0"/>
          </a:p>
          <a:p>
            <a:r>
              <a:rPr lang="en-US" altLang="zh-TW" sz="2000" dirty="0" smtClean="0"/>
              <a:t>                    }</a:t>
            </a:r>
          </a:p>
          <a:p>
            <a:r>
              <a:rPr lang="en-US" altLang="zh-TW" sz="2000" dirty="0" smtClean="0"/>
              <a:t>             }break;</a:t>
            </a:r>
            <a:endParaRPr lang="zh-TW" altLang="en-US" sz="2000" dirty="0"/>
          </a:p>
        </p:txBody>
      </p:sp>
      <p:pic>
        <p:nvPicPr>
          <p:cNvPr id="11"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2" name="矩形 11"/>
          <p:cNvSpPr/>
          <p:nvPr/>
        </p:nvSpPr>
        <p:spPr>
          <a:xfrm>
            <a:off x="6660232" y="1844824"/>
            <a:ext cx="1080120" cy="93610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b="1" dirty="0" smtClean="0"/>
              <a:t>累加金額</a:t>
            </a:r>
            <a:r>
              <a:rPr lang="en-US" altLang="zh-TW" sz="1100" b="1" dirty="0" smtClean="0"/>
              <a:t>(</a:t>
            </a:r>
            <a:r>
              <a:rPr lang="en-US" altLang="zh-TW" sz="1100" b="1" dirty="0" err="1" smtClean="0"/>
              <a:t>add_coin</a:t>
            </a:r>
            <a:r>
              <a:rPr lang="en-US" altLang="zh-TW" sz="1100" b="1" dirty="0" smtClean="0"/>
              <a:t>)</a:t>
            </a:r>
          </a:p>
          <a:p>
            <a:pPr lvl="3"/>
            <a:r>
              <a:rPr lang="zh-TW" altLang="en-US" sz="1100" b="1" dirty="0" smtClean="0"/>
              <a:t>放入銅板</a:t>
            </a:r>
            <a:r>
              <a:rPr lang="en-US" altLang="zh-TW" sz="1100" b="1" dirty="0" smtClean="0"/>
              <a:t>(</a:t>
            </a:r>
            <a:r>
              <a:rPr lang="en-US" altLang="zh-TW" sz="1100" b="1" dirty="0" err="1" smtClean="0"/>
              <a:t>insert_coin</a:t>
            </a:r>
            <a:r>
              <a:rPr lang="en-US" altLang="zh-TW" sz="1100" b="1" dirty="0" smtClean="0"/>
              <a:t>): </a:t>
            </a:r>
            <a:r>
              <a:rPr lang="en-US" altLang="zh-TW" sz="1100" b="1" dirty="0" err="1" smtClean="0"/>
              <a:t>add_coin</a:t>
            </a:r>
            <a:r>
              <a:rPr lang="en-US" altLang="zh-TW" sz="1100" b="1" dirty="0" smtClean="0"/>
              <a:t>-&gt;</a:t>
            </a:r>
            <a:r>
              <a:rPr lang="en-US" altLang="zh-TW" sz="1100" b="1" dirty="0" err="1" smtClean="0"/>
              <a:t>add_coin</a:t>
            </a:r>
            <a:endParaRPr lang="en-US" altLang="zh-TW" sz="1100" b="1" dirty="0" smtClean="0"/>
          </a:p>
          <a:p>
            <a:pPr lvl="3"/>
            <a:r>
              <a:rPr lang="zh-TW" altLang="en-US" sz="1100" b="1" dirty="0" smtClean="0"/>
              <a:t>按下購物鍵</a:t>
            </a:r>
            <a:r>
              <a:rPr lang="en-US" altLang="zh-TW" sz="1100" b="1" dirty="0" smtClean="0"/>
              <a:t>(</a:t>
            </a:r>
            <a:r>
              <a:rPr lang="en-US" altLang="zh-TW" sz="1100" b="1" dirty="0" err="1" smtClean="0"/>
              <a:t>press_button</a:t>
            </a:r>
            <a:r>
              <a:rPr lang="en-US" altLang="zh-TW" sz="1100" b="1" dirty="0" smtClean="0"/>
              <a:t>): </a:t>
            </a:r>
            <a:r>
              <a:rPr lang="en-US" altLang="zh-TW" sz="1100" b="1" dirty="0" err="1" smtClean="0"/>
              <a:t>add_coin</a:t>
            </a:r>
            <a:r>
              <a:rPr lang="en-US" altLang="zh-TW" sz="1100" b="1" dirty="0" smtClean="0"/>
              <a:t>-&gt; </a:t>
            </a:r>
            <a:r>
              <a:rPr lang="en-US" altLang="zh-TW" sz="1100" b="1" dirty="0" err="1" smtClean="0"/>
              <a:t>check_product_coin</a:t>
            </a:r>
            <a:endParaRPr lang="zh-TW" altLang="en-US" sz="1100" b="1"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134</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0" y="2132856"/>
            <a:ext cx="4572000" cy="3170099"/>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check_product_coin</a:t>
            </a:r>
            <a:r>
              <a:rPr lang="en-US" altLang="zh-TW" sz="2000" dirty="0" smtClean="0"/>
              <a:t>:{</a:t>
            </a:r>
          </a:p>
          <a:p>
            <a:r>
              <a:rPr lang="zh-TW" altLang="en-US" sz="2000" dirty="0" smtClean="0"/>
              <a:t>                     </a:t>
            </a:r>
            <a:r>
              <a:rPr lang="en-US" altLang="zh-TW" sz="2000" dirty="0" smtClean="0"/>
              <a:t>event = </a:t>
            </a:r>
            <a:r>
              <a:rPr lang="en-US" altLang="zh-TW" sz="2000" dirty="0" err="1" smtClean="0"/>
              <a:t>checkproductmoney</a:t>
            </a:r>
            <a:r>
              <a:rPr lang="en-US" altLang="zh-TW" sz="2000" dirty="0" smtClean="0"/>
              <a:t>(money, item, num);</a:t>
            </a:r>
          </a:p>
          <a:p>
            <a:r>
              <a:rPr lang="en-US" altLang="zh-TW" sz="2000" dirty="0" smtClean="0"/>
              <a:t>                    if(event == </a:t>
            </a:r>
            <a:r>
              <a:rPr lang="en-US" altLang="zh-TW" sz="2000" b="1" dirty="0" err="1" smtClean="0">
                <a:solidFill>
                  <a:srgbClr val="00B0F0"/>
                </a:solidFill>
              </a:rPr>
              <a:t>not_enough</a:t>
            </a:r>
            <a:r>
              <a:rPr lang="en-US" altLang="zh-TW" sz="2000" dirty="0" smtClean="0"/>
              <a:t>){</a:t>
            </a:r>
          </a:p>
          <a:p>
            <a:r>
              <a:rPr lang="en-US" altLang="zh-TW" sz="2000" dirty="0" smtClean="0"/>
              <a:t>                           </a:t>
            </a:r>
            <a:r>
              <a:rPr lang="en-US" altLang="zh-TW" sz="2000" dirty="0" err="1" smtClean="0"/>
              <a:t>print_out</a:t>
            </a:r>
            <a:r>
              <a:rPr lang="en-US" altLang="zh-TW" sz="2000" dirty="0" smtClean="0"/>
              <a:t>(“</a:t>
            </a:r>
            <a:r>
              <a:rPr lang="zh-TW" altLang="en-US" sz="2000" dirty="0" smtClean="0"/>
              <a:t>銅板不足</a:t>
            </a:r>
            <a:r>
              <a:rPr lang="en-US" altLang="zh-TW" sz="2000" dirty="0" smtClean="0"/>
              <a:t>”);</a:t>
            </a:r>
          </a:p>
          <a:p>
            <a:r>
              <a:rPr lang="en-US" altLang="zh-TW" sz="2000" dirty="0" smtClean="0"/>
              <a:t>                           status = </a:t>
            </a:r>
            <a:r>
              <a:rPr lang="en-US" altLang="zh-TW" sz="2000" b="1" dirty="0" err="1" smtClean="0">
                <a:solidFill>
                  <a:srgbClr val="00B050"/>
                </a:solidFill>
              </a:rPr>
              <a:t>add_coin</a:t>
            </a:r>
            <a:r>
              <a:rPr lang="en-US" altLang="zh-TW" sz="2000" b="1" dirty="0" smtClean="0">
                <a:solidFill>
                  <a:srgbClr val="00B050"/>
                </a:solidFill>
              </a:rPr>
              <a:t>;</a:t>
            </a:r>
            <a:endParaRPr lang="en-US" altLang="zh-TW" sz="2000" dirty="0" smtClean="0"/>
          </a:p>
          <a:p>
            <a:r>
              <a:rPr lang="zh-TW" altLang="en-US" sz="2000" dirty="0" smtClean="0"/>
              <a:t>                    </a:t>
            </a:r>
            <a:r>
              <a:rPr lang="en-US" altLang="zh-TW" sz="2000" dirty="0" smtClean="0"/>
              <a:t>}else{</a:t>
            </a:r>
          </a:p>
          <a:p>
            <a:r>
              <a:rPr lang="en-US" altLang="zh-TW" sz="2000" dirty="0" smtClean="0"/>
              <a:t>                           status = </a:t>
            </a:r>
            <a:r>
              <a:rPr lang="en-US" altLang="zh-TW" sz="2000" b="1" dirty="0" err="1" smtClean="0">
                <a:solidFill>
                  <a:srgbClr val="00B050"/>
                </a:solidFill>
              </a:rPr>
              <a:t>send_product</a:t>
            </a:r>
            <a:r>
              <a:rPr lang="en-US" altLang="zh-TW" sz="2000" dirty="0" smtClean="0"/>
              <a:t> ;</a:t>
            </a:r>
          </a:p>
          <a:p>
            <a:r>
              <a:rPr lang="en-US" altLang="zh-TW" sz="2000" dirty="0" smtClean="0"/>
              <a:t>                    }</a:t>
            </a:r>
          </a:p>
          <a:p>
            <a:r>
              <a:rPr lang="en-US" altLang="zh-TW" sz="2000" dirty="0" smtClean="0"/>
              <a:t>             }break;</a:t>
            </a:r>
            <a:endParaRPr lang="zh-TW" altLang="en-US" sz="20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b="1" dirty="0" smtClean="0"/>
              <a:t>確認行為商品庫存與金額符合</a:t>
            </a:r>
            <a:r>
              <a:rPr lang="en-US" altLang="zh-TW" sz="1100" b="1" dirty="0" smtClean="0"/>
              <a:t>(</a:t>
            </a:r>
            <a:r>
              <a:rPr lang="en-US" altLang="zh-TW" sz="1100" b="1" dirty="0" err="1" smtClean="0"/>
              <a:t>check_product_coin</a:t>
            </a:r>
            <a:r>
              <a:rPr lang="en-US" altLang="zh-TW" sz="1100" b="1" dirty="0" smtClean="0"/>
              <a:t>)</a:t>
            </a:r>
          </a:p>
          <a:p>
            <a:pPr lvl="3"/>
            <a:r>
              <a:rPr lang="zh-TW" altLang="en-US" sz="1100" b="1" dirty="0" smtClean="0"/>
              <a:t>金額錯誤</a:t>
            </a:r>
            <a:r>
              <a:rPr lang="en-US" altLang="zh-TW" sz="1100" b="1" dirty="0" smtClean="0"/>
              <a:t>(</a:t>
            </a:r>
            <a:r>
              <a:rPr lang="en-US" altLang="zh-TW" sz="1100" b="1" dirty="0" err="1" smtClean="0"/>
              <a:t>not_enough</a:t>
            </a:r>
            <a:r>
              <a:rPr lang="en-US" altLang="zh-TW" sz="1100" b="1" dirty="0" smtClean="0"/>
              <a:t>): </a:t>
            </a:r>
            <a:r>
              <a:rPr lang="en-US" altLang="zh-TW" sz="1100" b="1" dirty="0" err="1" smtClean="0"/>
              <a:t>check_product_coin</a:t>
            </a:r>
            <a:r>
              <a:rPr lang="en-US" altLang="zh-TW" sz="1100" b="1" dirty="0" smtClean="0"/>
              <a:t>-&gt; </a:t>
            </a:r>
            <a:r>
              <a:rPr lang="en-US" altLang="zh-TW" sz="1100" b="1" dirty="0" err="1" smtClean="0"/>
              <a:t>add_coin</a:t>
            </a:r>
            <a:endParaRPr lang="en-US" altLang="zh-TW" sz="1100" b="1" dirty="0" smtClean="0"/>
          </a:p>
          <a:p>
            <a:pPr lvl="3"/>
            <a:r>
              <a:rPr lang="zh-TW" altLang="en-US" sz="1100" b="1" dirty="0" smtClean="0"/>
              <a:t>購賣成功</a:t>
            </a:r>
            <a:r>
              <a:rPr lang="en-US" altLang="zh-TW" sz="1100" b="1" dirty="0" smtClean="0"/>
              <a:t>(</a:t>
            </a:r>
            <a:r>
              <a:rPr lang="en-US" altLang="zh-TW" sz="1100" b="1" dirty="0" err="1" smtClean="0"/>
              <a:t>buy_success</a:t>
            </a:r>
            <a:r>
              <a:rPr lang="en-US" altLang="zh-TW" sz="1100" b="1" dirty="0" smtClean="0"/>
              <a:t>):</a:t>
            </a:r>
          </a:p>
          <a:p>
            <a:pPr lvl="3"/>
            <a:r>
              <a:rPr lang="en-US" altLang="zh-TW" sz="1100" b="1" dirty="0" err="1" smtClean="0"/>
              <a:t>check_product_coin</a:t>
            </a:r>
            <a:r>
              <a:rPr lang="en-US" altLang="zh-TW" sz="1100" b="1" dirty="0" smtClean="0"/>
              <a:t>-&gt;</a:t>
            </a:r>
            <a:r>
              <a:rPr lang="en-US" altLang="zh-TW" sz="1100" b="1" dirty="0" err="1" smtClean="0"/>
              <a:t>send_product</a:t>
            </a:r>
            <a:endParaRPr lang="zh-TW" altLang="en-US" sz="1100" b="1" dirty="0" smtClean="0"/>
          </a:p>
          <a:p>
            <a:pPr lvl="2"/>
            <a:r>
              <a:rPr lang="zh-TW" altLang="en-US" sz="1100" dirty="0" smtClean="0"/>
              <a:t>給予商品</a:t>
            </a:r>
            <a:r>
              <a:rPr lang="en-US" altLang="zh-TW" sz="1100" dirty="0" smtClean="0"/>
              <a:t>(</a:t>
            </a:r>
            <a:r>
              <a:rPr lang="en-US" altLang="zh-TW" sz="1100" dirty="0" err="1" smtClean="0"/>
              <a:t>send_product</a:t>
            </a:r>
            <a:r>
              <a:rPr lang="en-US" altLang="zh-TW" sz="1100" dirty="0" smtClean="0"/>
              <a:t>)</a:t>
            </a:r>
          </a:p>
          <a:p>
            <a:pPr lvl="3"/>
            <a:r>
              <a:rPr lang="en-US" altLang="zh-TW" sz="1100" dirty="0" err="1" smtClean="0"/>
              <a:t>send_product</a:t>
            </a:r>
            <a:r>
              <a:rPr lang="en-US" altLang="zh-TW" sz="1100" dirty="0" smtClean="0"/>
              <a:t> -&gt;</a:t>
            </a:r>
            <a:r>
              <a:rPr lang="en-US" altLang="zh-TW" sz="1100" dirty="0" err="1" smtClean="0"/>
              <a:t>wait_coin</a:t>
            </a:r>
            <a:endParaRPr lang="zh-TW" altLang="en-US" sz="1100" dirty="0" smtClean="0"/>
          </a:p>
          <a:p>
            <a:endParaRPr lang="zh-TW" altLang="en-US" dirty="0"/>
          </a:p>
        </p:txBody>
      </p:sp>
      <p:sp>
        <p:nvSpPr>
          <p:cNvPr id="11" name="矩形 10"/>
          <p:cNvSpPr/>
          <p:nvPr/>
        </p:nvSpPr>
        <p:spPr>
          <a:xfrm>
            <a:off x="6516216"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40352" y="2564904"/>
            <a:ext cx="504056"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135</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2123658"/>
          </a:xfrm>
          <a:prstGeom prst="rect">
            <a:avLst/>
          </a:prstGeom>
          <a:noFill/>
        </p:spPr>
        <p:txBody>
          <a:bodyPr wrap="square" numCol="1" rtlCol="0">
            <a:spAutoFit/>
          </a:bodyPr>
          <a:lstStyle/>
          <a:p>
            <a:pPr>
              <a:buNone/>
            </a:pPr>
            <a:r>
              <a:rPr lang="zh-TW" altLang="en-US" sz="2000" dirty="0" smtClean="0"/>
              <a:t>       </a:t>
            </a:r>
            <a:r>
              <a:rPr lang="en-US" altLang="zh-TW" sz="2000" dirty="0" smtClean="0"/>
              <a:t>case </a:t>
            </a:r>
            <a:r>
              <a:rPr lang="en-US" altLang="zh-TW" sz="2000" b="1" dirty="0" err="1" smtClean="0">
                <a:solidFill>
                  <a:srgbClr val="00B050"/>
                </a:solidFill>
              </a:rPr>
              <a:t>send_product</a:t>
            </a:r>
            <a:r>
              <a:rPr lang="en-US" altLang="zh-TW" sz="2000" dirty="0" smtClean="0"/>
              <a:t> :{</a:t>
            </a:r>
          </a:p>
          <a:p>
            <a:r>
              <a:rPr lang="en-US" altLang="zh-TW" sz="2000" dirty="0" smtClean="0"/>
              <a:t>                    </a:t>
            </a:r>
            <a:r>
              <a:rPr lang="en-US" altLang="zh-TW" sz="2000" dirty="0" err="1" smtClean="0"/>
              <a:t>sendproduct</a:t>
            </a:r>
            <a:r>
              <a:rPr lang="en-US" altLang="zh-TW" sz="2000" dirty="0" smtClean="0"/>
              <a:t>(money, item, num);</a:t>
            </a:r>
          </a:p>
          <a:p>
            <a:r>
              <a:rPr lang="en-US" altLang="zh-TW" sz="2000" dirty="0" smtClean="0"/>
              <a:t>                    status = </a:t>
            </a:r>
            <a:r>
              <a:rPr lang="en-US" altLang="zh-TW" sz="2000" b="1" dirty="0" err="1" smtClean="0">
                <a:solidFill>
                  <a:srgbClr val="00B050"/>
                </a:solidFill>
              </a:rPr>
              <a:t>wait_coin</a:t>
            </a:r>
            <a:r>
              <a:rPr lang="en-US" altLang="zh-TW" sz="2000" b="1" dirty="0" smtClean="0">
                <a:solidFill>
                  <a:srgbClr val="00B050"/>
                </a:solidFill>
              </a:rPr>
              <a:t>;</a:t>
            </a:r>
            <a:endParaRPr lang="en-US" altLang="zh-TW" sz="2000" dirty="0" smtClean="0"/>
          </a:p>
          <a:p>
            <a:r>
              <a:rPr lang="en-US" altLang="zh-TW" sz="2000" dirty="0" smtClean="0"/>
              <a:t>             }break;</a:t>
            </a:r>
          </a:p>
          <a:p>
            <a:r>
              <a:rPr lang="en-US" altLang="zh-TW" sz="2000" dirty="0" smtClean="0"/>
              <a:t>       }</a:t>
            </a:r>
          </a:p>
          <a:p>
            <a:r>
              <a:rPr lang="en-US" altLang="zh-TW" sz="2000" dirty="0" smtClean="0"/>
              <a:t>}</a:t>
            </a:r>
            <a:endParaRPr lang="zh-TW" altLang="en-US" sz="2000" dirty="0" smtClean="0"/>
          </a:p>
          <a:p>
            <a:endParaRPr lang="zh-TW" altLang="en-US" sz="1200" dirty="0"/>
          </a:p>
        </p:txBody>
      </p:sp>
      <p:pic>
        <p:nvPicPr>
          <p:cNvPr id="9" name="Picture 1"/>
          <p:cNvPicPr>
            <a:picLocks noChangeAspect="1" noChangeArrowheads="1"/>
          </p:cNvPicPr>
          <p:nvPr/>
        </p:nvPicPr>
        <p:blipFill>
          <a:blip r:embed="rId2" cstate="print"/>
          <a:srcRect/>
          <a:stretch>
            <a:fillRect/>
          </a:stretch>
        </p:blipFill>
        <p:spPr bwMode="auto">
          <a:xfrm>
            <a:off x="4788024" y="1844824"/>
            <a:ext cx="3434333" cy="1576096"/>
          </a:xfrm>
          <a:prstGeom prst="rect">
            <a:avLst/>
          </a:prstGeom>
          <a:noFill/>
          <a:ln w="9525">
            <a:noFill/>
            <a:miter lim="800000"/>
            <a:headEnd/>
            <a:tailEnd/>
          </a:ln>
        </p:spPr>
      </p:pic>
      <p:sp>
        <p:nvSpPr>
          <p:cNvPr id="10" name="文字方塊 9"/>
          <p:cNvSpPr txBox="1"/>
          <p:nvPr/>
        </p:nvSpPr>
        <p:spPr>
          <a:xfrm>
            <a:off x="3923928" y="4077072"/>
            <a:ext cx="5155579" cy="2400657"/>
          </a:xfrm>
          <a:prstGeom prst="rect">
            <a:avLst/>
          </a:prstGeom>
          <a:noFill/>
        </p:spPr>
        <p:txBody>
          <a:bodyPr wrap="none" rtlCol="0">
            <a:spAutoFit/>
          </a:bodyPr>
          <a:lstStyle/>
          <a:p>
            <a:pPr lvl="1"/>
            <a:r>
              <a:rPr lang="zh-TW" altLang="en-US" sz="1100" dirty="0" smtClean="0"/>
              <a:t>販賣機狀態</a:t>
            </a:r>
            <a:endParaRPr lang="en-US" altLang="zh-TW" sz="1100" dirty="0" smtClean="0"/>
          </a:p>
          <a:p>
            <a:pPr lvl="2"/>
            <a:r>
              <a:rPr lang="zh-TW" altLang="en-US" sz="1100" dirty="0" smtClean="0"/>
              <a:t>等待銅板</a:t>
            </a:r>
            <a:r>
              <a:rPr lang="en-US" altLang="zh-TW" sz="1100" dirty="0" smtClean="0"/>
              <a:t>(</a:t>
            </a:r>
            <a:r>
              <a:rPr lang="en-US" altLang="zh-TW" sz="1100" dirty="0" err="1" smtClean="0"/>
              <a:t>wait_coin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wait_coin</a:t>
            </a:r>
            <a:r>
              <a:rPr lang="en-US" altLang="zh-TW" sz="1100" dirty="0" smtClean="0"/>
              <a:t>-&gt; </a:t>
            </a:r>
            <a:r>
              <a:rPr lang="en-US" altLang="zh-TW" sz="1100" dirty="0" err="1" smtClean="0"/>
              <a:t>add_coin</a:t>
            </a:r>
            <a:endParaRPr lang="en-US" altLang="zh-TW" sz="1100" dirty="0" smtClean="0"/>
          </a:p>
          <a:p>
            <a:pPr lvl="2"/>
            <a:r>
              <a:rPr lang="zh-TW" altLang="en-US" sz="1100" dirty="0" smtClean="0"/>
              <a:t>累加金額</a:t>
            </a:r>
            <a:r>
              <a:rPr lang="en-US" altLang="zh-TW" sz="1100" dirty="0" smtClean="0"/>
              <a:t>(</a:t>
            </a:r>
            <a:r>
              <a:rPr lang="en-US" altLang="zh-TW" sz="1100" dirty="0" err="1" smtClean="0"/>
              <a:t>add_coin</a:t>
            </a:r>
            <a:r>
              <a:rPr lang="en-US" altLang="zh-TW" sz="1100" dirty="0" smtClean="0"/>
              <a:t>)</a:t>
            </a:r>
          </a:p>
          <a:p>
            <a:pPr lvl="3"/>
            <a:r>
              <a:rPr lang="zh-TW" altLang="en-US" sz="1100" dirty="0" smtClean="0"/>
              <a:t>放入銅板</a:t>
            </a:r>
            <a:r>
              <a:rPr lang="en-US" altLang="zh-TW" sz="1100" dirty="0" smtClean="0"/>
              <a:t>(</a:t>
            </a:r>
            <a:r>
              <a:rPr lang="en-US" altLang="zh-TW" sz="1100" dirty="0" err="1" smtClean="0"/>
              <a:t>insert_coin</a:t>
            </a:r>
            <a:r>
              <a:rPr lang="en-US" altLang="zh-TW" sz="1100" dirty="0" smtClean="0"/>
              <a:t>): </a:t>
            </a:r>
            <a:r>
              <a:rPr lang="en-US" altLang="zh-TW" sz="1100" dirty="0" err="1" smtClean="0"/>
              <a:t>add_coin</a:t>
            </a:r>
            <a:r>
              <a:rPr lang="en-US" altLang="zh-TW" sz="1100" dirty="0" smtClean="0"/>
              <a:t>-&gt;</a:t>
            </a:r>
            <a:r>
              <a:rPr lang="en-US" altLang="zh-TW" sz="1100" dirty="0" err="1" smtClean="0"/>
              <a:t>add_coin</a:t>
            </a:r>
            <a:endParaRPr lang="en-US" altLang="zh-TW" sz="1100" dirty="0" smtClean="0"/>
          </a:p>
          <a:p>
            <a:pPr lvl="3"/>
            <a:r>
              <a:rPr lang="zh-TW" altLang="en-US" sz="1100" dirty="0" smtClean="0"/>
              <a:t>按下購物鍵</a:t>
            </a:r>
            <a:r>
              <a:rPr lang="en-US" altLang="zh-TW" sz="1100" dirty="0" smtClean="0"/>
              <a:t>(</a:t>
            </a:r>
            <a:r>
              <a:rPr lang="en-US" altLang="zh-TW" sz="1100" dirty="0" err="1" smtClean="0"/>
              <a:t>press_button</a:t>
            </a:r>
            <a:r>
              <a:rPr lang="en-US" altLang="zh-TW" sz="1100" dirty="0" smtClean="0"/>
              <a:t>): </a:t>
            </a:r>
            <a:r>
              <a:rPr lang="en-US" altLang="zh-TW" sz="1100" dirty="0" err="1" smtClean="0"/>
              <a:t>add_coin</a:t>
            </a:r>
            <a:r>
              <a:rPr lang="en-US" altLang="zh-TW" sz="1100" dirty="0" smtClean="0"/>
              <a:t>-&gt; </a:t>
            </a:r>
            <a:r>
              <a:rPr lang="en-US" altLang="zh-TW" sz="1100" dirty="0" err="1" smtClean="0"/>
              <a:t>check_product_coin</a:t>
            </a:r>
            <a:endParaRPr lang="zh-TW" altLang="en-US" sz="1100" dirty="0" smtClean="0"/>
          </a:p>
          <a:p>
            <a:pPr lvl="2"/>
            <a:r>
              <a:rPr lang="zh-TW" altLang="en-US" sz="1100" dirty="0" smtClean="0"/>
              <a:t>確認行為商品庫存與金額符合</a:t>
            </a:r>
            <a:r>
              <a:rPr lang="en-US" altLang="zh-TW" sz="1100" dirty="0" smtClean="0"/>
              <a:t>(</a:t>
            </a:r>
            <a:r>
              <a:rPr lang="en-US" altLang="zh-TW" sz="1100" dirty="0" err="1" smtClean="0"/>
              <a:t>check_product_coin</a:t>
            </a:r>
            <a:r>
              <a:rPr lang="en-US" altLang="zh-TW" sz="1100" dirty="0" smtClean="0"/>
              <a:t>)</a:t>
            </a:r>
          </a:p>
          <a:p>
            <a:pPr lvl="3"/>
            <a:r>
              <a:rPr lang="zh-TW" altLang="en-US" sz="1100" dirty="0" smtClean="0"/>
              <a:t>金額錯誤</a:t>
            </a:r>
            <a:r>
              <a:rPr lang="en-US" altLang="zh-TW" sz="1100" dirty="0" smtClean="0"/>
              <a:t>(</a:t>
            </a:r>
            <a:r>
              <a:rPr lang="en-US" altLang="zh-TW" sz="1100" dirty="0" err="1" smtClean="0"/>
              <a:t>not_enough</a:t>
            </a:r>
            <a:r>
              <a:rPr lang="en-US" altLang="zh-TW" sz="1100" dirty="0" smtClean="0"/>
              <a:t>): </a:t>
            </a:r>
            <a:r>
              <a:rPr lang="en-US" altLang="zh-TW" sz="1100" dirty="0" err="1" smtClean="0"/>
              <a:t>check_product_coin</a:t>
            </a:r>
            <a:r>
              <a:rPr lang="en-US" altLang="zh-TW" sz="1100" dirty="0" smtClean="0"/>
              <a:t>-&gt; </a:t>
            </a:r>
            <a:r>
              <a:rPr lang="en-US" altLang="zh-TW" sz="1100" dirty="0" err="1" smtClean="0"/>
              <a:t>add_coin</a:t>
            </a:r>
            <a:endParaRPr lang="en-US" altLang="zh-TW" sz="1100" dirty="0" smtClean="0"/>
          </a:p>
          <a:p>
            <a:pPr lvl="3"/>
            <a:r>
              <a:rPr lang="zh-TW" altLang="en-US" sz="1100" dirty="0" smtClean="0"/>
              <a:t>購賣成功</a:t>
            </a:r>
            <a:r>
              <a:rPr lang="en-US" altLang="zh-TW" sz="1100" dirty="0" smtClean="0"/>
              <a:t>(</a:t>
            </a:r>
            <a:r>
              <a:rPr lang="en-US" altLang="zh-TW" sz="1100" dirty="0" err="1" smtClean="0"/>
              <a:t>buy_success</a:t>
            </a:r>
            <a:r>
              <a:rPr lang="en-US" altLang="zh-TW" sz="1100" dirty="0" smtClean="0"/>
              <a:t>):</a:t>
            </a:r>
          </a:p>
          <a:p>
            <a:pPr lvl="3"/>
            <a:r>
              <a:rPr lang="en-US" altLang="zh-TW" sz="1100" dirty="0" err="1" smtClean="0"/>
              <a:t>check_product_coin</a:t>
            </a:r>
            <a:r>
              <a:rPr lang="en-US" altLang="zh-TW" sz="1100" dirty="0" smtClean="0"/>
              <a:t>-&gt;</a:t>
            </a:r>
            <a:r>
              <a:rPr lang="en-US" altLang="zh-TW" sz="1100" dirty="0" err="1" smtClean="0"/>
              <a:t>send_product</a:t>
            </a:r>
            <a:endParaRPr lang="zh-TW" altLang="en-US" sz="1100" dirty="0" smtClean="0"/>
          </a:p>
          <a:p>
            <a:pPr lvl="2"/>
            <a:r>
              <a:rPr lang="zh-TW" altLang="en-US" sz="1100" b="1" dirty="0" smtClean="0"/>
              <a:t>給予商品</a:t>
            </a:r>
            <a:r>
              <a:rPr lang="en-US" altLang="zh-TW" sz="1100" b="1" dirty="0" smtClean="0"/>
              <a:t>(</a:t>
            </a:r>
            <a:r>
              <a:rPr lang="en-US" altLang="zh-TW" sz="1100" b="1" dirty="0" err="1" smtClean="0"/>
              <a:t>send_product</a:t>
            </a:r>
            <a:r>
              <a:rPr lang="en-US" altLang="zh-TW" sz="1100" b="1" dirty="0" smtClean="0"/>
              <a:t>)</a:t>
            </a:r>
          </a:p>
          <a:p>
            <a:pPr lvl="3"/>
            <a:r>
              <a:rPr lang="en-US" altLang="zh-TW" sz="1100" b="1" dirty="0" err="1" smtClean="0"/>
              <a:t>send_product</a:t>
            </a:r>
            <a:r>
              <a:rPr lang="en-US" altLang="zh-TW" sz="1100" b="1" dirty="0" smtClean="0"/>
              <a:t> -&gt;</a:t>
            </a:r>
            <a:r>
              <a:rPr lang="en-US" altLang="zh-TW" sz="1100" b="1" dirty="0" err="1" smtClean="0"/>
              <a:t>wait_coin</a:t>
            </a:r>
            <a:endParaRPr lang="zh-TW" altLang="en-US" sz="1100" b="1" dirty="0" smtClean="0"/>
          </a:p>
          <a:p>
            <a:endParaRPr lang="zh-TW" altLang="en-US" dirty="0"/>
          </a:p>
        </p:txBody>
      </p:sp>
      <p:sp>
        <p:nvSpPr>
          <p:cNvPr id="11" name="矩形 10"/>
          <p:cNvSpPr/>
          <p:nvPr/>
        </p:nvSpPr>
        <p:spPr>
          <a:xfrm>
            <a:off x="5364088" y="2780928"/>
            <a:ext cx="72008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生活上的例子</a:t>
            </a:r>
            <a:r>
              <a:rPr lang="en-US" altLang="zh-TW" dirty="0" smtClean="0"/>
              <a:t>(cont.)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136</a:t>
            </a:fld>
            <a:endParaRPr lang="zh-TW" altLang="en-US" dirty="0"/>
          </a:p>
        </p:txBody>
      </p:sp>
      <p:sp>
        <p:nvSpPr>
          <p:cNvPr id="6" name="文字方塊 5"/>
          <p:cNvSpPr txBox="1"/>
          <p:nvPr/>
        </p:nvSpPr>
        <p:spPr>
          <a:xfrm>
            <a:off x="4211960" y="0"/>
            <a:ext cx="2406428" cy="2031325"/>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machine_status</a:t>
            </a:r>
            <a:r>
              <a:rPr lang="en-US" altLang="zh-TW" dirty="0" smtClean="0">
                <a:solidFill>
                  <a:schemeClr val="bg1"/>
                </a:solidFill>
              </a:rPr>
              <a:t> {</a:t>
            </a:r>
          </a:p>
          <a:p>
            <a:r>
              <a:rPr lang="en-US" altLang="zh-TW" dirty="0" smtClean="0">
                <a:solidFill>
                  <a:srgbClr val="00B050"/>
                </a:solidFill>
              </a:rPr>
              <a:t>    </a:t>
            </a:r>
            <a:r>
              <a:rPr lang="en-US" altLang="zh-TW" dirty="0" err="1" smtClean="0">
                <a:solidFill>
                  <a:srgbClr val="00B050"/>
                </a:solidFill>
              </a:rPr>
              <a:t>wait_coin</a:t>
            </a:r>
            <a:endParaRPr lang="en-US" altLang="zh-TW"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add_coin</a:t>
            </a:r>
            <a:endParaRPr lang="zh-TW" altLang="en-US" dirty="0" smtClean="0">
              <a:solidFill>
                <a:srgbClr val="00B050"/>
              </a:solidFill>
            </a:endParaRPr>
          </a:p>
          <a:p>
            <a:r>
              <a:rPr lang="en-US" altLang="zh-TW" dirty="0" smtClean="0">
                <a:solidFill>
                  <a:srgbClr val="00B050"/>
                </a:solidFill>
              </a:rPr>
              <a:t>    ,</a:t>
            </a:r>
            <a:r>
              <a:rPr lang="en-US" altLang="zh-TW" dirty="0" err="1" smtClean="0">
                <a:solidFill>
                  <a:srgbClr val="00B050"/>
                </a:solidFill>
              </a:rPr>
              <a:t>check_product_coin</a:t>
            </a:r>
            <a:endParaRPr lang="zh-TW" altLang="en-US" dirty="0" smtClean="0">
              <a:solidFill>
                <a:srgbClr val="00B050"/>
              </a:solidFill>
            </a:endParaRPr>
          </a:p>
          <a:p>
            <a:r>
              <a:rPr lang="zh-TW" altLang="en-US" dirty="0" smtClean="0">
                <a:solidFill>
                  <a:srgbClr val="00B050"/>
                </a:solidFill>
              </a:rPr>
              <a:t>    </a:t>
            </a:r>
            <a:r>
              <a:rPr lang="en-US" altLang="zh-TW" dirty="0" smtClean="0">
                <a:solidFill>
                  <a:srgbClr val="00B050"/>
                </a:solidFill>
              </a:rPr>
              <a:t>,</a:t>
            </a:r>
            <a:r>
              <a:rPr lang="en-US" altLang="zh-TW" dirty="0" err="1" smtClean="0">
                <a:solidFill>
                  <a:srgbClr val="00B050"/>
                </a:solidFill>
              </a:rPr>
              <a:t>send_product</a:t>
            </a:r>
            <a:endParaRPr lang="en-US" altLang="zh-TW" dirty="0" smtClean="0">
              <a:solidFill>
                <a:srgbClr val="00B050"/>
              </a:solidFill>
            </a:endParaRPr>
          </a:p>
          <a:p>
            <a:r>
              <a:rPr lang="en-US" altLang="zh-TW" dirty="0" smtClean="0"/>
              <a:t>};</a:t>
            </a:r>
            <a:endParaRPr lang="zh-TW" altLang="en-US" dirty="0" smtClean="0"/>
          </a:p>
          <a:p>
            <a:endParaRPr lang="zh-TW" altLang="en-US" dirty="0"/>
          </a:p>
        </p:txBody>
      </p:sp>
      <p:sp>
        <p:nvSpPr>
          <p:cNvPr id="7" name="文字方塊 6"/>
          <p:cNvSpPr txBox="1"/>
          <p:nvPr/>
        </p:nvSpPr>
        <p:spPr>
          <a:xfrm>
            <a:off x="6588224" y="0"/>
            <a:ext cx="2365199" cy="1754326"/>
          </a:xfrm>
          <a:prstGeom prst="rect">
            <a:avLst/>
          </a:prstGeom>
          <a:noFill/>
        </p:spPr>
        <p:txBody>
          <a:bodyPr wrap="none" rtlCol="0">
            <a:spAutoFit/>
          </a:bodyPr>
          <a:lstStyle/>
          <a:p>
            <a:pPr>
              <a:buNone/>
            </a:pPr>
            <a:r>
              <a:rPr lang="en-US" altLang="zh-TW" dirty="0" err="1" smtClean="0">
                <a:solidFill>
                  <a:schemeClr val="bg1"/>
                </a:solidFill>
              </a:rPr>
              <a:t>enum</a:t>
            </a:r>
            <a:r>
              <a:rPr lang="en-US" altLang="zh-TW" dirty="0" smtClean="0">
                <a:solidFill>
                  <a:schemeClr val="bg1"/>
                </a:solidFill>
              </a:rPr>
              <a:t> </a:t>
            </a:r>
            <a:r>
              <a:rPr lang="en-US" altLang="zh-TW" dirty="0" err="1" smtClean="0">
                <a:solidFill>
                  <a:schemeClr val="bg1"/>
                </a:solidFill>
              </a:rPr>
              <a:t>machine_event</a:t>
            </a:r>
            <a:r>
              <a:rPr lang="en-US" altLang="zh-TW" dirty="0" smtClean="0">
                <a:solidFill>
                  <a:schemeClr val="bg1"/>
                </a:solidFill>
              </a:rPr>
              <a:t> {</a:t>
            </a:r>
          </a:p>
          <a:p>
            <a:r>
              <a:rPr lang="en-US" altLang="zh-TW" dirty="0" smtClean="0">
                <a:solidFill>
                  <a:srgbClr val="00B0F0"/>
                </a:solidFill>
              </a:rPr>
              <a:t>    </a:t>
            </a:r>
            <a:r>
              <a:rPr lang="en-US" altLang="zh-TW" dirty="0" err="1" smtClean="0">
                <a:solidFill>
                  <a:srgbClr val="00B0F0"/>
                </a:solidFill>
              </a:rPr>
              <a:t>insert_coin</a:t>
            </a:r>
            <a:endParaRPr lang="en-US" altLang="zh-TW"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press_button</a:t>
            </a:r>
            <a:endParaRPr lang="zh-TW" altLang="en-US" dirty="0" smtClean="0">
              <a:solidFill>
                <a:srgbClr val="00B0F0"/>
              </a:solidFill>
            </a:endParaRPr>
          </a:p>
          <a:p>
            <a:r>
              <a:rPr lang="en-US" altLang="zh-TW" dirty="0" smtClean="0">
                <a:solidFill>
                  <a:srgbClr val="00B0F0"/>
                </a:solidFill>
              </a:rPr>
              <a:t>    , </a:t>
            </a:r>
            <a:r>
              <a:rPr lang="en-US" altLang="zh-TW" dirty="0" err="1" smtClean="0">
                <a:solidFill>
                  <a:srgbClr val="00B0F0"/>
                </a:solidFill>
              </a:rPr>
              <a:t>not_enough</a:t>
            </a:r>
            <a:endParaRPr lang="zh-TW" altLang="en-US" dirty="0" smtClean="0">
              <a:solidFill>
                <a:srgbClr val="00B0F0"/>
              </a:solidFill>
            </a:endParaRPr>
          </a:p>
          <a:p>
            <a:r>
              <a:rPr lang="zh-TW" altLang="en-US" dirty="0" smtClean="0">
                <a:solidFill>
                  <a:srgbClr val="00B0F0"/>
                </a:solidFill>
              </a:rPr>
              <a:t>    </a:t>
            </a:r>
            <a:r>
              <a:rPr lang="en-US" altLang="zh-TW" dirty="0" smtClean="0">
                <a:solidFill>
                  <a:srgbClr val="00B0F0"/>
                </a:solidFill>
              </a:rPr>
              <a:t>, </a:t>
            </a:r>
            <a:r>
              <a:rPr lang="en-US" altLang="zh-TW" dirty="0" err="1" smtClean="0">
                <a:solidFill>
                  <a:srgbClr val="00B0F0"/>
                </a:solidFill>
              </a:rPr>
              <a:t>buy_success</a:t>
            </a:r>
            <a:endParaRPr lang="en-US" altLang="zh-TW" dirty="0" smtClean="0">
              <a:solidFill>
                <a:srgbClr val="00B0F0"/>
              </a:solidFill>
            </a:endParaRPr>
          </a:p>
          <a:p>
            <a:pPr>
              <a:buNone/>
            </a:pPr>
            <a:r>
              <a:rPr lang="en-US" altLang="zh-TW" dirty="0" smtClean="0"/>
              <a:t>};</a:t>
            </a:r>
            <a:endParaRPr lang="zh-TW" altLang="en-US" dirty="0" smtClean="0"/>
          </a:p>
        </p:txBody>
      </p:sp>
      <p:sp>
        <p:nvSpPr>
          <p:cNvPr id="8" name="文字方塊 7"/>
          <p:cNvSpPr txBox="1"/>
          <p:nvPr/>
        </p:nvSpPr>
        <p:spPr>
          <a:xfrm>
            <a:off x="179512" y="1988841"/>
            <a:ext cx="8964488" cy="4832092"/>
          </a:xfrm>
          <a:prstGeom prst="rect">
            <a:avLst/>
          </a:prstGeom>
          <a:noFill/>
        </p:spPr>
        <p:txBody>
          <a:bodyPr wrap="square" numCol="2" rtlCol="0">
            <a:spAutoFit/>
          </a:bodyPr>
          <a:lstStyle/>
          <a:p>
            <a:pPr>
              <a:buNone/>
            </a:pPr>
            <a:r>
              <a:rPr lang="en-US" altLang="zh-TW" sz="1400" dirty="0" err="1" smtClean="0"/>
              <a:t>enum</a:t>
            </a:r>
            <a:r>
              <a:rPr lang="en-US" altLang="zh-TW" sz="1400" dirty="0" smtClean="0"/>
              <a:t> </a:t>
            </a:r>
            <a:r>
              <a:rPr lang="en-US" altLang="zh-TW" sz="1400" dirty="0" err="1" smtClean="0"/>
              <a:t>machine_status</a:t>
            </a:r>
            <a:r>
              <a:rPr lang="en-US" altLang="zh-TW" sz="1400" dirty="0" smtClean="0"/>
              <a:t> status;</a:t>
            </a:r>
            <a:endParaRPr lang="zh-TW" altLang="en-US" sz="1400" dirty="0" smtClean="0"/>
          </a:p>
          <a:p>
            <a:r>
              <a:rPr lang="en-US" altLang="zh-TW" sz="1400" dirty="0" err="1" smtClean="0"/>
              <a:t>enum</a:t>
            </a:r>
            <a:r>
              <a:rPr lang="en-US" altLang="zh-TW" sz="1400" dirty="0" smtClean="0"/>
              <a:t> </a:t>
            </a:r>
            <a:r>
              <a:rPr lang="en-US" altLang="zh-TW" sz="1400" dirty="0" err="1" smtClean="0"/>
              <a:t>machine_event</a:t>
            </a:r>
            <a:r>
              <a:rPr lang="en-US" altLang="zh-TW" sz="1400" dirty="0" smtClean="0"/>
              <a:t> event;</a:t>
            </a:r>
          </a:p>
          <a:p>
            <a:r>
              <a:rPr lang="en-US" altLang="zh-TW" sz="1400" dirty="0" err="1" smtClean="0"/>
              <a:t>Int</a:t>
            </a:r>
            <a:r>
              <a:rPr lang="en-US" altLang="zh-TW" sz="1400" dirty="0" smtClean="0"/>
              <a:t> </a:t>
            </a:r>
            <a:r>
              <a:rPr lang="en-US" altLang="zh-TW" sz="1400" dirty="0" err="1" smtClean="0"/>
              <a:t>not_exit</a:t>
            </a:r>
            <a:r>
              <a:rPr lang="en-US" altLang="zh-TW" sz="1400" dirty="0" smtClean="0"/>
              <a:t> = 1;</a:t>
            </a:r>
          </a:p>
          <a:p>
            <a:r>
              <a:rPr lang="en-US" altLang="zh-TW" sz="1400" dirty="0" err="1" smtClean="0"/>
              <a:t>Int</a:t>
            </a:r>
            <a:r>
              <a:rPr lang="en-US" altLang="zh-TW" sz="1400" dirty="0" smtClean="0"/>
              <a:t> money = 0, coin, item, num;</a:t>
            </a:r>
          </a:p>
          <a:p>
            <a:r>
              <a:rPr lang="en-US" altLang="zh-TW" sz="1400" dirty="0" smtClean="0"/>
              <a:t> Status = </a:t>
            </a:r>
            <a:r>
              <a:rPr lang="en-US" altLang="zh-TW" sz="1400" b="1" dirty="0" err="1" smtClean="0">
                <a:solidFill>
                  <a:srgbClr val="00B050"/>
                </a:solidFill>
              </a:rPr>
              <a:t>wait_coin</a:t>
            </a:r>
            <a:r>
              <a:rPr lang="en-US" altLang="zh-TW" sz="1400" dirty="0" smtClean="0"/>
              <a:t>;</a:t>
            </a:r>
          </a:p>
          <a:p>
            <a:r>
              <a:rPr lang="en-US" altLang="zh-TW" sz="1400" dirty="0" smtClean="0">
                <a:solidFill>
                  <a:srgbClr val="FF0000"/>
                </a:solidFill>
              </a:rPr>
              <a:t>while</a:t>
            </a:r>
            <a:r>
              <a:rPr lang="en-US" altLang="zh-TW" sz="1400" dirty="0" smtClean="0"/>
              <a:t>(</a:t>
            </a:r>
            <a:r>
              <a:rPr lang="en-US" altLang="zh-TW" sz="1400" dirty="0" err="1" smtClean="0"/>
              <a:t>not_exit</a:t>
            </a:r>
            <a:r>
              <a:rPr lang="en-US" altLang="zh-TW" sz="1400" dirty="0" smtClean="0"/>
              <a:t>){</a:t>
            </a:r>
          </a:p>
          <a:p>
            <a:r>
              <a:rPr lang="en-US" altLang="zh-TW" sz="1400" dirty="0" smtClean="0"/>
              <a:t>       </a:t>
            </a:r>
            <a:r>
              <a:rPr lang="en-US" altLang="zh-TW" sz="1400" dirty="0" smtClean="0">
                <a:solidFill>
                  <a:srgbClr val="FF0000"/>
                </a:solidFill>
              </a:rPr>
              <a:t>switch</a:t>
            </a:r>
            <a:r>
              <a:rPr lang="en-US" altLang="zh-TW" sz="1400" dirty="0" smtClean="0"/>
              <a:t>(status){</a:t>
            </a:r>
          </a:p>
          <a:p>
            <a:r>
              <a:rPr lang="en-US" altLang="zh-TW" sz="1400" dirty="0" smtClean="0"/>
              <a:t>             case </a:t>
            </a:r>
            <a:r>
              <a:rPr lang="en-US" altLang="zh-TW" sz="1400" b="1" dirty="0" err="1" smtClean="0">
                <a:solidFill>
                  <a:srgbClr val="00B050"/>
                </a:solidFill>
              </a:rPr>
              <a:t>wait_coin</a:t>
            </a:r>
            <a:r>
              <a:rPr lang="en-US" altLang="zh-TW" sz="1400" dirty="0" smtClean="0"/>
              <a:t>:{</a:t>
            </a:r>
          </a:p>
          <a:p>
            <a:r>
              <a:rPr lang="en-US" altLang="zh-TW" sz="1400" dirty="0" smtClean="0"/>
              <a:t>                    money = 0;</a:t>
            </a:r>
          </a:p>
          <a:p>
            <a:r>
              <a:rPr lang="zh-TW" altLang="en-US"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event, coin = input();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add_coin</a:t>
            </a:r>
            <a:r>
              <a:rPr lang="en-US" altLang="zh-TW" sz="1400" dirty="0" smtClean="0"/>
              <a:t>:{</a:t>
            </a:r>
          </a:p>
          <a:p>
            <a:r>
              <a:rPr lang="zh-TW" altLang="en-US" sz="1400" dirty="0" smtClean="0"/>
              <a:t>                   </a:t>
            </a:r>
            <a:r>
              <a:rPr lang="en-US" altLang="zh-TW" sz="1400" dirty="0" smtClean="0"/>
              <a:t>event = </a:t>
            </a:r>
            <a:r>
              <a:rPr lang="en-US" altLang="zh-TW" sz="1400" dirty="0" err="1" smtClean="0"/>
              <a:t>get_hardware_event</a:t>
            </a:r>
            <a:r>
              <a:rPr lang="en-US" altLang="zh-TW" sz="1400" dirty="0" smtClean="0"/>
              <a:t>();</a:t>
            </a:r>
          </a:p>
          <a:p>
            <a:r>
              <a:rPr lang="en-US" altLang="zh-TW" sz="1400" dirty="0" smtClean="0"/>
              <a:t>                   if(event== </a:t>
            </a:r>
            <a:r>
              <a:rPr lang="en-US" altLang="zh-TW" sz="1400" b="1" dirty="0" err="1" smtClean="0">
                <a:solidFill>
                  <a:srgbClr val="00B0F0"/>
                </a:solidFill>
              </a:rPr>
              <a:t>insert_coin</a:t>
            </a:r>
            <a:r>
              <a:rPr lang="en-US" altLang="zh-TW" sz="1400" dirty="0" smtClean="0"/>
              <a:t>){</a:t>
            </a:r>
          </a:p>
          <a:p>
            <a:r>
              <a:rPr lang="en-US" altLang="zh-TW" sz="1400" dirty="0" smtClean="0"/>
              <a:t>                          money += coin;</a:t>
            </a:r>
          </a:p>
          <a:p>
            <a:r>
              <a:rPr lang="en-US" altLang="zh-TW" sz="1400" dirty="0" smtClean="0"/>
              <a:t>                          //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en-US" altLang="zh-TW" sz="1400" dirty="0" smtClean="0"/>
              <a:t>                   }else if(event == </a:t>
            </a:r>
            <a:r>
              <a:rPr lang="en-US" altLang="zh-TW" sz="1400" b="1" dirty="0" err="1" smtClean="0">
                <a:solidFill>
                  <a:srgbClr val="00B0F0"/>
                </a:solidFill>
              </a:rPr>
              <a:t>press_button</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請插入銅板</a:t>
            </a:r>
            <a:r>
              <a:rPr lang="en-US" altLang="zh-TW" sz="1400" dirty="0" smtClean="0"/>
              <a:t>:</a:t>
            </a:r>
            <a:r>
              <a:rPr lang="zh-TW" altLang="en-US" sz="1400" dirty="0" smtClean="0"/>
              <a:t> </a:t>
            </a:r>
            <a:r>
              <a:rPr lang="en-US" altLang="zh-TW" sz="1400" dirty="0" smtClean="0"/>
              <a:t>”);</a:t>
            </a:r>
          </a:p>
          <a:p>
            <a:r>
              <a:rPr lang="en-US" altLang="zh-TW" sz="1400" dirty="0" smtClean="0"/>
              <a:t>                          item, num= input();</a:t>
            </a:r>
          </a:p>
          <a:p>
            <a:r>
              <a:rPr lang="en-US" altLang="zh-TW" sz="1400" dirty="0" smtClean="0"/>
              <a:t>                          status = </a:t>
            </a:r>
            <a:r>
              <a:rPr lang="en-US" altLang="zh-TW" sz="1400" b="1" dirty="0" err="1" smtClean="0">
                <a:solidFill>
                  <a:srgbClr val="00B050"/>
                </a:solidFill>
              </a:rPr>
              <a:t>check_product_coin</a:t>
            </a:r>
            <a:r>
              <a:rPr lang="en-US" altLang="zh-TW" sz="1400" b="1" dirty="0" smtClean="0">
                <a:solidFill>
                  <a:srgbClr val="00B050"/>
                </a:solidFill>
              </a:rPr>
              <a:t>;</a:t>
            </a:r>
            <a:endParaRPr lang="en-US" altLang="zh-TW" sz="1400" dirty="0" smtClean="0"/>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check_product_coin</a:t>
            </a:r>
            <a:r>
              <a:rPr lang="en-US" altLang="zh-TW" sz="1400" dirty="0" smtClean="0"/>
              <a:t>:{</a:t>
            </a:r>
          </a:p>
          <a:p>
            <a:r>
              <a:rPr lang="zh-TW" altLang="en-US" sz="1400" dirty="0" smtClean="0"/>
              <a:t>                     </a:t>
            </a:r>
            <a:r>
              <a:rPr lang="en-US" altLang="zh-TW" sz="1400" dirty="0" smtClean="0"/>
              <a:t>event = </a:t>
            </a:r>
            <a:r>
              <a:rPr lang="en-US" altLang="zh-TW" sz="1400" dirty="0" err="1" smtClean="0"/>
              <a:t>checkproductmoney</a:t>
            </a:r>
            <a:r>
              <a:rPr lang="en-US" altLang="zh-TW" sz="1400" dirty="0" smtClean="0"/>
              <a:t>(money, item, num);</a:t>
            </a:r>
          </a:p>
          <a:p>
            <a:r>
              <a:rPr lang="en-US" altLang="zh-TW" sz="1400" dirty="0" smtClean="0"/>
              <a:t>                    if(event == </a:t>
            </a:r>
            <a:r>
              <a:rPr lang="en-US" altLang="zh-TW" sz="1400" b="1" dirty="0" err="1" smtClean="0">
                <a:solidFill>
                  <a:srgbClr val="00B0F0"/>
                </a:solidFill>
              </a:rPr>
              <a:t>not_enough</a:t>
            </a:r>
            <a:r>
              <a:rPr lang="en-US" altLang="zh-TW" sz="1400" dirty="0" smtClean="0"/>
              <a:t>){</a:t>
            </a:r>
          </a:p>
          <a:p>
            <a:r>
              <a:rPr lang="en-US" altLang="zh-TW" sz="1400" dirty="0" smtClean="0"/>
              <a:t>                           </a:t>
            </a:r>
            <a:r>
              <a:rPr lang="en-US" altLang="zh-TW" sz="1400" dirty="0" err="1" smtClean="0"/>
              <a:t>print_out</a:t>
            </a:r>
            <a:r>
              <a:rPr lang="en-US" altLang="zh-TW" sz="1400" dirty="0" smtClean="0"/>
              <a:t>(“</a:t>
            </a:r>
            <a:r>
              <a:rPr lang="zh-TW" altLang="en-US" sz="1400" dirty="0" smtClean="0"/>
              <a:t>銅板不足</a:t>
            </a:r>
            <a:r>
              <a:rPr lang="en-US" altLang="zh-TW" sz="1400" dirty="0" smtClean="0"/>
              <a:t>”);</a:t>
            </a:r>
          </a:p>
          <a:p>
            <a:r>
              <a:rPr lang="en-US" altLang="zh-TW" sz="1400" dirty="0" smtClean="0"/>
              <a:t>                           status = </a:t>
            </a:r>
            <a:r>
              <a:rPr lang="en-US" altLang="zh-TW" sz="1400" b="1" dirty="0" err="1" smtClean="0">
                <a:solidFill>
                  <a:srgbClr val="00B050"/>
                </a:solidFill>
              </a:rPr>
              <a:t>add_coin</a:t>
            </a:r>
            <a:r>
              <a:rPr lang="en-US" altLang="zh-TW" sz="1400" b="1" dirty="0" smtClean="0">
                <a:solidFill>
                  <a:srgbClr val="00B050"/>
                </a:solidFill>
              </a:rPr>
              <a:t>;</a:t>
            </a:r>
            <a:endParaRPr lang="en-US" altLang="zh-TW" sz="1400" dirty="0" smtClean="0"/>
          </a:p>
          <a:p>
            <a:r>
              <a:rPr lang="zh-TW" altLang="en-US" sz="1400" dirty="0" smtClean="0"/>
              <a:t>                    </a:t>
            </a:r>
            <a:r>
              <a:rPr lang="en-US" altLang="zh-TW" sz="1400" dirty="0" smtClean="0"/>
              <a:t>}else{</a:t>
            </a:r>
          </a:p>
          <a:p>
            <a:r>
              <a:rPr lang="en-US" altLang="zh-TW" sz="1400" dirty="0" smtClean="0"/>
              <a:t>                           status = </a:t>
            </a:r>
            <a:r>
              <a:rPr lang="en-US" altLang="zh-TW" sz="1400" b="1" dirty="0" err="1" smtClean="0">
                <a:solidFill>
                  <a:srgbClr val="00B050"/>
                </a:solidFill>
              </a:rPr>
              <a:t>send_product</a:t>
            </a:r>
            <a:r>
              <a:rPr lang="en-US" altLang="zh-TW" sz="1400" dirty="0" smtClean="0"/>
              <a:t> ;</a:t>
            </a:r>
          </a:p>
          <a:p>
            <a:r>
              <a:rPr lang="en-US" altLang="zh-TW" sz="1400" dirty="0" smtClean="0"/>
              <a:t>                    }</a:t>
            </a:r>
          </a:p>
          <a:p>
            <a:r>
              <a:rPr lang="en-US" altLang="zh-TW" sz="1400" dirty="0" smtClean="0"/>
              <a:t>             }break;</a:t>
            </a:r>
          </a:p>
          <a:p>
            <a:r>
              <a:rPr lang="en-US" altLang="zh-TW" sz="1400" dirty="0" smtClean="0"/>
              <a:t>             case </a:t>
            </a:r>
            <a:r>
              <a:rPr lang="en-US" altLang="zh-TW" sz="1400" b="1" dirty="0" err="1" smtClean="0">
                <a:solidFill>
                  <a:srgbClr val="00B050"/>
                </a:solidFill>
              </a:rPr>
              <a:t>send_product</a:t>
            </a:r>
            <a:r>
              <a:rPr lang="en-US" altLang="zh-TW" sz="1400" dirty="0" smtClean="0"/>
              <a:t> :{</a:t>
            </a:r>
          </a:p>
          <a:p>
            <a:r>
              <a:rPr lang="en-US" altLang="zh-TW" sz="1400" dirty="0" smtClean="0"/>
              <a:t>                    </a:t>
            </a:r>
            <a:r>
              <a:rPr lang="en-US" altLang="zh-TW" sz="1400" dirty="0" err="1" smtClean="0"/>
              <a:t>sendproduct</a:t>
            </a:r>
            <a:r>
              <a:rPr lang="en-US" altLang="zh-TW" sz="1400" dirty="0" smtClean="0"/>
              <a:t>(money, item, num);</a:t>
            </a:r>
          </a:p>
          <a:p>
            <a:r>
              <a:rPr lang="en-US" altLang="zh-TW" sz="1400" dirty="0" smtClean="0"/>
              <a:t>                    status = </a:t>
            </a:r>
            <a:r>
              <a:rPr lang="en-US" altLang="zh-TW" sz="1400" b="1" dirty="0" err="1" smtClean="0">
                <a:solidFill>
                  <a:srgbClr val="00B050"/>
                </a:solidFill>
              </a:rPr>
              <a:t>wait_coin</a:t>
            </a:r>
            <a:r>
              <a:rPr lang="en-US" altLang="zh-TW" sz="1400" b="1" dirty="0" smtClean="0">
                <a:solidFill>
                  <a:srgbClr val="00B050"/>
                </a:solidFill>
              </a:rPr>
              <a:t>;</a:t>
            </a:r>
            <a:endParaRPr lang="en-US" altLang="zh-TW" sz="1400" dirty="0" smtClean="0"/>
          </a:p>
          <a:p>
            <a:r>
              <a:rPr lang="en-US" altLang="zh-TW" sz="1400" dirty="0" smtClean="0"/>
              <a:t>             }break;</a:t>
            </a:r>
          </a:p>
          <a:p>
            <a:r>
              <a:rPr lang="en-US" altLang="zh-TW" sz="1400" dirty="0" smtClean="0"/>
              <a:t>       }</a:t>
            </a:r>
          </a:p>
          <a:p>
            <a:r>
              <a:rPr lang="en-US" altLang="zh-TW" sz="1400" dirty="0" smtClean="0"/>
              <a:t>}</a:t>
            </a:r>
            <a:endParaRPr lang="zh-TW" altLang="en-US" sz="1400" dirty="0" smtClean="0"/>
          </a:p>
          <a:p>
            <a:endParaRPr lang="zh-TW" altLang="en-US" sz="12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從模型實作</a:t>
            </a:r>
            <a:endParaRPr lang="en-US" altLang="zh-TW" dirty="0" smtClean="0"/>
          </a:p>
          <a:p>
            <a:pPr lvl="1"/>
            <a:r>
              <a:rPr lang="zh-TW" altLang="en-US" dirty="0" smtClean="0"/>
              <a:t>有限集</a:t>
            </a:r>
            <a:r>
              <a:rPr lang="zh-TW" altLang="zh-TW" dirty="0" smtClean="0"/>
              <a:t>Γ</a:t>
            </a:r>
            <a:r>
              <a:rPr lang="zh-TW" altLang="en-US" dirty="0" smtClean="0"/>
              <a:t>變數</a:t>
            </a:r>
            <a:r>
              <a:rPr lang="en-US" altLang="zh-TW" dirty="0" smtClean="0"/>
              <a:t>(</a:t>
            </a:r>
            <a:r>
              <a:rPr lang="en-US" altLang="zh-TW" dirty="0" err="1" smtClean="0"/>
              <a:t>gamma_variable</a:t>
            </a:r>
            <a:r>
              <a:rPr lang="en-US" altLang="zh-TW" dirty="0" smtClean="0"/>
              <a:t>):</a:t>
            </a:r>
            <a:r>
              <a:rPr lang="zh-TW" altLang="en-US" dirty="0" smtClean="0"/>
              <a:t> </a:t>
            </a:r>
            <a:r>
              <a:rPr lang="en-US" altLang="zh-TW" b="1" dirty="0" err="1" smtClean="0"/>
              <a:t>int</a:t>
            </a:r>
            <a:r>
              <a:rPr lang="en-US" altLang="zh-TW" b="1" dirty="0" smtClean="0"/>
              <a:t>, </a:t>
            </a:r>
            <a:r>
              <a:rPr lang="en-US" altLang="zh-TW" b="1" dirty="0" err="1" smtClean="0"/>
              <a:t>enum</a:t>
            </a:r>
            <a:endParaRPr lang="en-US" altLang="zh-TW" b="1" dirty="0" smtClean="0"/>
          </a:p>
          <a:p>
            <a:pPr lvl="2"/>
            <a:r>
              <a:rPr lang="zh-TW" altLang="en-US" dirty="0" smtClean="0"/>
              <a:t> </a:t>
            </a:r>
            <a:r>
              <a:rPr lang="en-US" altLang="zh-TW" dirty="0" err="1" smtClean="0"/>
              <a:t>enum</a:t>
            </a:r>
            <a:r>
              <a:rPr lang="en-US" altLang="zh-TW" dirty="0" smtClean="0"/>
              <a:t> gamma{0:0, 1:1,     : 2,  </a:t>
            </a:r>
            <a:r>
              <a:rPr lang="zh-TW" altLang="en-US" dirty="0" smtClean="0">
                <a:latin typeface="標楷體"/>
                <a:ea typeface="標楷體"/>
              </a:rPr>
              <a:t>□</a:t>
            </a:r>
            <a:r>
              <a:rPr lang="en-US" altLang="zh-TW" dirty="0" smtClean="0"/>
              <a:t>:3};</a:t>
            </a:r>
          </a:p>
          <a:p>
            <a:pPr lvl="2"/>
            <a:r>
              <a:rPr lang="en-US" altLang="zh-TW" dirty="0" err="1" smtClean="0"/>
              <a:t>enum</a:t>
            </a:r>
            <a:r>
              <a:rPr lang="en-US" altLang="zh-TW" dirty="0" smtClean="0"/>
              <a:t> gamma{zero=0, one=1, start=2,  </a:t>
            </a:r>
            <a:r>
              <a:rPr lang="en-US" altLang="zh-TW" dirty="0" smtClean="0">
                <a:latin typeface="標楷體"/>
                <a:ea typeface="標楷體"/>
              </a:rPr>
              <a:t>end</a:t>
            </a:r>
            <a:r>
              <a:rPr lang="en-US" altLang="zh-TW" dirty="0" smtClean="0"/>
              <a:t>=3};</a:t>
            </a:r>
          </a:p>
          <a:p>
            <a:pPr lvl="2"/>
            <a:r>
              <a:rPr lang="en-US" altLang="zh-TW" dirty="0" err="1" smtClean="0"/>
              <a:t>enum</a:t>
            </a:r>
            <a:r>
              <a:rPr lang="en-US" altLang="zh-TW" dirty="0" smtClean="0"/>
              <a:t> gamma </a:t>
            </a:r>
            <a:r>
              <a:rPr lang="en-US" altLang="zh-TW" dirty="0" err="1" smtClean="0"/>
              <a:t>gamma_variable</a:t>
            </a:r>
            <a:r>
              <a:rPr lang="en-US" altLang="zh-TW" dirty="0" smtClean="0"/>
              <a:t>;</a:t>
            </a:r>
          </a:p>
          <a:p>
            <a:pPr lvl="1"/>
            <a:r>
              <a:rPr lang="zh-TW" altLang="en-US" dirty="0" smtClean="0"/>
              <a:t>有限集</a:t>
            </a:r>
            <a:r>
              <a:rPr lang="en-US" altLang="zh-TW" dirty="0" smtClean="0"/>
              <a:t>Q</a:t>
            </a:r>
            <a:r>
              <a:rPr lang="zh-TW" altLang="en-US" dirty="0" smtClean="0"/>
              <a:t>變數</a:t>
            </a:r>
            <a:r>
              <a:rPr lang="en-US" altLang="zh-TW" dirty="0" smtClean="0"/>
              <a:t>(</a:t>
            </a:r>
            <a:r>
              <a:rPr lang="en-US" altLang="zh-TW" dirty="0" err="1" smtClean="0"/>
              <a:t>q_vector</a:t>
            </a:r>
            <a:r>
              <a:rPr lang="en-US" altLang="zh-TW" dirty="0" smtClean="0"/>
              <a:t>):</a:t>
            </a:r>
            <a:r>
              <a:rPr lang="zh-TW" altLang="en-US" dirty="0" smtClean="0"/>
              <a:t> </a:t>
            </a:r>
            <a:r>
              <a:rPr lang="zh-TW" altLang="en-US" b="1" dirty="0" smtClean="0"/>
              <a:t>陣列、向量</a:t>
            </a:r>
            <a:r>
              <a:rPr lang="en-US" altLang="zh-TW" b="1" dirty="0" smtClean="0"/>
              <a:t>&lt;L, S, R&gt;</a:t>
            </a:r>
          </a:p>
          <a:p>
            <a:pPr lvl="2"/>
            <a:r>
              <a:rPr lang="en-US" altLang="zh-TW" dirty="0" smtClean="0"/>
              <a:t>vector&lt;L,S,R&gt; </a:t>
            </a:r>
            <a:r>
              <a:rPr lang="en-US" altLang="zh-TW" dirty="0" err="1" smtClean="0"/>
              <a:t>q_vector</a:t>
            </a:r>
            <a:r>
              <a:rPr lang="en-US" altLang="zh-TW" dirty="0" smtClean="0"/>
              <a:t>;</a:t>
            </a:r>
          </a:p>
          <a:p>
            <a:pPr lvl="1"/>
            <a:r>
              <a:rPr lang="zh-TW" altLang="en-US" dirty="0" smtClean="0"/>
              <a:t>函數</a:t>
            </a:r>
            <a:r>
              <a:rPr lang="el-GR" altLang="zh-TW" dirty="0" smtClean="0"/>
              <a:t>δ</a:t>
            </a:r>
            <a:r>
              <a:rPr lang="en-US" altLang="zh-TW" dirty="0" smtClean="0"/>
              <a:t>(</a:t>
            </a:r>
            <a:r>
              <a:rPr lang="en-US" altLang="zh-TW" dirty="0" err="1" smtClean="0"/>
              <a:t>delta_funcs</a:t>
            </a:r>
            <a:r>
              <a:rPr lang="en-US" altLang="zh-TW" dirty="0" smtClean="0"/>
              <a:t>):</a:t>
            </a:r>
            <a:r>
              <a:rPr lang="zh-TW" altLang="en-US" dirty="0" smtClean="0"/>
              <a:t> </a:t>
            </a:r>
            <a:r>
              <a:rPr lang="zh-TW" altLang="en-US" b="1" dirty="0" smtClean="0"/>
              <a:t>指令函數指標</a:t>
            </a:r>
            <a:endParaRPr lang="en-US" altLang="zh-TW" b="1" dirty="0" smtClean="0"/>
          </a:p>
          <a:p>
            <a:pPr lvl="2"/>
            <a:r>
              <a:rPr lang="en-US" altLang="zh-TW" dirty="0" err="1" smtClean="0"/>
              <a:t>q_vector</a:t>
            </a:r>
            <a:r>
              <a:rPr lang="en-US" altLang="zh-TW" dirty="0" smtClean="0"/>
              <a:t> (</a:t>
            </a:r>
            <a:r>
              <a:rPr lang="zh-TW" altLang="en-US" dirty="0" smtClean="0"/>
              <a:t>*</a:t>
            </a:r>
            <a:r>
              <a:rPr lang="en-US" altLang="zh-TW" dirty="0" err="1" smtClean="0"/>
              <a:t>delta_funcs</a:t>
            </a:r>
            <a:r>
              <a:rPr lang="en-US" altLang="zh-TW" dirty="0" smtClean="0"/>
              <a:t>)(</a:t>
            </a:r>
            <a:r>
              <a:rPr lang="en-US" altLang="zh-TW" dirty="0" err="1" smtClean="0"/>
              <a:t>q_vector</a:t>
            </a:r>
            <a:r>
              <a:rPr lang="en-US" altLang="zh-TW" dirty="0" smtClean="0"/>
              <a:t> org);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137</a:t>
            </a:fld>
            <a:endParaRPr lang="zh-TW" altLang="en-US"/>
          </a:p>
        </p:txBody>
      </p:sp>
      <p:sp>
        <p:nvSpPr>
          <p:cNvPr id="5" name="文字方塊 4"/>
          <p:cNvSpPr txBox="1"/>
          <p:nvPr/>
        </p:nvSpPr>
        <p:spPr>
          <a:xfrm>
            <a:off x="3851920" y="2492896"/>
            <a:ext cx="441146" cy="707886"/>
          </a:xfrm>
          <a:prstGeom prst="rect">
            <a:avLst/>
          </a:prstGeom>
          <a:noFill/>
        </p:spPr>
        <p:txBody>
          <a:bodyPr wrap="square" rtlCol="0">
            <a:spAutoFit/>
          </a:bodyPr>
          <a:lstStyle/>
          <a:p>
            <a:r>
              <a:rPr lang="zh-TW" altLang="en-US" sz="4000" dirty="0" smtClean="0"/>
              <a:t>▷</a:t>
            </a:r>
            <a:endParaRPr lang="zh-TW" altLang="en-US" sz="40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4</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其他實現方式</a:t>
            </a:r>
            <a:r>
              <a:rPr lang="en-US" altLang="zh-TW" dirty="0" smtClean="0"/>
              <a:t>:</a:t>
            </a:r>
            <a:r>
              <a:rPr lang="zh-TW" altLang="en-US" dirty="0" smtClean="0"/>
              <a:t> 現有</a:t>
            </a:r>
            <a:r>
              <a:rPr lang="en-US" altLang="zh-TW" dirty="0" err="1" smtClean="0"/>
              <a:t>turing</a:t>
            </a:r>
            <a:r>
              <a:rPr lang="en-US" altLang="zh-TW" dirty="0" smtClean="0"/>
              <a:t> machine programming language:</a:t>
            </a:r>
          </a:p>
          <a:p>
            <a:pPr lvl="1"/>
            <a:r>
              <a:rPr lang="en-US" altLang="zh-TW" dirty="0" err="1" smtClean="0"/>
              <a:t>brainfuck</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138</a:t>
            </a:fld>
            <a:endParaRPr lang="zh-TW" altLang="en-US"/>
          </a:p>
        </p:txBody>
      </p:sp>
      <p:pic>
        <p:nvPicPr>
          <p:cNvPr id="5" name="Picture 1"/>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195736" y="2564904"/>
            <a:ext cx="6948264" cy="4293096"/>
          </a:xfrm>
          <a:prstGeom prst="rect">
            <a:avLst/>
          </a:prstGeom>
          <a:noFill/>
          <a:ln>
            <a:no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底層安全的途徑</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b="1" dirty="0" smtClean="0"/>
              <a:t>JB</a:t>
            </a:r>
            <a:r>
              <a:rPr lang="zh-TW" altLang="en-US" b="1" dirty="0" smtClean="0"/>
              <a:t>、</a:t>
            </a:r>
            <a:r>
              <a:rPr lang="en-US" altLang="zh-TW" b="1" dirty="0" smtClean="0"/>
              <a:t>root</a:t>
            </a:r>
            <a:r>
              <a:rPr lang="zh-TW" altLang="en-US" b="1" dirty="0" smtClean="0"/>
              <a:t>、</a:t>
            </a:r>
            <a:r>
              <a:rPr lang="en-US" altLang="zh-TW" b="1" dirty="0" smtClean="0"/>
              <a:t>Custom ROM</a:t>
            </a:r>
            <a:r>
              <a:rPr lang="zh-TW" altLang="en-US" b="1" dirty="0" smtClean="0"/>
              <a:t>、</a:t>
            </a:r>
            <a:r>
              <a:rPr lang="en-US" altLang="zh-TW" b="1" dirty="0" smtClean="0"/>
              <a:t>[Firmware] Update(OTA, over-the-air)</a:t>
            </a:r>
          </a:p>
          <a:p>
            <a:r>
              <a:rPr lang="zh-TW" altLang="en-US" dirty="0" smtClean="0"/>
              <a:t>惡意程式</a:t>
            </a:r>
            <a:r>
              <a:rPr lang="en-US" altLang="zh-TW" dirty="0" smtClean="0"/>
              <a:t>:</a:t>
            </a:r>
            <a:r>
              <a:rPr lang="zh-TW" altLang="en-US" dirty="0" smtClean="0"/>
              <a:t>病毒、木馬、蠕蟲、</a:t>
            </a:r>
            <a:r>
              <a:rPr lang="en-US" altLang="zh-TW" b="1" dirty="0" err="1" smtClean="0"/>
              <a:t>rootkit</a:t>
            </a:r>
            <a:r>
              <a:rPr lang="zh-TW" altLang="en-US" dirty="0" smtClean="0"/>
              <a:t>、</a:t>
            </a:r>
            <a:r>
              <a:rPr lang="en-US" altLang="zh-TW" b="1" dirty="0" err="1" smtClean="0"/>
              <a:t>bootkit</a:t>
            </a:r>
            <a:r>
              <a:rPr lang="zh-TW" altLang="en-US" dirty="0" smtClean="0"/>
              <a:t>、後門</a:t>
            </a:r>
            <a:r>
              <a:rPr lang="en-US" altLang="zh-TW" dirty="0" smtClean="0"/>
              <a:t>, …</a:t>
            </a:r>
          </a:p>
          <a:p>
            <a:r>
              <a:rPr lang="zh-TW" altLang="en-US" dirty="0" smtClean="0"/>
              <a:t>網路</a:t>
            </a:r>
            <a:r>
              <a:rPr lang="en-US" altLang="zh-TW" dirty="0" smtClean="0"/>
              <a:t>(</a:t>
            </a:r>
            <a:r>
              <a:rPr lang="en-US" altLang="zh-TW" dirty="0" err="1" smtClean="0"/>
              <a:t>ethernet</a:t>
            </a:r>
            <a:r>
              <a:rPr lang="en-US" altLang="zh-TW" dirty="0" smtClean="0"/>
              <a:t>)</a:t>
            </a:r>
            <a:r>
              <a:rPr lang="zh-TW" altLang="en-US" dirty="0" smtClean="0"/>
              <a:t>、伺服器</a:t>
            </a:r>
            <a:r>
              <a:rPr lang="en-US" altLang="zh-TW" dirty="0" smtClean="0"/>
              <a:t>[</a:t>
            </a:r>
            <a:r>
              <a:rPr lang="zh-TW" altLang="en-US" dirty="0" smtClean="0"/>
              <a:t>軟體</a:t>
            </a:r>
            <a:r>
              <a:rPr lang="en-US" altLang="zh-TW" dirty="0" smtClean="0"/>
              <a:t>](server)</a:t>
            </a:r>
            <a:r>
              <a:rPr lang="zh-TW" altLang="en-US" dirty="0" smtClean="0"/>
              <a:t>、客戶端</a:t>
            </a:r>
            <a:r>
              <a:rPr lang="en-US" altLang="zh-TW" dirty="0" smtClean="0"/>
              <a:t>(client)</a:t>
            </a:r>
            <a:r>
              <a:rPr lang="zh-TW" altLang="en-US" dirty="0" smtClean="0"/>
              <a:t>、瀏覽器</a:t>
            </a:r>
            <a:r>
              <a:rPr lang="en-US" altLang="zh-TW" dirty="0" smtClean="0"/>
              <a:t>(browser)</a:t>
            </a:r>
          </a:p>
          <a:p>
            <a:r>
              <a:rPr lang="zh-TW" altLang="en-US" dirty="0" smtClean="0">
                <a:solidFill>
                  <a:srgbClr val="FF0000"/>
                </a:solidFill>
              </a:rPr>
              <a:t>雲端</a:t>
            </a:r>
            <a:r>
              <a:rPr lang="en-US" altLang="zh-TW" dirty="0" smtClean="0">
                <a:solidFill>
                  <a:srgbClr val="FF0000"/>
                </a:solidFill>
              </a:rPr>
              <a:t>(</a:t>
            </a:r>
            <a:r>
              <a:rPr lang="en-US" altLang="zh-TW" dirty="0" err="1" smtClean="0">
                <a:solidFill>
                  <a:srgbClr val="FF0000"/>
                </a:solidFill>
              </a:rPr>
              <a:t>PaaS</a:t>
            </a:r>
            <a:r>
              <a:rPr lang="en-US" altLang="zh-TW" dirty="0" smtClean="0">
                <a:solidFill>
                  <a:srgbClr val="FF0000"/>
                </a:solidFill>
              </a:rPr>
              <a:t>)</a:t>
            </a:r>
            <a:r>
              <a:rPr lang="zh-TW" altLang="en-US" dirty="0" smtClean="0">
                <a:solidFill>
                  <a:srgbClr val="FF0000"/>
                </a:solidFill>
              </a:rPr>
              <a:t>、</a:t>
            </a:r>
            <a:r>
              <a:rPr lang="en-US" altLang="zh-TW" dirty="0" smtClean="0">
                <a:solidFill>
                  <a:srgbClr val="FF0000"/>
                </a:solidFill>
              </a:rPr>
              <a:t>Information Technology(IT)</a:t>
            </a:r>
            <a:r>
              <a:rPr lang="zh-TW" altLang="en-US" dirty="0" smtClean="0">
                <a:solidFill>
                  <a:srgbClr val="FF0000"/>
                </a:solidFill>
              </a:rPr>
              <a:t>、</a:t>
            </a:r>
            <a:r>
              <a:rPr lang="en-US" altLang="zh-TW" dirty="0" smtClean="0">
                <a:solidFill>
                  <a:srgbClr val="FF0000"/>
                </a:solidFill>
              </a:rPr>
              <a:t>Operation Technology(OT)</a:t>
            </a:r>
          </a:p>
          <a:p>
            <a:r>
              <a:rPr lang="en-US" altLang="zh-TW" dirty="0" err="1" smtClean="0">
                <a:solidFill>
                  <a:srgbClr val="FF0000"/>
                </a:solidFill>
              </a:rPr>
              <a:t>IoT</a:t>
            </a:r>
            <a:r>
              <a:rPr lang="zh-TW" altLang="en-US" dirty="0" smtClean="0">
                <a:solidFill>
                  <a:srgbClr val="FF0000"/>
                </a:solidFill>
              </a:rPr>
              <a:t>、</a:t>
            </a:r>
            <a:r>
              <a:rPr lang="en-US" altLang="zh-TW" dirty="0" smtClean="0">
                <a:solidFill>
                  <a:srgbClr val="FF0000"/>
                </a:solidFill>
              </a:rPr>
              <a:t>NB-</a:t>
            </a:r>
            <a:r>
              <a:rPr lang="en-US" altLang="zh-TW" dirty="0" err="1" smtClean="0">
                <a:solidFill>
                  <a:srgbClr val="FF0000"/>
                </a:solidFill>
              </a:rPr>
              <a:t>IoT</a:t>
            </a:r>
            <a:r>
              <a:rPr lang="en-US" altLang="zh-TW" dirty="0" smtClean="0">
                <a:solidFill>
                  <a:srgbClr val="FF0000"/>
                </a:solidFill>
              </a:rPr>
              <a:t>, Internet Monitoring(SCADA, NVR, …)</a:t>
            </a:r>
          </a:p>
          <a:p>
            <a:r>
              <a:rPr lang="zh-TW" altLang="en-US" dirty="0" smtClean="0">
                <a:solidFill>
                  <a:srgbClr val="FF0000"/>
                </a:solidFill>
              </a:rPr>
              <a:t>無線電</a:t>
            </a:r>
            <a:endParaRPr lang="en-US" altLang="zh-TW" dirty="0" smtClean="0">
              <a:solidFill>
                <a:srgbClr val="FF0000"/>
              </a:solidFill>
            </a:endParaRPr>
          </a:p>
          <a:p>
            <a:pPr lvl="1"/>
            <a:r>
              <a:rPr lang="en-US" altLang="zh-TW" dirty="0" smtClean="0">
                <a:solidFill>
                  <a:srgbClr val="FF0000"/>
                </a:solidFill>
              </a:rPr>
              <a:t>WLAN: </a:t>
            </a:r>
            <a:r>
              <a:rPr lang="en-US" altLang="zh-TW" dirty="0" err="1" smtClean="0">
                <a:solidFill>
                  <a:srgbClr val="FF0000"/>
                </a:solidFill>
              </a:rPr>
              <a:t>WiFi</a:t>
            </a:r>
            <a:r>
              <a:rPr lang="en-US" altLang="zh-TW" dirty="0" smtClean="0">
                <a:solidFill>
                  <a:srgbClr val="FF0000"/>
                </a:solidFill>
              </a:rPr>
              <a:t>, </a:t>
            </a:r>
            <a:r>
              <a:rPr lang="en-US" altLang="zh-TW" dirty="0" err="1" smtClean="0">
                <a:solidFill>
                  <a:srgbClr val="FF0000"/>
                </a:solidFill>
              </a:rPr>
              <a:t>LoRa</a:t>
            </a:r>
            <a:r>
              <a:rPr lang="en-US" altLang="zh-TW" dirty="0" smtClean="0">
                <a:solidFill>
                  <a:srgbClr val="FF0000"/>
                </a:solidFill>
              </a:rPr>
              <a:t>, </a:t>
            </a:r>
            <a:r>
              <a:rPr lang="en-US" altLang="zh-TW" dirty="0" err="1" smtClean="0">
                <a:solidFill>
                  <a:srgbClr val="FF0000"/>
                </a:solidFill>
              </a:rPr>
              <a:t>WiMax</a:t>
            </a:r>
            <a:r>
              <a:rPr lang="en-US" altLang="zh-TW" dirty="0" smtClean="0">
                <a:solidFill>
                  <a:srgbClr val="FF0000"/>
                </a:solidFill>
              </a:rPr>
              <a:t>, …</a:t>
            </a:r>
          </a:p>
          <a:p>
            <a:pPr lvl="1"/>
            <a:r>
              <a:rPr lang="en-US" altLang="zh-TW" dirty="0" smtClean="0">
                <a:solidFill>
                  <a:srgbClr val="FF0000"/>
                </a:solidFill>
              </a:rPr>
              <a:t>Mobile: 3G, 4G,5G,LTE, </a:t>
            </a:r>
            <a:r>
              <a:rPr lang="en-US" altLang="zh-TW" dirty="0" err="1" smtClean="0">
                <a:solidFill>
                  <a:srgbClr val="FF0000"/>
                </a:solidFill>
              </a:rPr>
              <a:t>VoLTE</a:t>
            </a:r>
            <a:r>
              <a:rPr lang="en-US" altLang="zh-TW" dirty="0" smtClean="0">
                <a:solidFill>
                  <a:srgbClr val="FF0000"/>
                </a:solidFill>
              </a:rPr>
              <a:t>, GMS, …</a:t>
            </a:r>
          </a:p>
          <a:p>
            <a:pPr lvl="1"/>
            <a:r>
              <a:rPr lang="en-US" altLang="zh-TW" dirty="0" smtClean="0">
                <a:solidFill>
                  <a:srgbClr val="FF0000"/>
                </a:solidFill>
              </a:rPr>
              <a:t>Nearby: NFC, </a:t>
            </a:r>
            <a:r>
              <a:rPr lang="en-US" altLang="zh-TW" dirty="0" err="1" smtClean="0">
                <a:solidFill>
                  <a:srgbClr val="FF0000"/>
                </a:solidFill>
              </a:rPr>
              <a:t>Zigbee</a:t>
            </a:r>
            <a:r>
              <a:rPr lang="en-US" altLang="zh-TW" dirty="0" smtClean="0">
                <a:solidFill>
                  <a:srgbClr val="FF0000"/>
                </a:solidFill>
              </a:rPr>
              <a:t>, </a:t>
            </a:r>
            <a:r>
              <a:rPr lang="en-US" altLang="zh-TW" dirty="0" err="1" smtClean="0">
                <a:solidFill>
                  <a:srgbClr val="FF0000"/>
                </a:solidFill>
              </a:rPr>
              <a:t>bluetooth</a:t>
            </a:r>
            <a:r>
              <a:rPr lang="en-US" altLang="zh-TW" dirty="0" smtClean="0">
                <a:solidFill>
                  <a:srgbClr val="FF0000"/>
                </a:solidFill>
              </a:rPr>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139</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正規 </a:t>
            </a:r>
            <a:r>
              <a:rPr lang="en-US" altLang="zh-TW" dirty="0" smtClean="0"/>
              <a:t>(cont.)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中等</a:t>
            </a:r>
            <a:endParaRPr lang="en-US" altLang="zh-TW" dirty="0" smtClean="0"/>
          </a:p>
          <a:p>
            <a:pPr lvl="1"/>
            <a:r>
              <a:rPr lang="zh-TW" altLang="en-US" dirty="0" smtClean="0"/>
              <a:t>軟體攻擊程式</a:t>
            </a:r>
            <a:endParaRPr lang="en-US" altLang="zh-TW" dirty="0" smtClean="0"/>
          </a:p>
          <a:p>
            <a:pPr lvl="1"/>
            <a:r>
              <a:rPr lang="en-US" altLang="zh-TW" dirty="0" smtClean="0"/>
              <a:t>Windows</a:t>
            </a:r>
            <a:r>
              <a:rPr lang="zh-TW" altLang="en-US" dirty="0" smtClean="0"/>
              <a:t>攻擊程式設計環境</a:t>
            </a:r>
            <a:endParaRPr lang="en-US" altLang="zh-TW" dirty="0" smtClean="0"/>
          </a:p>
          <a:p>
            <a:pPr lvl="1"/>
            <a:r>
              <a:rPr lang="en-US" altLang="zh-TW" dirty="0" smtClean="0"/>
              <a:t>X86</a:t>
            </a:r>
            <a:r>
              <a:rPr lang="zh-TW" altLang="en-US" dirty="0" smtClean="0"/>
              <a:t>組合語言架構、語法、應用</a:t>
            </a:r>
            <a:endParaRPr lang="en-US" altLang="zh-TW" dirty="0" smtClean="0"/>
          </a:p>
          <a:p>
            <a:r>
              <a:rPr lang="zh-TW" altLang="en-US" dirty="0" smtClean="0"/>
              <a:t>高等</a:t>
            </a:r>
            <a:endParaRPr lang="en-US" altLang="zh-TW" dirty="0" smtClean="0"/>
          </a:p>
          <a:p>
            <a:pPr lvl="1"/>
            <a:r>
              <a:rPr lang="en-US" altLang="zh-TW" dirty="0" smtClean="0"/>
              <a:t>Intel VT-x</a:t>
            </a:r>
            <a:r>
              <a:rPr lang="zh-TW" altLang="en-US" dirty="0" smtClean="0"/>
              <a:t>虛擬化</a:t>
            </a:r>
            <a:endParaRPr lang="en-US" altLang="zh-TW" dirty="0" smtClean="0"/>
          </a:p>
          <a:p>
            <a:pPr lvl="1"/>
            <a:r>
              <a:rPr lang="en-US" altLang="zh-TW" dirty="0" smtClean="0"/>
              <a:t>BIOS</a:t>
            </a:r>
            <a:r>
              <a:rPr lang="zh-TW" altLang="en-US" dirty="0" smtClean="0"/>
              <a:t>與</a:t>
            </a:r>
            <a:r>
              <a:rPr lang="en-US" altLang="zh-TW" dirty="0" smtClean="0"/>
              <a:t>SMM</a:t>
            </a:r>
          </a:p>
          <a:p>
            <a:pPr lvl="1"/>
            <a:r>
              <a:rPr lang="zh-TW" altLang="en-US" dirty="0" smtClean="0"/>
              <a:t>逆向工程</a:t>
            </a:r>
            <a:endParaRPr lang="en-US" altLang="zh-TW" dirty="0" smtClean="0"/>
          </a:p>
          <a:p>
            <a:pPr lvl="1"/>
            <a:r>
              <a:rPr lang="en-US" altLang="zh-TW" dirty="0" err="1" smtClean="0"/>
              <a:t>Rootkit</a:t>
            </a:r>
            <a:r>
              <a:rPr lang="en-US" altLang="zh-TW" dirty="0" smtClean="0"/>
              <a:t>/</a:t>
            </a:r>
            <a:r>
              <a:rPr lang="en-US" altLang="zh-TW" dirty="0" err="1" smtClean="0"/>
              <a:t>Bootkit</a:t>
            </a:r>
            <a:r>
              <a:rPr lang="en-US" altLang="zh-TW" dirty="0" smtClean="0"/>
              <a:t> Forensics</a:t>
            </a:r>
          </a:p>
          <a:p>
            <a:pPr lvl="1"/>
            <a:r>
              <a:rPr lang="zh-TW" altLang="en-US" dirty="0" smtClean="0"/>
              <a:t>鍵盤側錄分析</a:t>
            </a:r>
            <a:endParaRPr lang="en-US" altLang="zh-TW" dirty="0" smtClean="0"/>
          </a:p>
          <a:p>
            <a:pPr lvl="1"/>
            <a:r>
              <a:rPr lang="zh-TW" altLang="en-US" dirty="0" smtClean="0"/>
              <a:t>核心驅動安全</a:t>
            </a:r>
            <a:endParaRPr lang="en-US" altLang="zh-TW" dirty="0" smtClean="0"/>
          </a:p>
          <a:p>
            <a:pPr lvl="1"/>
            <a:r>
              <a:rPr lang="zh-TW" altLang="en-US" dirty="0" smtClean="0"/>
              <a:t>韌體安全</a:t>
            </a:r>
            <a:endParaRPr lang="en-US" altLang="zh-TW" dirty="0" smtClean="0"/>
          </a:p>
          <a:p>
            <a:pPr lvl="1"/>
            <a:r>
              <a:rPr lang="en-US" altLang="zh-TW" dirty="0" err="1" smtClean="0"/>
              <a:t>IoT</a:t>
            </a:r>
            <a:r>
              <a:rPr lang="zh-TW" altLang="en-US" dirty="0" smtClean="0"/>
              <a:t>安全</a:t>
            </a:r>
            <a:endParaRPr lang="en-US" altLang="zh-TW" dirty="0" smtClean="0"/>
          </a:p>
        </p:txBody>
      </p:sp>
      <p:sp>
        <p:nvSpPr>
          <p:cNvPr id="4" name="文字方塊 3"/>
          <p:cNvSpPr txBox="1"/>
          <p:nvPr/>
        </p:nvSpPr>
        <p:spPr>
          <a:xfrm>
            <a:off x="395536" y="6488668"/>
            <a:ext cx="4325543" cy="369332"/>
          </a:xfrm>
          <a:prstGeom prst="rect">
            <a:avLst/>
          </a:prstGeom>
          <a:noFill/>
        </p:spPr>
        <p:txBody>
          <a:bodyPr wrap="none" rtlCol="0">
            <a:spAutoFit/>
          </a:bodyPr>
          <a:lstStyle/>
          <a:p>
            <a:r>
              <a:rPr lang="en-US" altLang="zh-TW" dirty="0" smtClean="0"/>
              <a:t>Reference: http://opensecuritytraining.info/</a:t>
            </a:r>
            <a:endParaRPr lang="zh-TW" altLang="en-US" dirty="0"/>
          </a:p>
        </p:txBody>
      </p:sp>
      <p:sp>
        <p:nvSpPr>
          <p:cNvPr id="5" name="投影片編號版面配置區 4"/>
          <p:cNvSpPr>
            <a:spLocks noGrp="1"/>
          </p:cNvSpPr>
          <p:nvPr>
            <p:ph type="sldNum" sz="quarter" idx="12"/>
          </p:nvPr>
        </p:nvSpPr>
        <p:spPr/>
        <p:txBody>
          <a:bodyPr/>
          <a:lstStyle/>
          <a:p>
            <a:fld id="{AC4F3721-7B86-4553-8DA8-FFD0BB461115}" type="slidenum">
              <a:rPr lang="zh-TW" altLang="en-US" smtClean="0"/>
              <a:pPr/>
              <a:t>14</a:t>
            </a:fld>
            <a:endParaRPr lang="zh-TW" alt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a:t>
            </a:r>
            <a:r>
              <a:rPr lang="zh-TW" altLang="en-US" dirty="0" smtClean="0"/>
              <a:t> </a:t>
            </a:r>
            <a:r>
              <a:rPr lang="en-US" altLang="zh-TW" dirty="0" smtClean="0"/>
              <a:t>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Windows XP</a:t>
            </a:r>
          </a:p>
          <a:p>
            <a:pPr lvl="1"/>
            <a:r>
              <a:rPr lang="zh-TW" altLang="en-US" dirty="0" smtClean="0"/>
              <a:t>開始</a:t>
            </a:r>
            <a:r>
              <a:rPr lang="en-US" altLang="zh-TW" dirty="0" smtClean="0"/>
              <a:t>&gt;</a:t>
            </a:r>
            <a:r>
              <a:rPr lang="zh-TW" altLang="en-US" dirty="0" smtClean="0"/>
              <a:t>執行</a:t>
            </a:r>
            <a:r>
              <a:rPr lang="en-US" altLang="zh-TW" dirty="0" smtClean="0"/>
              <a:t>&gt;debug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140</a:t>
            </a:fld>
            <a:endParaRPr lang="zh-TW" altLang="en-US"/>
          </a:p>
        </p:txBody>
      </p:sp>
      <p:pic>
        <p:nvPicPr>
          <p:cNvPr id="71682" name="Picture 2"/>
          <p:cNvPicPr>
            <a:picLocks noChangeAspect="1" noChangeArrowheads="1"/>
          </p:cNvPicPr>
          <p:nvPr/>
        </p:nvPicPr>
        <p:blipFill>
          <a:blip r:embed="rId2" cstate="print"/>
          <a:srcRect l="3538"/>
          <a:stretch>
            <a:fillRect/>
          </a:stretch>
        </p:blipFill>
        <p:spPr bwMode="auto">
          <a:xfrm>
            <a:off x="0" y="2780928"/>
            <a:ext cx="9144000" cy="4077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Dosbox</a:t>
            </a:r>
            <a:r>
              <a:rPr lang="en-US" altLang="zh-TW" dirty="0" smtClean="0"/>
              <a:t>: </a:t>
            </a:r>
            <a:r>
              <a:rPr lang="en-US" altLang="zh-TW" dirty="0" smtClean="0">
                <a:hlinkClick r:id="rId2"/>
              </a:rPr>
              <a:t>https://www.dosbox.com/</a:t>
            </a:r>
            <a:endParaRPr lang="en-US" altLang="zh-TW" dirty="0" smtClean="0"/>
          </a:p>
          <a:p>
            <a:r>
              <a:rPr lang="en-US" altLang="zh-TW" dirty="0" smtClean="0"/>
              <a:t>Debug.com</a:t>
            </a:r>
          </a:p>
          <a:p>
            <a:r>
              <a:rPr lang="en-US" altLang="zh-TW" b="1" dirty="0" err="1" smtClean="0"/>
              <a:t>vDosBox</a:t>
            </a:r>
            <a:r>
              <a:rPr lang="en-US" altLang="zh-TW" dirty="0" smtClean="0"/>
              <a:t>: </a:t>
            </a:r>
            <a:r>
              <a:rPr lang="en-US" altLang="zh-TW" dirty="0" smtClean="0">
                <a:hlinkClick r:id="rId3"/>
              </a:rPr>
              <a:t>http://www.columbia.edu/~em36/wpdos/vdosplus.html</a:t>
            </a:r>
            <a:endParaRPr lang="en-US" altLang="zh-TW" dirty="0" smtClean="0"/>
          </a:p>
          <a:p>
            <a:r>
              <a:rPr lang="en-US" altLang="zh-TW" b="1" dirty="0" smtClean="0"/>
              <a:t>Debugx.com</a:t>
            </a:r>
            <a:r>
              <a:rPr lang="en-US" altLang="zh-TW" dirty="0" smtClean="0"/>
              <a:t>: </a:t>
            </a:r>
            <a:r>
              <a:rPr lang="en-US" altLang="zh-TW" dirty="0" smtClean="0">
                <a:hlinkClick r:id="rId4"/>
              </a:rPr>
              <a:t>https://sites.google.com/site/pcdosretro/enhdebug</a:t>
            </a:r>
            <a:endParaRPr lang="en-US" altLang="zh-TW" dirty="0" smtClean="0"/>
          </a:p>
          <a:p>
            <a:r>
              <a:rPr lang="en-US" altLang="zh-TW" b="1" dirty="0" smtClean="0"/>
              <a:t>masm32</a:t>
            </a:r>
            <a:r>
              <a:rPr lang="en-US" altLang="zh-TW" dirty="0" smtClean="0"/>
              <a:t>:</a:t>
            </a:r>
            <a:r>
              <a:rPr lang="en-US" altLang="zh-TW" dirty="0" smtClean="0">
                <a:hlinkClick r:id="rId5"/>
              </a:rPr>
              <a:t> http://www.masm32.com/download.htm</a:t>
            </a:r>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141</a:t>
            </a:fld>
            <a:endParaRPr lang="zh-TW" altLang="en-US"/>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將</a:t>
            </a:r>
            <a:r>
              <a:rPr lang="en-US" altLang="zh-TW" dirty="0" smtClean="0"/>
              <a:t>debug.com</a:t>
            </a:r>
            <a:r>
              <a:rPr lang="zh-TW" altLang="en-US" dirty="0" smtClean="0"/>
              <a:t>放到資料夾下</a:t>
            </a:r>
            <a:endParaRPr lang="zh-TW" altLang="en-US" dirty="0"/>
          </a:p>
        </p:txBody>
      </p:sp>
      <p:pic>
        <p:nvPicPr>
          <p:cNvPr id="41986" name="Picture 2"/>
          <p:cNvPicPr>
            <a:picLocks noChangeAspect="1" noChangeArrowheads="1"/>
          </p:cNvPicPr>
          <p:nvPr/>
        </p:nvPicPr>
        <p:blipFill>
          <a:blip r:embed="rId2" cstate="print"/>
          <a:srcRect/>
          <a:stretch>
            <a:fillRect/>
          </a:stretch>
        </p:blipFill>
        <p:spPr bwMode="auto">
          <a:xfrm>
            <a:off x="899592" y="2420888"/>
            <a:ext cx="4718426" cy="297864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179512" y="4653136"/>
            <a:ext cx="6146800" cy="207010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142</a:t>
            </a:fld>
            <a:endParaRPr lang="zh-TW"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Mount as disk</a:t>
            </a:r>
          </a:p>
          <a:p>
            <a:pPr lvl="1"/>
            <a:r>
              <a:rPr lang="zh-TW" altLang="en-US" dirty="0" smtClean="0"/>
              <a:t>路徑為</a:t>
            </a:r>
            <a:r>
              <a:rPr lang="en-US" altLang="zh-TW" dirty="0" smtClean="0"/>
              <a:t>:</a:t>
            </a:r>
            <a:r>
              <a:rPr lang="zh-TW" altLang="en-US" dirty="0" smtClean="0"/>
              <a:t> </a:t>
            </a:r>
            <a:r>
              <a:rPr lang="en-US" altLang="zh-TW" dirty="0" smtClean="0"/>
              <a:t>D:\DOSBox-0.74-2\DosFiles\Debug.com</a:t>
            </a:r>
          </a:p>
          <a:p>
            <a:pPr lvl="1"/>
            <a:r>
              <a:rPr lang="zh-TW" altLang="en-US" dirty="0" smtClean="0"/>
              <a:t>則</a:t>
            </a:r>
            <a:r>
              <a:rPr lang="en-US" altLang="zh-TW" dirty="0" smtClean="0"/>
              <a:t>mount C D:\DOSBox-0.74-2\DosFiles\</a:t>
            </a:r>
          </a:p>
          <a:p>
            <a:pPr lvl="1"/>
            <a:r>
              <a:rPr lang="en-US" altLang="zh-TW" dirty="0" smtClean="0"/>
              <a:t>C: </a:t>
            </a:r>
            <a:r>
              <a:rPr lang="zh-TW" altLang="en-US" dirty="0" smtClean="0"/>
              <a:t>切換到</a:t>
            </a:r>
            <a:r>
              <a:rPr lang="en-US" altLang="zh-TW" dirty="0" smtClean="0"/>
              <a:t>C</a:t>
            </a:r>
            <a:r>
              <a:rPr lang="zh-TW" altLang="en-US" dirty="0" smtClean="0"/>
              <a:t>槽</a:t>
            </a:r>
            <a:endParaRPr lang="en-US" altLang="zh-TW" dirty="0" smtClean="0"/>
          </a:p>
          <a:p>
            <a:pPr lvl="1"/>
            <a:r>
              <a:rPr lang="en-US" altLang="zh-TW" dirty="0" smtClean="0"/>
              <a:t>Debug</a:t>
            </a:r>
            <a:r>
              <a:rPr lang="zh-TW" altLang="en-US" dirty="0" smtClean="0"/>
              <a:t>開始執行</a:t>
            </a:r>
            <a:endParaRPr lang="en-US" altLang="zh-TW" dirty="0" smtClean="0"/>
          </a:p>
        </p:txBody>
      </p:sp>
      <p:pic>
        <p:nvPicPr>
          <p:cNvPr id="43010" name="Picture 2"/>
          <p:cNvPicPr>
            <a:picLocks noChangeAspect="1" noChangeArrowheads="1"/>
          </p:cNvPicPr>
          <p:nvPr/>
        </p:nvPicPr>
        <p:blipFill>
          <a:blip r:embed="rId3" cstate="print"/>
          <a:srcRect/>
          <a:stretch>
            <a:fillRect/>
          </a:stretch>
        </p:blipFill>
        <p:spPr bwMode="auto">
          <a:xfrm>
            <a:off x="3666269" y="3140969"/>
            <a:ext cx="5477731" cy="371703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143</a:t>
            </a:fld>
            <a:endParaRPr lang="zh-TW" alt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或是啟動時永久出現</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144</a:t>
            </a:fld>
            <a:endParaRPr lang="zh-TW" altLang="en-US"/>
          </a:p>
        </p:txBody>
      </p:sp>
      <p:pic>
        <p:nvPicPr>
          <p:cNvPr id="166914" name="Picture 2"/>
          <p:cNvPicPr>
            <a:picLocks noChangeAspect="1" noChangeArrowheads="1"/>
          </p:cNvPicPr>
          <p:nvPr/>
        </p:nvPicPr>
        <p:blipFill>
          <a:blip r:embed="rId2" cstate="print"/>
          <a:srcRect/>
          <a:stretch>
            <a:fillRect/>
          </a:stretch>
        </p:blipFill>
        <p:spPr bwMode="auto">
          <a:xfrm>
            <a:off x="0" y="3068960"/>
            <a:ext cx="9144000" cy="37890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endParaRPr lang="en-US" altLang="zh-TW" dirty="0" smtClean="0"/>
          </a:p>
          <a:p>
            <a:pPr lvl="1"/>
            <a:r>
              <a:rPr lang="en-US" altLang="zh-TW" dirty="0" smtClean="0">
                <a:hlinkClick r:id="rId2"/>
              </a:rPr>
              <a:t>https://www.nasm.us/pub/nasm/releasebuilds/2.14.03rc2/win64/</a:t>
            </a:r>
            <a:endParaRPr lang="en-US" altLang="zh-TW" dirty="0" smtClean="0"/>
          </a:p>
          <a:p>
            <a:endParaRPr lang="en-US" altLang="zh-TW" dirty="0" smtClean="0"/>
          </a:p>
          <a:p>
            <a:r>
              <a:rPr lang="zh-TW" altLang="en-US" dirty="0" smtClean="0"/>
              <a:t>編譯方式</a:t>
            </a:r>
            <a:endParaRPr lang="en-US" altLang="zh-TW" dirty="0" smtClean="0"/>
          </a:p>
          <a:p>
            <a:pPr lvl="1"/>
            <a:r>
              <a:rPr lang="en-US" altLang="zh-TW" dirty="0" err="1" smtClean="0"/>
              <a:t>nasm</a:t>
            </a:r>
            <a:r>
              <a:rPr lang="en-US" altLang="zh-TW" dirty="0" smtClean="0"/>
              <a:t> -f bin test.asm -o test.com</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145</a:t>
            </a:fld>
            <a:endParaRPr lang="zh-TW"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err="1" smtClean="0"/>
              <a:t>nasm</a:t>
            </a:r>
            <a:r>
              <a:rPr lang="zh-TW" altLang="en-US" dirty="0" smtClean="0"/>
              <a:t>與</a:t>
            </a:r>
            <a:r>
              <a:rPr lang="en-US" altLang="zh-TW" dirty="0" err="1" smtClean="0"/>
              <a:t>masm</a:t>
            </a:r>
            <a:r>
              <a:rPr lang="zh-TW" altLang="en-US" dirty="0" smtClean="0"/>
              <a:t>的差異</a:t>
            </a:r>
            <a:endParaRPr lang="en-US" altLang="zh-TW" dirty="0" smtClean="0"/>
          </a:p>
          <a:p>
            <a:pPr lvl="1"/>
            <a:r>
              <a:rPr lang="en-US" altLang="zh-TW" dirty="0" err="1" smtClean="0"/>
              <a:t>ds</a:t>
            </a:r>
            <a:r>
              <a:rPr lang="zh-TW" altLang="en-US" dirty="0" smtClean="0"/>
              <a:t>不須修改</a:t>
            </a:r>
            <a:r>
              <a:rPr lang="en-US" altLang="zh-TW" dirty="0" smtClean="0"/>
              <a:t>(-</a:t>
            </a:r>
            <a:r>
              <a:rPr lang="en-US" altLang="zh-TW" dirty="0" err="1" smtClean="0"/>
              <a:t>mov</a:t>
            </a:r>
            <a:r>
              <a:rPr lang="en-US" altLang="zh-TW" dirty="0" smtClean="0"/>
              <a:t> </a:t>
            </a:r>
            <a:r>
              <a:rPr lang="en-US" altLang="zh-TW" dirty="0" err="1" smtClean="0"/>
              <a:t>ds</a:t>
            </a:r>
            <a:r>
              <a:rPr lang="en-US" altLang="zh-TW" dirty="0" smtClean="0"/>
              <a:t>, @data)</a:t>
            </a:r>
            <a:r>
              <a:rPr lang="zh-TW" altLang="en-US" dirty="0" smtClean="0"/>
              <a:t>，因為</a:t>
            </a:r>
            <a:r>
              <a:rPr lang="en-US" altLang="zh-TW" dirty="0" err="1" smtClean="0"/>
              <a:t>nasm</a:t>
            </a:r>
            <a:r>
              <a:rPr lang="zh-TW" altLang="en-US" dirty="0" smtClean="0"/>
              <a:t>為</a:t>
            </a:r>
            <a:r>
              <a:rPr lang="en-US" altLang="zh-TW" dirty="0" smtClean="0"/>
              <a:t>one segment</a:t>
            </a:r>
          </a:p>
          <a:p>
            <a:pPr lvl="1"/>
            <a:r>
              <a:rPr lang="en-US" altLang="zh-TW" dirty="0" err="1" smtClean="0"/>
              <a:t>mov</a:t>
            </a:r>
            <a:r>
              <a:rPr lang="en-US" altLang="zh-TW" dirty="0" smtClean="0"/>
              <a:t> </a:t>
            </a:r>
            <a:r>
              <a:rPr lang="en-US" altLang="zh-TW" dirty="0" err="1" smtClean="0"/>
              <a:t>dx</a:t>
            </a:r>
            <a:r>
              <a:rPr lang="en-US" altLang="zh-TW" dirty="0" smtClean="0"/>
              <a:t>, </a:t>
            </a:r>
            <a:r>
              <a:rPr lang="en-US" altLang="zh-TW" b="1" dirty="0" smtClean="0"/>
              <a:t>offset</a:t>
            </a:r>
            <a:r>
              <a:rPr lang="en-US" altLang="zh-TW" dirty="0" smtClean="0"/>
              <a:t> message =&gt; </a:t>
            </a:r>
            <a:r>
              <a:rPr lang="en-US" altLang="zh-TW" dirty="0" err="1" smtClean="0"/>
              <a:t>mov</a:t>
            </a:r>
            <a:r>
              <a:rPr lang="en-US" altLang="zh-TW" dirty="0" smtClean="0"/>
              <a:t> </a:t>
            </a:r>
            <a:r>
              <a:rPr lang="en-US" altLang="zh-TW" dirty="0" err="1" smtClean="0"/>
              <a:t>dx</a:t>
            </a:r>
            <a:r>
              <a:rPr lang="en-US" altLang="zh-TW" dirty="0" smtClean="0"/>
              <a:t>, message</a:t>
            </a:r>
          </a:p>
          <a:p>
            <a:pPr lvl="1"/>
            <a:r>
              <a:rPr lang="en-US" altLang="zh-TW" dirty="0" err="1" smtClean="0"/>
              <a:t>Mov</a:t>
            </a:r>
            <a:r>
              <a:rPr lang="en-US" altLang="zh-TW" dirty="0" smtClean="0"/>
              <a:t> al, byte </a:t>
            </a:r>
            <a:r>
              <a:rPr lang="en-US" altLang="zh-TW" b="1" dirty="0" err="1" smtClean="0"/>
              <a:t>ptr</a:t>
            </a:r>
            <a:r>
              <a:rPr lang="en-US" altLang="zh-TW" dirty="0" smtClean="0"/>
              <a:t>[</a:t>
            </a:r>
            <a:r>
              <a:rPr lang="en-US" altLang="zh-TW" dirty="0" err="1" smtClean="0"/>
              <a:t>bx</a:t>
            </a:r>
            <a:r>
              <a:rPr lang="en-US" altLang="zh-TW" dirty="0" smtClean="0"/>
              <a:t>] =&gt;</a:t>
            </a:r>
            <a:r>
              <a:rPr lang="zh-TW" altLang="en-US" dirty="0" smtClean="0"/>
              <a:t> </a:t>
            </a:r>
            <a:r>
              <a:rPr lang="en-US" altLang="zh-TW" dirty="0" err="1" smtClean="0"/>
              <a:t>Mov</a:t>
            </a:r>
            <a:r>
              <a:rPr lang="en-US" altLang="zh-TW" dirty="0" smtClean="0"/>
              <a:t> al, byte [</a:t>
            </a:r>
            <a:r>
              <a:rPr lang="en-US" altLang="zh-TW" dirty="0" err="1" smtClean="0"/>
              <a:t>bx</a:t>
            </a:r>
            <a:r>
              <a:rPr lang="en-US" altLang="zh-TW" dirty="0" smtClean="0"/>
              <a:t>]</a:t>
            </a:r>
          </a:p>
          <a:p>
            <a:pPr lvl="1"/>
            <a:r>
              <a:rPr lang="en-US" altLang="zh-TW" dirty="0" smtClean="0"/>
              <a:t>Entry point ..start</a:t>
            </a:r>
            <a:r>
              <a:rPr lang="zh-TW" altLang="en-US" dirty="0" smtClean="0"/>
              <a:t>為第一個函數</a:t>
            </a:r>
            <a:r>
              <a:rPr lang="en-US" altLang="zh-TW" dirty="0" smtClean="0"/>
              <a:t> </a:t>
            </a:r>
          </a:p>
          <a:p>
            <a:pPr lvl="1"/>
            <a:r>
              <a:rPr lang="zh-TW" altLang="en-US" dirty="0" smtClean="0"/>
              <a:t>架構如下</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146</a:t>
            </a:fld>
            <a:endParaRPr lang="zh-TW" altLang="en-US"/>
          </a:p>
        </p:txBody>
      </p:sp>
      <p:sp>
        <p:nvSpPr>
          <p:cNvPr id="5" name="文字方塊 4"/>
          <p:cNvSpPr txBox="1"/>
          <p:nvPr/>
        </p:nvSpPr>
        <p:spPr>
          <a:xfrm>
            <a:off x="2411760" y="4581128"/>
            <a:ext cx="1728192" cy="2308324"/>
          </a:xfrm>
          <a:prstGeom prst="rect">
            <a:avLst/>
          </a:prstGeom>
          <a:noFill/>
        </p:spPr>
        <p:txBody>
          <a:bodyPr wrap="square" rtlCol="0">
            <a:spAutoFit/>
          </a:bodyPr>
          <a:lstStyle/>
          <a:p>
            <a:r>
              <a:rPr lang="en-US" altLang="zh-TW" sz="1600" dirty="0" smtClean="0"/>
              <a:t>[bits 16]</a:t>
            </a:r>
          </a:p>
          <a:p>
            <a:r>
              <a:rPr lang="en-US" altLang="zh-TW" sz="1600" dirty="0" smtClean="0"/>
              <a:t>org 100h</a:t>
            </a:r>
          </a:p>
          <a:p>
            <a:r>
              <a:rPr lang="en-US" altLang="zh-TW" sz="1600" dirty="0" smtClean="0"/>
              <a:t>SECTION .data</a:t>
            </a:r>
          </a:p>
          <a:p>
            <a:r>
              <a:rPr lang="zh-TW" altLang="en-US" sz="1600" dirty="0" smtClean="0"/>
              <a:t>           </a:t>
            </a:r>
            <a:r>
              <a:rPr lang="en-US" altLang="zh-TW" sz="1600" dirty="0" smtClean="0"/>
              <a:t>{data/define}</a:t>
            </a:r>
          </a:p>
          <a:p>
            <a:r>
              <a:rPr lang="en-US" altLang="zh-TW" sz="1600" dirty="0" smtClean="0"/>
              <a:t>SECTION .text</a:t>
            </a:r>
          </a:p>
          <a:p>
            <a:r>
              <a:rPr lang="en-US" altLang="zh-TW" sz="1600" dirty="0" smtClean="0"/>
              <a:t>start:</a:t>
            </a:r>
          </a:p>
          <a:p>
            <a:r>
              <a:rPr lang="zh-TW" altLang="en-US" sz="1600" dirty="0" smtClean="0"/>
              <a:t>          </a:t>
            </a:r>
            <a:r>
              <a:rPr lang="en-US" altLang="zh-TW" sz="1600" dirty="0" smtClean="0"/>
              <a:t>{code}</a:t>
            </a:r>
          </a:p>
          <a:p>
            <a:r>
              <a:rPr lang="zh-TW" altLang="en-US" sz="1600" dirty="0" smtClean="0"/>
              <a:t>          </a:t>
            </a:r>
            <a:r>
              <a:rPr lang="en-US" altLang="zh-TW" sz="1600" dirty="0" smtClean="0"/>
              <a:t>ret</a:t>
            </a:r>
          </a:p>
          <a:p>
            <a:r>
              <a:rPr lang="en-US" altLang="zh-TW" sz="1600" dirty="0" smtClean="0"/>
              <a:t>{functions/macros}</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若想解決</a:t>
            </a:r>
            <a:r>
              <a:rPr lang="en-US" altLang="zh-TW" dirty="0" smtClean="0"/>
              <a:t>segment</a:t>
            </a:r>
            <a:r>
              <a:rPr lang="zh-TW" altLang="en-US" dirty="0" smtClean="0"/>
              <a:t>問題</a:t>
            </a:r>
            <a:endParaRPr lang="en-US" altLang="zh-TW" dirty="0" smtClean="0"/>
          </a:p>
          <a:p>
            <a:r>
              <a:rPr lang="en-US" altLang="zh-TW" dirty="0" smtClean="0"/>
              <a:t>Linker: </a:t>
            </a:r>
            <a:r>
              <a:rPr lang="en-US" altLang="zh-TW" dirty="0" err="1" smtClean="0"/>
              <a:t>ALink</a:t>
            </a:r>
            <a:endParaRPr lang="en-US" altLang="zh-TW" dirty="0" smtClean="0"/>
          </a:p>
          <a:p>
            <a:pPr lvl="1"/>
            <a:r>
              <a:rPr lang="en-US" altLang="zh-TW" dirty="0" smtClean="0">
                <a:hlinkClick r:id="rId2"/>
              </a:rPr>
              <a:t>http://alink.sourceforge.net/download.html</a:t>
            </a:r>
            <a:endParaRPr lang="en-US" altLang="zh-TW" dirty="0" smtClean="0"/>
          </a:p>
          <a:p>
            <a:pPr lvl="1"/>
            <a:r>
              <a:rPr lang="en-US" altLang="zh-TW" dirty="0" smtClean="0"/>
              <a:t>Linux port: </a:t>
            </a:r>
            <a:r>
              <a:rPr lang="en-US" altLang="zh-TW" dirty="0" smtClean="0">
                <a:hlinkClick r:id="rId3"/>
              </a:rPr>
              <a:t>https://github.com/ricardoquesada/alink</a:t>
            </a:r>
            <a:endParaRPr lang="en-US" altLang="zh-TW" dirty="0" smtClean="0"/>
          </a:p>
          <a:p>
            <a:r>
              <a:rPr lang="zh-TW" altLang="en-US" dirty="0" smtClean="0"/>
              <a:t>編譯使用</a:t>
            </a:r>
            <a:endParaRPr lang="en-US" altLang="zh-TW" dirty="0" smtClean="0"/>
          </a:p>
          <a:p>
            <a:pPr lvl="1"/>
            <a:r>
              <a:rPr lang="en-US" altLang="zh-TW" dirty="0" smtClean="0"/>
              <a:t>set PATH=%PATH%;D:\NASM\Golink;D:\NASM</a:t>
            </a:r>
          </a:p>
          <a:p>
            <a:pPr lvl="1"/>
            <a:r>
              <a:rPr lang="en-US" altLang="zh-TW" dirty="0" err="1" smtClean="0"/>
              <a:t>nasm</a:t>
            </a:r>
            <a:r>
              <a:rPr lang="en-US" altLang="zh-TW" dirty="0" smtClean="0"/>
              <a:t> -f </a:t>
            </a:r>
            <a:r>
              <a:rPr lang="en-US" altLang="zh-TW" dirty="0" err="1" smtClean="0"/>
              <a:t>obj</a:t>
            </a:r>
            <a:r>
              <a:rPr lang="en-US" altLang="zh-TW" dirty="0" smtClean="0"/>
              <a:t> %1.asm -o %1.obj</a:t>
            </a:r>
          </a:p>
          <a:p>
            <a:pPr lvl="1"/>
            <a:r>
              <a:rPr lang="en-US" altLang="zh-TW" dirty="0" err="1" smtClean="0"/>
              <a:t>alink</a:t>
            </a:r>
            <a:r>
              <a:rPr lang="en-US" altLang="zh-TW" dirty="0" smtClean="0"/>
              <a:t> %1.obj</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147</a:t>
            </a:fld>
            <a:endParaRPr lang="zh-TW" altLang="en-US"/>
          </a:p>
        </p:txBody>
      </p:sp>
      <p:pic>
        <p:nvPicPr>
          <p:cNvPr id="262146" name="Picture 2"/>
          <p:cNvPicPr>
            <a:picLocks noChangeAspect="1" noChangeArrowheads="1"/>
          </p:cNvPicPr>
          <p:nvPr/>
        </p:nvPicPr>
        <p:blipFill>
          <a:blip r:embed="rId4" cstate="print"/>
          <a:srcRect/>
          <a:stretch>
            <a:fillRect/>
          </a:stretch>
        </p:blipFill>
        <p:spPr bwMode="auto">
          <a:xfrm>
            <a:off x="5185228" y="4661520"/>
            <a:ext cx="3958772" cy="219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Entrypoint</a:t>
            </a:r>
            <a:r>
              <a:rPr lang="en-US" altLang="zh-TW" dirty="0" smtClean="0"/>
              <a:t> </a:t>
            </a:r>
            <a:r>
              <a:rPr lang="zh-TW" altLang="en-US" dirty="0" smtClean="0"/>
              <a:t>的修改</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148</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1403648" y="2276872"/>
            <a:ext cx="5924550" cy="4276725"/>
          </a:xfrm>
          <a:prstGeom prst="rect">
            <a:avLst/>
          </a:prstGeom>
          <a:noFill/>
          <a:ln w="9525">
            <a:noFill/>
            <a:miter lim="800000"/>
            <a:headEnd/>
            <a:tailEnd/>
          </a:ln>
        </p:spPr>
      </p:pic>
      <p:sp>
        <p:nvSpPr>
          <p:cNvPr id="6" name="矩形 5"/>
          <p:cNvSpPr/>
          <p:nvPr/>
        </p:nvSpPr>
        <p:spPr>
          <a:xfrm>
            <a:off x="2195736" y="2492896"/>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051720" y="4149080"/>
            <a:ext cx="936104"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907704" y="5013176"/>
            <a:ext cx="1512168"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051720" y="5373216"/>
            <a:ext cx="720080" cy="216024"/>
          </a:xfrm>
          <a:prstGeom prst="rect">
            <a:avLst/>
          </a:prstGeom>
          <a:no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看記憶體</a:t>
            </a:r>
            <a:r>
              <a:rPr lang="en-US" altLang="zh-TW" dirty="0" smtClean="0"/>
              <a:t>(Dump Memory)</a:t>
            </a:r>
          </a:p>
          <a:p>
            <a:pPr lvl="1"/>
            <a:r>
              <a:rPr lang="it-IT" altLang="zh-TW" dirty="0" smtClean="0"/>
              <a:t>072A:0100 C3 00 00 00 00 00 00 00- 00 00 00 00 00 00 00 00 ................</a:t>
            </a:r>
          </a:p>
          <a:p>
            <a:pPr lvl="1"/>
            <a:r>
              <a:rPr lang="it-IT" altLang="zh-TW" dirty="0" smtClean="0"/>
              <a:t>0x072</a:t>
            </a:r>
            <a:r>
              <a:rPr lang="en-US" altLang="zh-TW" dirty="0" smtClean="0"/>
              <a:t>A*0x10</a:t>
            </a:r>
            <a:r>
              <a:rPr lang="zh-TW" altLang="en-US" dirty="0" smtClean="0"/>
              <a:t> </a:t>
            </a:r>
            <a:r>
              <a:rPr lang="en-US" altLang="zh-TW" dirty="0" smtClean="0"/>
              <a:t>+ 0x0100 = 0x073A0</a:t>
            </a:r>
            <a:r>
              <a:rPr lang="zh-TW" altLang="en-US" dirty="0" smtClean="0"/>
              <a:t> </a:t>
            </a:r>
            <a:endParaRPr lang="it-IT" altLang="zh-TW" dirty="0" smtClean="0"/>
          </a:p>
          <a:p>
            <a:pPr lvl="1"/>
            <a:endParaRPr lang="zh-TW" altLang="en-US" dirty="0"/>
          </a:p>
        </p:txBody>
      </p:sp>
      <p:pic>
        <p:nvPicPr>
          <p:cNvPr id="44035" name="Picture 3"/>
          <p:cNvPicPr>
            <a:picLocks noChangeAspect="1" noChangeArrowheads="1"/>
          </p:cNvPicPr>
          <p:nvPr/>
        </p:nvPicPr>
        <p:blipFill>
          <a:blip r:embed="rId2" cstate="print"/>
          <a:srcRect/>
          <a:stretch>
            <a:fillRect/>
          </a:stretch>
        </p:blipFill>
        <p:spPr bwMode="auto">
          <a:xfrm>
            <a:off x="0" y="3501008"/>
            <a:ext cx="9144000" cy="335699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149</a:t>
            </a:fld>
            <a:endParaRPr lang="zh-TW"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pPr>
              <a:buNone/>
            </a:pPr>
            <a:r>
              <a:rPr lang="zh-TW" altLang="en-US" dirty="0" smtClean="0"/>
              <a:t>基礎</a:t>
            </a:r>
            <a:endParaRPr lang="en-US" altLang="zh-TW" dirty="0" smtClean="0"/>
          </a:p>
          <a:p>
            <a:r>
              <a:rPr lang="zh-TW" altLang="en-US" dirty="0" smtClean="0"/>
              <a:t>程式設計</a:t>
            </a:r>
            <a:endParaRPr lang="en-US" altLang="zh-TW" dirty="0" smtClean="0"/>
          </a:p>
          <a:p>
            <a:r>
              <a:rPr lang="zh-TW" altLang="en-US" dirty="0" smtClean="0"/>
              <a:t>資料結構</a:t>
            </a:r>
            <a:endParaRPr lang="en-US" altLang="zh-TW" dirty="0" smtClean="0"/>
          </a:p>
          <a:p>
            <a:r>
              <a:rPr lang="zh-TW" altLang="en-US" dirty="0" smtClean="0"/>
              <a:t>演算法</a:t>
            </a:r>
            <a:endParaRPr lang="en-US" altLang="zh-TW" dirty="0" smtClean="0"/>
          </a:p>
          <a:p>
            <a:pPr>
              <a:buNone/>
            </a:pPr>
            <a:endParaRPr lang="en-US" altLang="zh-TW" dirty="0" smtClean="0"/>
          </a:p>
          <a:p>
            <a:r>
              <a:rPr lang="zh-TW" altLang="en-US" dirty="0" smtClean="0"/>
              <a:t>影像處理</a:t>
            </a:r>
            <a:endParaRPr lang="en-US" altLang="zh-TW" dirty="0" smtClean="0"/>
          </a:p>
          <a:p>
            <a:r>
              <a:rPr lang="zh-TW" altLang="en-US" dirty="0" smtClean="0"/>
              <a:t>密碼學</a:t>
            </a:r>
            <a:endParaRPr lang="en-US" altLang="zh-TW" dirty="0" smtClean="0"/>
          </a:p>
          <a:p>
            <a:r>
              <a:rPr lang="zh-TW" altLang="en-US" dirty="0" smtClean="0"/>
              <a:t>資訊安全</a:t>
            </a:r>
            <a:endParaRPr lang="en-US" altLang="zh-TW" dirty="0" smtClean="0"/>
          </a:p>
          <a:p>
            <a:r>
              <a:rPr lang="zh-TW" altLang="en-US" dirty="0" smtClean="0"/>
              <a:t>資訊安全管理</a:t>
            </a:r>
            <a:endParaRPr lang="en-US" altLang="zh-TW" dirty="0" smtClean="0"/>
          </a:p>
          <a:p>
            <a:r>
              <a:rPr lang="zh-TW" altLang="en-US" dirty="0" smtClean="0"/>
              <a:t>系統</a:t>
            </a:r>
            <a:r>
              <a:rPr lang="zh-TW" altLang="en-US" dirty="0" smtClean="0"/>
              <a:t>安全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再用一次</a:t>
            </a:r>
            <a:r>
              <a:rPr lang="en-US" altLang="zh-TW" dirty="0" smtClean="0"/>
              <a:t>d</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結果為接下來的位置記憶體值</a:t>
            </a:r>
            <a:endParaRPr lang="en-US" altLang="zh-TW" dirty="0" smtClean="0"/>
          </a:p>
          <a:p>
            <a:r>
              <a:rPr lang="zh-TW" altLang="en-US" dirty="0" smtClean="0"/>
              <a:t>如何再次檢視</a:t>
            </a:r>
            <a:r>
              <a:rPr lang="en-US" altLang="zh-TW" dirty="0" smtClean="0"/>
              <a:t>072A:0100</a:t>
            </a:r>
            <a:r>
              <a:rPr lang="zh-TW" altLang="en-US" dirty="0" smtClean="0"/>
              <a:t>呢</a:t>
            </a:r>
            <a:r>
              <a:rPr lang="en-US" altLang="zh-TW" dirty="0" smtClean="0"/>
              <a:t>?</a:t>
            </a:r>
          </a:p>
        </p:txBody>
      </p:sp>
      <p:pic>
        <p:nvPicPr>
          <p:cNvPr id="45059" name="Picture 3"/>
          <p:cNvPicPr>
            <a:picLocks noChangeAspect="1" noChangeArrowheads="1"/>
          </p:cNvPicPr>
          <p:nvPr/>
        </p:nvPicPr>
        <p:blipFill>
          <a:blip r:embed="rId2" cstate="print"/>
          <a:srcRect/>
          <a:stretch>
            <a:fillRect/>
          </a:stretch>
        </p:blipFill>
        <p:spPr bwMode="auto">
          <a:xfrm>
            <a:off x="0" y="2636912"/>
            <a:ext cx="9144000" cy="288032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150</a:t>
            </a:fld>
            <a:endParaRPr lang="zh-TW"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看記憶體</a:t>
            </a:r>
            <a:r>
              <a:rPr lang="en-US" altLang="zh-TW" dirty="0" smtClean="0"/>
              <a:t>(Dump Memory)</a:t>
            </a:r>
            <a:r>
              <a:rPr lang="zh-TW" altLang="en-US" dirty="0" smtClean="0"/>
              <a:t> </a:t>
            </a:r>
            <a:r>
              <a:rPr lang="en-US" altLang="zh-TW" dirty="0" smtClean="0"/>
              <a:t>d</a:t>
            </a:r>
            <a:r>
              <a:rPr lang="zh-TW" altLang="en-US" dirty="0" smtClean="0"/>
              <a:t>指令</a:t>
            </a:r>
            <a:endParaRPr lang="en-US" altLang="zh-TW" dirty="0" smtClean="0"/>
          </a:p>
          <a:p>
            <a:r>
              <a:rPr lang="zh-TW" altLang="en-US" dirty="0" smtClean="0"/>
              <a:t>使用</a:t>
            </a:r>
            <a:r>
              <a:rPr lang="en-US" altLang="zh-TW" dirty="0" smtClean="0"/>
              <a:t>d 0100</a:t>
            </a:r>
            <a:r>
              <a:rPr lang="zh-TW" altLang="en-US" dirty="0" smtClean="0"/>
              <a:t>則可再次檢視</a:t>
            </a:r>
            <a:r>
              <a:rPr lang="en-US" altLang="zh-TW" dirty="0" smtClean="0"/>
              <a:t>0100</a:t>
            </a:r>
            <a:r>
              <a:rPr lang="zh-TW" altLang="en-US" dirty="0" smtClean="0"/>
              <a:t>位置的值</a:t>
            </a:r>
            <a:endParaRPr lang="en-US" altLang="zh-TW" dirty="0" smtClean="0"/>
          </a:p>
          <a:p>
            <a:r>
              <a:rPr lang="zh-TW" altLang="en-US" dirty="0" smtClean="0"/>
              <a:t>使用</a:t>
            </a:r>
            <a:r>
              <a:rPr lang="en-US" altLang="zh-TW" dirty="0" smtClean="0"/>
              <a:t>d 0100 L100</a:t>
            </a:r>
            <a:r>
              <a:rPr lang="zh-TW" altLang="en-US" dirty="0" smtClean="0"/>
              <a:t>則可改變為</a:t>
            </a:r>
            <a:r>
              <a:rPr lang="en-US" altLang="zh-TW" dirty="0" smtClean="0"/>
              <a:t>0x100</a:t>
            </a:r>
            <a:r>
              <a:rPr lang="zh-TW" altLang="en-US" dirty="0" smtClean="0"/>
              <a:t>個值</a:t>
            </a:r>
            <a:endParaRPr lang="en-US" altLang="zh-TW" dirty="0" smtClean="0"/>
          </a:p>
          <a:p>
            <a:endParaRPr lang="zh-TW" altLang="en-US" dirty="0"/>
          </a:p>
        </p:txBody>
      </p:sp>
      <p:pic>
        <p:nvPicPr>
          <p:cNvPr id="46082" name="Picture 2"/>
          <p:cNvPicPr>
            <a:picLocks noChangeAspect="1" noChangeArrowheads="1"/>
          </p:cNvPicPr>
          <p:nvPr/>
        </p:nvPicPr>
        <p:blipFill>
          <a:blip r:embed="rId2" cstate="print"/>
          <a:srcRect/>
          <a:stretch>
            <a:fillRect/>
          </a:stretch>
        </p:blipFill>
        <p:spPr bwMode="auto">
          <a:xfrm>
            <a:off x="0" y="3068960"/>
            <a:ext cx="9144000" cy="1296144"/>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 y="4365104"/>
            <a:ext cx="9144000" cy="249289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151</a:t>
            </a:fld>
            <a:endParaRPr lang="zh-TW" alt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位置值</a:t>
            </a:r>
            <a:endParaRPr lang="en-US" altLang="zh-TW" dirty="0" smtClean="0"/>
          </a:p>
          <a:p>
            <a:pPr lvl="1"/>
            <a:r>
              <a:rPr lang="en-US" altLang="zh-TW" dirty="0" smtClean="0"/>
              <a:t>0xaaaa:0xbbbb = 0xaaaa0+0xbbbb</a:t>
            </a:r>
          </a:p>
          <a:p>
            <a:pPr lvl="1"/>
            <a:r>
              <a:rPr lang="zh-TW" altLang="en-US" dirty="0" smtClean="0"/>
              <a:t>可由</a:t>
            </a:r>
            <a:r>
              <a:rPr lang="en-US" altLang="zh-TW" dirty="0" smtClean="0"/>
              <a:t>d 0890:0000</a:t>
            </a:r>
            <a:r>
              <a:rPr lang="zh-TW" altLang="en-US" dirty="0" smtClean="0"/>
              <a:t>與</a:t>
            </a:r>
            <a:r>
              <a:rPr lang="en-US" altLang="zh-TW" dirty="0" smtClean="0"/>
              <a:t>0800:0100</a:t>
            </a:r>
            <a:r>
              <a:rPr lang="zh-TW" altLang="en-US" dirty="0" smtClean="0"/>
              <a:t>發現相同內容可知為相同位置</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152</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0" y="3573016"/>
            <a:ext cx="9144000" cy="32849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反組譯 </a:t>
            </a:r>
            <a:r>
              <a:rPr lang="en-US" altLang="zh-TW" dirty="0" smtClean="0"/>
              <a:t>u</a:t>
            </a:r>
            <a:r>
              <a:rPr lang="zh-TW" altLang="en-US" dirty="0" smtClean="0"/>
              <a:t>指令</a:t>
            </a:r>
            <a:endParaRPr lang="en-US" altLang="zh-TW" dirty="0" smtClean="0"/>
          </a:p>
          <a:p>
            <a:pPr lvl="1"/>
            <a:r>
              <a:rPr lang="zh-TW" altLang="en-US" dirty="0" smtClean="0"/>
              <a:t>此為逆向工程常用技術</a:t>
            </a:r>
            <a:endParaRPr lang="en-US" altLang="zh-TW" dirty="0" smtClean="0"/>
          </a:p>
          <a:p>
            <a:pPr lvl="1"/>
            <a:r>
              <a:rPr lang="zh-TW" altLang="en-US" dirty="0" smtClean="0"/>
              <a:t>因使用語言本身就是組合語言，在此只是用來檢視程式碼</a:t>
            </a:r>
            <a:endParaRPr lang="en-US" altLang="zh-TW" dirty="0" smtClean="0"/>
          </a:p>
          <a:p>
            <a:pPr lvl="1"/>
            <a:r>
              <a:rPr lang="en-US" altLang="zh-TW" dirty="0" smtClean="0"/>
              <a:t>Ex: </a:t>
            </a:r>
            <a:r>
              <a:rPr lang="zh-TW" altLang="en-US" dirty="0" smtClean="0"/>
              <a:t>只有</a:t>
            </a:r>
            <a:r>
              <a:rPr lang="en-US" altLang="zh-TW" dirty="0" smtClean="0"/>
              <a:t>ret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153</a:t>
            </a:fld>
            <a:endParaRPr lang="zh-TW" altLang="en-US"/>
          </a:p>
        </p:txBody>
      </p:sp>
      <p:pic>
        <p:nvPicPr>
          <p:cNvPr id="143363" name="Picture 3"/>
          <p:cNvPicPr>
            <a:picLocks noChangeAspect="1" noChangeArrowheads="1"/>
          </p:cNvPicPr>
          <p:nvPr/>
        </p:nvPicPr>
        <p:blipFill>
          <a:blip r:embed="rId2" cstate="print"/>
          <a:srcRect l="1419"/>
          <a:stretch>
            <a:fillRect/>
          </a:stretch>
        </p:blipFill>
        <p:spPr bwMode="auto">
          <a:xfrm>
            <a:off x="3707904" y="3125229"/>
            <a:ext cx="5436097" cy="37327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組譯 </a:t>
            </a:r>
            <a:r>
              <a:rPr lang="en-US" altLang="zh-TW" dirty="0" smtClean="0"/>
              <a:t>a</a:t>
            </a:r>
            <a:r>
              <a:rPr lang="zh-TW" altLang="en-US" dirty="0" smtClean="0"/>
              <a:t>指令 與 查看暫存器 </a:t>
            </a:r>
            <a:r>
              <a:rPr lang="en-US" altLang="zh-TW" dirty="0" smtClean="0"/>
              <a:t>r</a:t>
            </a:r>
            <a:r>
              <a:rPr lang="zh-TW" altLang="en-US" dirty="0" smtClean="0"/>
              <a:t>指令</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154</a:t>
            </a:fld>
            <a:endParaRPr lang="zh-TW" altLang="en-US"/>
          </a:p>
        </p:txBody>
      </p:sp>
      <p:pic>
        <p:nvPicPr>
          <p:cNvPr id="144386" name="Picture 2"/>
          <p:cNvPicPr>
            <a:picLocks noChangeAspect="1" noChangeArrowheads="1"/>
          </p:cNvPicPr>
          <p:nvPr/>
        </p:nvPicPr>
        <p:blipFill>
          <a:blip r:embed="rId2" cstate="print"/>
          <a:srcRect/>
          <a:stretch>
            <a:fillRect/>
          </a:stretch>
        </p:blipFill>
        <p:spPr bwMode="auto">
          <a:xfrm>
            <a:off x="0" y="3833664"/>
            <a:ext cx="9174383"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ax</a:t>
            </a:r>
            <a:r>
              <a:rPr lang="zh-TW" altLang="en-US" dirty="0" smtClean="0"/>
              <a:t>為一</a:t>
            </a:r>
            <a:endParaRPr lang="en-US" altLang="zh-TW" dirty="0" smtClean="0"/>
          </a:p>
          <a:p>
            <a:pPr lvl="1"/>
            <a:r>
              <a:rPr lang="en-US" altLang="zh-TW" dirty="0" err="1" smtClean="0"/>
              <a:t>mov</a:t>
            </a:r>
            <a:r>
              <a:rPr lang="en-US" altLang="zh-TW" dirty="0" smtClean="0"/>
              <a:t> ax, 1</a:t>
            </a:r>
          </a:p>
          <a:p>
            <a:pPr lvl="1"/>
            <a:r>
              <a:rPr lang="en-US" altLang="zh-TW" dirty="0" smtClean="0"/>
              <a:t>a</a:t>
            </a:r>
            <a:r>
              <a:rPr lang="zh-TW" altLang="en-US" dirty="0" smtClean="0"/>
              <a:t>指令後寫入組語</a:t>
            </a:r>
            <a:r>
              <a:rPr lang="en-US" altLang="zh-TW" dirty="0" err="1" smtClean="0"/>
              <a:t>mov</a:t>
            </a:r>
            <a:r>
              <a:rPr lang="en-US" altLang="zh-TW" dirty="0" smtClean="0"/>
              <a:t> ax, 1</a:t>
            </a:r>
          </a:p>
          <a:p>
            <a:pPr lvl="1"/>
            <a:r>
              <a:rPr lang="en-US" altLang="zh-TW" dirty="0" smtClean="0"/>
              <a:t>r</a:t>
            </a:r>
            <a:r>
              <a:rPr lang="zh-TW" altLang="en-US" dirty="0" smtClean="0"/>
              <a:t>指令查看暫存器</a:t>
            </a:r>
            <a:r>
              <a:rPr lang="en-US" altLang="zh-TW" dirty="0" smtClean="0"/>
              <a:t>(</a:t>
            </a:r>
            <a:r>
              <a:rPr lang="zh-TW" altLang="en-US" dirty="0" smtClean="0"/>
              <a:t>因此時未執行</a:t>
            </a:r>
            <a:r>
              <a:rPr lang="en-US" altLang="zh-TW" dirty="0" smtClean="0"/>
              <a:t>)</a:t>
            </a:r>
          </a:p>
          <a:p>
            <a:pPr lvl="1"/>
            <a:r>
              <a:rPr lang="en-US" altLang="zh-TW" dirty="0" smtClean="0"/>
              <a:t>t</a:t>
            </a:r>
            <a:r>
              <a:rPr lang="zh-TW" altLang="en-US" dirty="0" smtClean="0"/>
              <a:t>指令後執行一行並輸出暫存器值</a:t>
            </a:r>
            <a:endParaRPr lang="en-US" altLang="zh-TW" dirty="0" smtClean="0"/>
          </a:p>
          <a:p>
            <a:pPr lvl="1"/>
            <a:r>
              <a:rPr lang="en-US" altLang="zh-TW" dirty="0" smtClean="0"/>
              <a:t>q</a:t>
            </a:r>
            <a:r>
              <a:rPr lang="zh-TW" altLang="en-US" dirty="0" smtClean="0"/>
              <a:t>指令後離開</a:t>
            </a:r>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155</a:t>
            </a:fld>
            <a:endParaRPr lang="zh-TW" altLang="en-US"/>
          </a:p>
        </p:txBody>
      </p:sp>
      <p:pic>
        <p:nvPicPr>
          <p:cNvPr id="150529" name="Picture 1"/>
          <p:cNvPicPr>
            <a:picLocks noChangeAspect="1" noChangeArrowheads="1"/>
          </p:cNvPicPr>
          <p:nvPr/>
        </p:nvPicPr>
        <p:blipFill>
          <a:blip r:embed="rId2" cstate="print"/>
          <a:srcRect l="716" r="8407" b="9622"/>
          <a:stretch>
            <a:fillRect/>
          </a:stretch>
        </p:blipFill>
        <p:spPr bwMode="auto">
          <a:xfrm>
            <a:off x="2771800" y="4149080"/>
            <a:ext cx="6372200" cy="2708920"/>
          </a:xfrm>
          <a:prstGeom prst="rect">
            <a:avLst/>
          </a:prstGeom>
          <a:noFill/>
          <a:ln w="9525">
            <a:noFill/>
            <a:miter lim="800000"/>
            <a:headEnd/>
            <a:tailEnd/>
          </a:ln>
        </p:spPr>
      </p:pic>
      <p:cxnSp>
        <p:nvCxnSpPr>
          <p:cNvPr id="8" name="直線接點 7"/>
          <p:cNvCxnSpPr/>
          <p:nvPr/>
        </p:nvCxnSpPr>
        <p:spPr>
          <a:xfrm flipH="1">
            <a:off x="2987824" y="551723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2987824" y="638132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設定</a:t>
            </a:r>
            <a:r>
              <a:rPr lang="en-US" altLang="zh-TW" dirty="0" smtClean="0"/>
              <a:t>ah</a:t>
            </a:r>
            <a:r>
              <a:rPr lang="zh-TW" altLang="en-US" dirty="0" smtClean="0"/>
              <a:t>為</a:t>
            </a:r>
            <a:r>
              <a:rPr lang="en-US" altLang="zh-TW" dirty="0" smtClean="0"/>
              <a:t>1</a:t>
            </a:r>
          </a:p>
          <a:p>
            <a:pPr lvl="1"/>
            <a:r>
              <a:rPr lang="zh-TW" altLang="en-US" dirty="0" smtClean="0"/>
              <a:t>也就是</a:t>
            </a:r>
            <a:r>
              <a:rPr lang="en-US" altLang="zh-TW" dirty="0" smtClean="0"/>
              <a:t>ax</a:t>
            </a:r>
            <a:r>
              <a:rPr lang="zh-TW" altLang="en-US" dirty="0" smtClean="0"/>
              <a:t>的高</a:t>
            </a:r>
            <a:r>
              <a:rPr lang="en-US" altLang="zh-TW" dirty="0" smtClean="0"/>
              <a:t>1byte</a:t>
            </a:r>
            <a:r>
              <a:rPr lang="zh-TW" altLang="en-US" dirty="0" smtClean="0"/>
              <a:t>為</a:t>
            </a:r>
            <a:r>
              <a:rPr lang="en-US" altLang="zh-TW" dirty="0" smtClean="0"/>
              <a:t>1</a:t>
            </a:r>
          </a:p>
          <a:p>
            <a:pPr lvl="1"/>
            <a:r>
              <a:rPr lang="zh-TW" altLang="en-US" dirty="0" smtClean="0"/>
              <a:t>同</a:t>
            </a:r>
            <a:r>
              <a:rPr lang="en-US" altLang="zh-TW" dirty="0" err="1" smtClean="0"/>
              <a:t>mov</a:t>
            </a:r>
            <a:r>
              <a:rPr lang="en-US" altLang="zh-TW" dirty="0" smtClean="0"/>
              <a:t> ax, 100</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156</a:t>
            </a:fld>
            <a:endParaRPr lang="zh-TW" altLang="en-US"/>
          </a:p>
        </p:txBody>
      </p:sp>
      <p:pic>
        <p:nvPicPr>
          <p:cNvPr id="164866" name="Picture 2"/>
          <p:cNvPicPr>
            <a:picLocks noChangeAspect="1" noChangeArrowheads="1"/>
          </p:cNvPicPr>
          <p:nvPr/>
        </p:nvPicPr>
        <p:blipFill>
          <a:blip r:embed="rId2" cstate="print"/>
          <a:srcRect/>
          <a:stretch>
            <a:fillRect/>
          </a:stretch>
        </p:blipFill>
        <p:spPr bwMode="auto">
          <a:xfrm>
            <a:off x="0" y="3140968"/>
            <a:ext cx="9143999" cy="3717032"/>
          </a:xfrm>
          <a:prstGeom prst="rect">
            <a:avLst/>
          </a:prstGeom>
          <a:noFill/>
          <a:ln w="9525">
            <a:noFill/>
            <a:miter lim="800000"/>
            <a:headEnd/>
            <a:tailEnd/>
          </a:ln>
        </p:spPr>
      </p:pic>
      <p:cxnSp>
        <p:nvCxnSpPr>
          <p:cNvPr id="6" name="直線接點 5"/>
          <p:cNvCxnSpPr/>
          <p:nvPr/>
        </p:nvCxnSpPr>
        <p:spPr>
          <a:xfrm flipH="1">
            <a:off x="395536" y="486916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323528" y="5949280"/>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但若低</a:t>
            </a:r>
            <a:r>
              <a:rPr lang="en-US" altLang="zh-TW" dirty="0" smtClean="0"/>
              <a:t>byte</a:t>
            </a:r>
            <a:r>
              <a:rPr lang="zh-TW" altLang="en-US" dirty="0" smtClean="0"/>
              <a:t>為不想更動的值</a:t>
            </a:r>
            <a:endParaRPr lang="en-US" altLang="zh-TW" dirty="0" smtClean="0"/>
          </a:p>
          <a:p>
            <a:r>
              <a:rPr lang="en-US" altLang="zh-TW" dirty="0" err="1" smtClean="0"/>
              <a:t>mov</a:t>
            </a:r>
            <a:r>
              <a:rPr lang="en-US" altLang="zh-TW" dirty="0" smtClean="0"/>
              <a:t> ah, 1</a:t>
            </a:r>
            <a:r>
              <a:rPr lang="zh-TW" altLang="en-US" dirty="0" smtClean="0"/>
              <a:t>則不會更動到</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157</a:t>
            </a:fld>
            <a:endParaRPr lang="zh-TW" altLang="en-US"/>
          </a:p>
        </p:txBody>
      </p:sp>
      <p:pic>
        <p:nvPicPr>
          <p:cNvPr id="149505" name="Picture 1"/>
          <p:cNvPicPr>
            <a:picLocks noChangeAspect="1" noChangeArrowheads="1"/>
          </p:cNvPicPr>
          <p:nvPr/>
        </p:nvPicPr>
        <p:blipFill>
          <a:blip r:embed="rId2" cstate="print"/>
          <a:srcRect t="9692" r="20050"/>
          <a:stretch>
            <a:fillRect/>
          </a:stretch>
        </p:blipFill>
        <p:spPr bwMode="auto">
          <a:xfrm>
            <a:off x="0" y="2852936"/>
            <a:ext cx="9144000" cy="2012826"/>
          </a:xfrm>
          <a:prstGeom prst="rect">
            <a:avLst/>
          </a:prstGeom>
          <a:noFill/>
          <a:ln w="9525">
            <a:noFill/>
            <a:miter lim="800000"/>
            <a:headEnd/>
            <a:tailEnd/>
          </a:ln>
        </p:spPr>
      </p:pic>
      <p:pic>
        <p:nvPicPr>
          <p:cNvPr id="149506" name="Picture 2"/>
          <p:cNvPicPr>
            <a:picLocks noChangeAspect="1" noChangeArrowheads="1"/>
          </p:cNvPicPr>
          <p:nvPr/>
        </p:nvPicPr>
        <p:blipFill>
          <a:blip r:embed="rId3" cstate="print"/>
          <a:srcRect t="10332"/>
          <a:stretch>
            <a:fillRect/>
          </a:stretch>
        </p:blipFill>
        <p:spPr bwMode="auto">
          <a:xfrm>
            <a:off x="0" y="4797152"/>
            <a:ext cx="9144000" cy="2060848"/>
          </a:xfrm>
          <a:prstGeom prst="rect">
            <a:avLst/>
          </a:prstGeom>
          <a:noFill/>
          <a:ln w="9525">
            <a:noFill/>
            <a:miter lim="800000"/>
            <a:headEnd/>
            <a:tailEnd/>
          </a:ln>
        </p:spPr>
      </p:pic>
      <p:cxnSp>
        <p:nvCxnSpPr>
          <p:cNvPr id="7" name="直線接點 6"/>
          <p:cNvCxnSpPr/>
          <p:nvPr/>
        </p:nvCxnSpPr>
        <p:spPr>
          <a:xfrm flipH="1">
            <a:off x="467544" y="436510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H="1">
            <a:off x="467544" y="6453336"/>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467544" y="580526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539552" y="3789040"/>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a:t>
            </a:r>
            <a:endParaRPr lang="en-US" altLang="zh-TW" dirty="0" smtClean="0"/>
          </a:p>
          <a:p>
            <a:pPr>
              <a:buNone/>
            </a:pPr>
            <a:r>
              <a:rPr lang="en-US" altLang="zh-TW" dirty="0" err="1" smtClean="0"/>
              <a:t>mov</a:t>
            </a:r>
            <a:r>
              <a:rPr lang="en-US" altLang="zh-TW" dirty="0" smtClean="0"/>
              <a:t> dl, 41   ; </a:t>
            </a:r>
            <a:r>
              <a:rPr lang="zh-TW" altLang="en-US" dirty="0" smtClean="0"/>
              <a:t>輸出的字元</a:t>
            </a:r>
            <a:r>
              <a:rPr lang="en-US" altLang="zh-TW" dirty="0" smtClean="0"/>
              <a:t>’A’ = 0x41</a:t>
            </a:r>
          </a:p>
          <a:p>
            <a:pPr>
              <a:buNone/>
            </a:pPr>
            <a:r>
              <a:rPr lang="en-US" altLang="zh-TW" dirty="0" err="1" smtClean="0"/>
              <a:t>mov</a:t>
            </a:r>
            <a:r>
              <a:rPr lang="en-US" altLang="zh-TW" dirty="0" smtClean="0"/>
              <a:t> ah, 02  ; DOS function 02: </a:t>
            </a:r>
            <a:r>
              <a:rPr lang="zh-TW" altLang="en-US" dirty="0" smtClean="0"/>
              <a:t>輸出字元</a:t>
            </a:r>
            <a:endParaRPr lang="en-US" altLang="zh-TW" dirty="0" smtClean="0"/>
          </a:p>
          <a:p>
            <a:pPr>
              <a:buNone/>
            </a:pPr>
            <a:r>
              <a:rPr lang="en-US" altLang="zh-TW" dirty="0" err="1" smtClean="0"/>
              <a:t>int</a:t>
            </a:r>
            <a:r>
              <a:rPr lang="en-US" altLang="zh-TW" dirty="0" smtClean="0"/>
              <a:t> 21             ; DOS function calling</a:t>
            </a:r>
          </a:p>
          <a:p>
            <a:pPr>
              <a:buNone/>
            </a:pPr>
            <a:r>
              <a:rPr lang="en-US" altLang="zh-TW" dirty="0" err="1" smtClean="0"/>
              <a:t>mov</a:t>
            </a:r>
            <a:r>
              <a:rPr lang="en-US" altLang="zh-TW" dirty="0" smtClean="0"/>
              <a:t> ah,4c   ; DOS function 4c: </a:t>
            </a:r>
            <a:r>
              <a:rPr lang="zh-TW" altLang="en-US" dirty="0" smtClean="0"/>
              <a:t>離開程式</a:t>
            </a:r>
            <a:endParaRPr lang="en-US" altLang="zh-TW" dirty="0" smtClean="0"/>
          </a:p>
          <a:p>
            <a:pPr>
              <a:buNone/>
            </a:pPr>
            <a:r>
              <a:rPr lang="en-US" altLang="zh-TW" dirty="0" err="1" smtClean="0"/>
              <a:t>int</a:t>
            </a:r>
            <a:r>
              <a:rPr lang="en-US" altLang="zh-TW" dirty="0" smtClean="0"/>
              <a:t> 21             ; DOS function </a:t>
            </a:r>
            <a:r>
              <a:rPr lang="en-US" altLang="zh-TW" dirty="0" err="1" smtClean="0"/>
              <a:t>callng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158</a:t>
            </a:fld>
            <a:endParaRPr lang="zh-TW" altLang="en-US"/>
          </a:p>
        </p:txBody>
      </p:sp>
      <p:pic>
        <p:nvPicPr>
          <p:cNvPr id="165890" name="Picture 2"/>
          <p:cNvPicPr>
            <a:picLocks noChangeAspect="1" noChangeArrowheads="1"/>
          </p:cNvPicPr>
          <p:nvPr/>
        </p:nvPicPr>
        <p:blipFill>
          <a:blip r:embed="rId2" cstate="print"/>
          <a:srcRect/>
          <a:stretch>
            <a:fillRect/>
          </a:stretch>
        </p:blipFill>
        <p:spPr bwMode="auto">
          <a:xfrm>
            <a:off x="2699792" y="4941168"/>
            <a:ext cx="314325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中斷</a:t>
            </a:r>
            <a:r>
              <a:rPr lang="en-US" altLang="zh-TW" dirty="0" smtClean="0"/>
              <a:t>(Interrupt)</a:t>
            </a:r>
          </a:p>
          <a:p>
            <a:pPr lvl="1"/>
            <a:r>
              <a:rPr lang="zh-TW" altLang="en-US" dirty="0" smtClean="0"/>
              <a:t>因為需要較難的系統功能，常需要使用中斷呼叫</a:t>
            </a:r>
            <a:endParaRPr lang="en-US" altLang="zh-TW" dirty="0" smtClean="0"/>
          </a:p>
          <a:p>
            <a:pPr lvl="1"/>
            <a:r>
              <a:rPr lang="zh-TW" altLang="en-US" dirty="0" smtClean="0"/>
              <a:t>需要控制底層的</a:t>
            </a:r>
            <a:r>
              <a:rPr lang="en-US" altLang="zh-TW" dirty="0" smtClean="0"/>
              <a:t>bios</a:t>
            </a:r>
            <a:r>
              <a:rPr lang="zh-TW" altLang="en-US" dirty="0" smtClean="0"/>
              <a:t>或韌體、硬體時，都需要透過中斷</a:t>
            </a:r>
            <a:endParaRPr lang="en-US" altLang="zh-TW" dirty="0" smtClean="0"/>
          </a:p>
          <a:p>
            <a:pPr lvl="1"/>
            <a:r>
              <a:rPr lang="zh-TW" altLang="en-US" dirty="0" smtClean="0"/>
              <a:t>呼叫方式為</a:t>
            </a:r>
            <a:r>
              <a:rPr lang="en-US" altLang="zh-TW" dirty="0" smtClean="0"/>
              <a:t>’</a:t>
            </a:r>
            <a:r>
              <a:rPr lang="en-US" altLang="zh-TW" dirty="0" err="1" smtClean="0"/>
              <a:t>int</a:t>
            </a:r>
            <a:r>
              <a:rPr lang="en-US" altLang="zh-TW" dirty="0" smtClean="0"/>
              <a:t>’+</a:t>
            </a:r>
            <a:r>
              <a:rPr lang="zh-TW" altLang="en-US" dirty="0" smtClean="0"/>
              <a:t>一個數字，如</a:t>
            </a:r>
            <a:r>
              <a:rPr lang="en-US" altLang="zh-TW" dirty="0" smtClean="0"/>
              <a:t>:</a:t>
            </a:r>
            <a:r>
              <a:rPr lang="zh-TW" altLang="en-US" dirty="0" smtClean="0"/>
              <a:t> </a:t>
            </a:r>
            <a:r>
              <a:rPr lang="en-US" altLang="zh-TW" dirty="0" err="1" smtClean="0"/>
              <a:t>int</a:t>
            </a:r>
            <a:r>
              <a:rPr lang="en-US" altLang="zh-TW" dirty="0" smtClean="0"/>
              <a:t> 21h</a:t>
            </a:r>
          </a:p>
          <a:p>
            <a:pPr lvl="1"/>
            <a:r>
              <a:rPr lang="zh-TW" altLang="en-US" dirty="0" smtClean="0"/>
              <a:t>分為</a:t>
            </a:r>
            <a:r>
              <a:rPr lang="en-US" altLang="zh-TW" dirty="0" smtClean="0"/>
              <a:t>:</a:t>
            </a:r>
            <a:r>
              <a:rPr lang="zh-TW" altLang="en-US" dirty="0" smtClean="0"/>
              <a:t> 軟體中斷、硬體中斷</a:t>
            </a:r>
            <a:endParaRPr lang="en-US" altLang="zh-TW" dirty="0" smtClean="0"/>
          </a:p>
          <a:p>
            <a:pPr lvl="1"/>
            <a:r>
              <a:rPr lang="en-US" altLang="zh-TW" dirty="0" smtClean="0"/>
              <a:t>21h </a:t>
            </a:r>
            <a:r>
              <a:rPr lang="zh-TW" altLang="en-US" dirty="0" smtClean="0"/>
              <a:t>為</a:t>
            </a:r>
            <a:r>
              <a:rPr lang="en-US" altLang="zh-TW" dirty="0" smtClean="0"/>
              <a:t>dos</a:t>
            </a:r>
            <a:r>
              <a:rPr lang="zh-TW" altLang="en-US" dirty="0" smtClean="0"/>
              <a:t>的軟體中斷</a:t>
            </a:r>
            <a:endParaRPr lang="en-US" altLang="zh-TW" dirty="0" smtClean="0"/>
          </a:p>
          <a:p>
            <a:pPr lvl="1"/>
            <a:r>
              <a:rPr lang="en-US" altLang="zh-TW" dirty="0" smtClean="0"/>
              <a:t>16h</a:t>
            </a:r>
            <a:r>
              <a:rPr lang="zh-TW" altLang="en-US" dirty="0" smtClean="0"/>
              <a:t> 為鍵盤的硬體中斷</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159</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資安教育</a:t>
            </a:r>
            <a:r>
              <a:rPr lang="en-US" altLang="zh-TW" dirty="0" smtClean="0"/>
              <a:t>: </a:t>
            </a:r>
            <a:r>
              <a:rPr lang="zh-TW" altLang="en-US" dirty="0" smtClean="0"/>
              <a:t>學校</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進階</a:t>
            </a:r>
            <a:endParaRPr lang="en-US" altLang="zh-TW" dirty="0" smtClean="0"/>
          </a:p>
          <a:p>
            <a:r>
              <a:rPr lang="zh-TW" altLang="en-US" dirty="0" smtClean="0"/>
              <a:t>平行運算</a:t>
            </a:r>
            <a:endParaRPr lang="en-US" altLang="zh-TW" dirty="0" smtClean="0"/>
          </a:p>
          <a:p>
            <a:r>
              <a:rPr lang="zh-TW" altLang="en-US" dirty="0" smtClean="0"/>
              <a:t>叢集運算</a:t>
            </a:r>
            <a:endParaRPr lang="en-US" altLang="zh-TW" dirty="0" smtClean="0"/>
          </a:p>
          <a:p>
            <a:r>
              <a:rPr lang="zh-TW" altLang="en-US" dirty="0" smtClean="0"/>
              <a:t>雲端運算</a:t>
            </a:r>
            <a:endParaRPr lang="en-US" altLang="zh-TW" dirty="0" smtClean="0"/>
          </a:p>
          <a:p>
            <a:r>
              <a:rPr lang="zh-TW" altLang="en-US" dirty="0" smtClean="0"/>
              <a:t>互聯網路</a:t>
            </a:r>
            <a:endParaRPr lang="en-US" altLang="zh-TW" dirty="0" smtClean="0"/>
          </a:p>
          <a:p>
            <a:r>
              <a:rPr lang="zh-TW" altLang="en-US" dirty="0" smtClean="0"/>
              <a:t>網路程式設計</a:t>
            </a:r>
            <a:endParaRPr lang="en-US" altLang="zh-TW" dirty="0" smtClean="0"/>
          </a:p>
          <a:p>
            <a:endParaRPr lang="en-US" altLang="zh-TW" dirty="0" smtClean="0"/>
          </a:p>
          <a:p>
            <a:r>
              <a:rPr lang="zh-TW" altLang="en-US" dirty="0" smtClean="0"/>
              <a:t>邏輯分析</a:t>
            </a:r>
            <a:endParaRPr lang="en-US" altLang="zh-TW" dirty="0" smtClean="0"/>
          </a:p>
          <a:p>
            <a:r>
              <a:rPr lang="zh-TW" altLang="en-US" dirty="0" smtClean="0"/>
              <a:t>微處理機</a:t>
            </a:r>
            <a:endParaRPr lang="en-US" altLang="zh-TW" dirty="0" smtClean="0"/>
          </a:p>
          <a:p>
            <a:r>
              <a:rPr lang="zh-TW" altLang="en-US" b="1" dirty="0" smtClean="0"/>
              <a:t>計算機組織</a:t>
            </a:r>
            <a:endParaRPr lang="en-US" altLang="zh-TW" b="1" dirty="0" smtClean="0"/>
          </a:p>
          <a:p>
            <a:r>
              <a:rPr lang="zh-TW" altLang="en-US" dirty="0" smtClean="0"/>
              <a:t>數位訊號</a:t>
            </a:r>
            <a:r>
              <a:rPr lang="zh-TW" altLang="en-US" dirty="0" smtClean="0"/>
              <a:t>處理</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r>
              <a:rPr lang="en-US" altLang="zh-TW" dirty="0" smtClean="0"/>
              <a:t> 21h : dos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160</a:t>
            </a:fld>
            <a:endParaRPr lang="zh-TW" altLang="en-US"/>
          </a:p>
        </p:txBody>
      </p:sp>
      <p:graphicFrame>
        <p:nvGraphicFramePr>
          <p:cNvPr id="6" name="表格 5"/>
          <p:cNvGraphicFramePr>
            <a:graphicFrameLocks noGrp="1"/>
          </p:cNvGraphicFramePr>
          <p:nvPr/>
        </p:nvGraphicFramePr>
        <p:xfrm>
          <a:off x="0" y="2377440"/>
          <a:ext cx="9144000" cy="4480560"/>
        </p:xfrm>
        <a:graphic>
          <a:graphicData uri="http://schemas.openxmlformats.org/drawingml/2006/table">
            <a:tbl>
              <a:tblPr firstRow="1" bandRow="1">
                <a:tableStyleId>{5C22544A-7EE6-4342-B048-85BDC9FD1C3A}</a:tableStyleId>
              </a:tblPr>
              <a:tblGrid>
                <a:gridCol w="1979712"/>
                <a:gridCol w="2592288"/>
                <a:gridCol w="1728192"/>
                <a:gridCol w="2843808"/>
              </a:tblGrid>
              <a:tr h="144000">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dirty="0">
                          <a:solidFill>
                            <a:schemeClr val="lt1"/>
                          </a:solidFill>
                          <a:latin typeface="Corbel"/>
                        </a:rPr>
                        <a:t>Description</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AH</a:t>
                      </a:r>
                    </a:p>
                  </a:txBody>
                  <a:tcPr marL="0" marR="0" marT="0" marB="0"/>
                </a:tc>
                <a:tc>
                  <a:txBody>
                    <a:bodyPr/>
                    <a:lstStyle/>
                    <a:p>
                      <a:pPr marL="0" algn="ctr" rtl="0" eaLnBrk="1" fontAlgn="t" latinLnBrk="0" hangingPunct="1">
                        <a:spcBef>
                          <a:spcPts val="0"/>
                        </a:spcBef>
                        <a:spcAft>
                          <a:spcPts val="0"/>
                        </a:spcAft>
                      </a:pPr>
                      <a:r>
                        <a:rPr lang="en-US" sz="1400" b="1" i="0" u="none" strike="noStrike" kern="1200">
                          <a:solidFill>
                            <a:schemeClr val="lt1"/>
                          </a:solidFill>
                          <a:latin typeface="Corbel"/>
                        </a:rPr>
                        <a:t>Description</a:t>
                      </a: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01</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Read character from STDIN</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STDOUT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character to printer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Console Input/Output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Direct char read (STDIN), no echo</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08</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Char read from STDIN, no echo</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Write string to STDOUT</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Buffered input</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STDIN status</a:t>
                      </a:r>
                      <a:endParaRPr lang="en-US" sz="1400" b="0" i="0" u="none" strike="noStrike" kern="1200" dirty="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Flush buffer for STDIN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0D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Disk reset</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0E</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Select default drive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19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default drive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25</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interrupt vector</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date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2B</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date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system time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2D</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system time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2E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verify flag</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30</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DOS version</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35</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Interrupt vector</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c>
                  <a:txBody>
                    <a:bodyPr/>
                    <a:lstStyle/>
                    <a:p>
                      <a:pPr marL="0" algn="ctr" rtl="0" eaLnBrk="1" fontAlgn="t" latinLnBrk="0" hangingPunct="1">
                        <a:spcBef>
                          <a:spcPts val="0"/>
                        </a:spcBef>
                        <a:spcAft>
                          <a:spcPts val="0"/>
                        </a:spcAft>
                      </a:pPr>
                      <a:endParaRPr lang="zh-TW" altLang="en-US" sz="1400" b="0" i="0" u="none" strike="noStrike" kern="1200">
                        <a:solidFill>
                          <a:schemeClr val="dk1"/>
                        </a:solidFill>
                        <a:latin typeface="Corbel"/>
                        <a:ea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free disk space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39</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Create subdirectory</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3A</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Remove subdirectory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3B</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Set working directory</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Create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Open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3E</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Close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3F</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Read file</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40</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Write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41</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Delete file</a:t>
                      </a:r>
                      <a:endParaRPr lang="en-US" sz="1400" b="0" i="0" u="none" strike="noStrike" kern="120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42</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Seek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43</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attributes</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47</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current directory</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4C</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Exit program</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4D</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Get return code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54</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 verify flag</a:t>
                      </a:r>
                      <a:endParaRPr lang="en-US" sz="1400" b="0" i="0" u="none" strike="noStrike" kern="1200" dirty="0">
                        <a:solidFill>
                          <a:schemeClr val="dk1"/>
                        </a:solidFill>
                        <a:latin typeface="Corbel"/>
                      </a:endParaRPr>
                    </a:p>
                  </a:txBody>
                  <a:tcPr marL="0" marR="0" marT="0" marB="0"/>
                </a:tc>
              </a:tr>
              <a:tr h="144000">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rPr>
                        <a:t>56</a:t>
                      </a:r>
                      <a:endParaRPr lang="en-US" altLang="zh-TW" sz="1800" b="0" i="0" u="none" strike="noStrike">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a:solidFill>
                            <a:schemeClr val="dk1"/>
                          </a:solidFill>
                          <a:latin typeface="Corbel"/>
                          <a:hlinkClick r:id="rId2"/>
                        </a:rPr>
                        <a:t>Rename file</a:t>
                      </a:r>
                      <a:endParaRPr lang="en-US" sz="1400" b="0" i="0" u="none" strike="noStrike" kern="1200">
                        <a:solidFill>
                          <a:schemeClr val="dk1"/>
                        </a:solidFill>
                        <a:latin typeface="Corbe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rPr>
                        <a:t>57</a:t>
                      </a:r>
                      <a:endParaRPr lang="en-US" altLang="zh-TW" sz="1800" b="0" i="0" u="none" strike="noStrike" dirty="0">
                        <a:latin typeface="Arial"/>
                      </a:endParaRPr>
                    </a:p>
                  </a:txBody>
                  <a:tcPr marL="0" marR="0" marT="0" marB="0"/>
                </a:tc>
                <a:tc>
                  <a:txBody>
                    <a:bodyPr/>
                    <a:lstStyle/>
                    <a:p>
                      <a:pPr marL="0" algn="ctr" rtl="0" eaLnBrk="1" fontAlgn="t" latinLnBrk="0" hangingPunct="1">
                        <a:spcBef>
                          <a:spcPts val="0"/>
                        </a:spcBef>
                        <a:spcAft>
                          <a:spcPts val="0"/>
                        </a:spcAft>
                      </a:pPr>
                      <a:r>
                        <a:rPr lang="en-US" sz="1400" b="0" i="0" u="none" strike="noStrike" kern="1200" dirty="0">
                          <a:solidFill>
                            <a:schemeClr val="dk1"/>
                          </a:solidFill>
                          <a:latin typeface="Corbel"/>
                          <a:hlinkClick r:id="rId2"/>
                        </a:rPr>
                        <a:t>Get/Set file date</a:t>
                      </a:r>
                      <a:endParaRPr lang="en-US" sz="1400" b="0" i="0" u="none" strike="noStrike" kern="1200" dirty="0">
                        <a:solidFill>
                          <a:schemeClr val="dk1"/>
                        </a:solidFill>
                        <a:latin typeface="Corbel"/>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重建盤讀取一個字元</a:t>
            </a:r>
            <a:r>
              <a:rPr lang="en-US" altLang="zh-TW" dirty="0" smtClean="0"/>
              <a:t>(read character, </a:t>
            </a:r>
            <a:r>
              <a:rPr lang="en-US" altLang="zh-TW" dirty="0" err="1" smtClean="0"/>
              <a:t>getchar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01h</a:t>
            </a:r>
          </a:p>
          <a:p>
            <a:pPr>
              <a:buNone/>
            </a:pPr>
            <a:r>
              <a:rPr lang="en-US" altLang="zh-TW" sz="2800" dirty="0" smtClean="0"/>
              <a:t>-r</a:t>
            </a:r>
          </a:p>
          <a:p>
            <a:pPr>
              <a:buNone/>
            </a:pPr>
            <a:r>
              <a:rPr lang="en-US" altLang="zh-TW" sz="2800" dirty="0" smtClean="0"/>
              <a:t>-a</a:t>
            </a:r>
          </a:p>
          <a:p>
            <a:pPr>
              <a:buNone/>
            </a:pPr>
            <a:r>
              <a:rPr lang="en-US" altLang="zh-TW" sz="2800" dirty="0" err="1" smtClean="0"/>
              <a:t>mov</a:t>
            </a:r>
            <a:r>
              <a:rPr lang="en-US" altLang="zh-TW" sz="2800" dirty="0" smtClean="0"/>
              <a:t> ax, 0100</a:t>
            </a:r>
          </a:p>
          <a:p>
            <a:pPr>
              <a:buNone/>
            </a:pPr>
            <a:r>
              <a:rPr lang="en-US" altLang="zh-TW" sz="2800" dirty="0" err="1" smtClean="0"/>
              <a:t>int</a:t>
            </a:r>
            <a:r>
              <a:rPr lang="en-US" altLang="zh-TW" sz="2800" dirty="0" smtClean="0"/>
              <a:t> 21</a:t>
            </a:r>
          </a:p>
          <a:p>
            <a:pPr>
              <a:buNone/>
            </a:pPr>
            <a:r>
              <a:rPr lang="en-US" altLang="zh-TW" sz="2800" dirty="0" smtClean="0"/>
              <a:t>-t</a:t>
            </a:r>
          </a:p>
          <a:p>
            <a:pPr>
              <a:buNone/>
            </a:pPr>
            <a:r>
              <a:rPr lang="en-US" altLang="zh-TW" sz="2800" dirty="0" smtClean="0"/>
              <a:t>-t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161</a:t>
            </a:fld>
            <a:endParaRPr lang="zh-TW" altLang="en-US"/>
          </a:p>
        </p:txBody>
      </p:sp>
      <p:cxnSp>
        <p:nvCxnSpPr>
          <p:cNvPr id="8" name="直線單箭頭接點 7"/>
          <p:cNvCxnSpPr/>
          <p:nvPr/>
        </p:nvCxnSpPr>
        <p:spPr>
          <a:xfrm flipH="1">
            <a:off x="467544" y="3573016"/>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403648" y="3429000"/>
            <a:ext cx="2262158" cy="369332"/>
          </a:xfrm>
          <a:prstGeom prst="rect">
            <a:avLst/>
          </a:prstGeom>
          <a:noFill/>
        </p:spPr>
        <p:txBody>
          <a:bodyPr wrap="none" rtlCol="0">
            <a:spAutoFit/>
          </a:bodyPr>
          <a:lstStyle/>
          <a:p>
            <a:r>
              <a:rPr lang="zh-TW" altLang="en-US" dirty="0" smtClean="0"/>
              <a:t>觀察執行前暫存器值</a:t>
            </a:r>
            <a:endParaRPr lang="zh-TW" altLang="en-US" dirty="0"/>
          </a:p>
        </p:txBody>
      </p:sp>
      <p:cxnSp>
        <p:nvCxnSpPr>
          <p:cNvPr id="10" name="直線單箭頭接點 9"/>
          <p:cNvCxnSpPr/>
          <p:nvPr/>
        </p:nvCxnSpPr>
        <p:spPr>
          <a:xfrm flipH="1">
            <a:off x="467544" y="5085184"/>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403648" y="5157192"/>
            <a:ext cx="2262158" cy="369332"/>
          </a:xfrm>
          <a:prstGeom prst="rect">
            <a:avLst/>
          </a:prstGeom>
          <a:noFill/>
        </p:spPr>
        <p:txBody>
          <a:bodyPr wrap="none" rtlCol="0">
            <a:spAutoFit/>
          </a:bodyPr>
          <a:lstStyle/>
          <a:p>
            <a:r>
              <a:rPr lang="zh-TW" altLang="en-US" dirty="0" smtClean="0"/>
              <a:t>觀察執行後暫存器值</a:t>
            </a:r>
            <a:endParaRPr lang="zh-TW" altLang="en-US" dirty="0"/>
          </a:p>
        </p:txBody>
      </p:sp>
      <p:pic>
        <p:nvPicPr>
          <p:cNvPr id="94210" name="Picture 2"/>
          <p:cNvPicPr>
            <a:picLocks noChangeAspect="1" noChangeArrowheads="1"/>
          </p:cNvPicPr>
          <p:nvPr/>
        </p:nvPicPr>
        <p:blipFill>
          <a:blip r:embed="rId2" cstate="print"/>
          <a:srcRect/>
          <a:stretch>
            <a:fillRect/>
          </a:stretch>
        </p:blipFill>
        <p:spPr bwMode="auto">
          <a:xfrm>
            <a:off x="4000500" y="2852936"/>
            <a:ext cx="5143500" cy="4005064"/>
          </a:xfrm>
          <a:prstGeom prst="rect">
            <a:avLst/>
          </a:prstGeom>
          <a:noFill/>
          <a:ln w="9525">
            <a:noFill/>
            <a:miter lim="800000"/>
            <a:headEnd/>
            <a:tailEnd/>
          </a:ln>
        </p:spPr>
      </p:pic>
      <p:cxnSp>
        <p:nvCxnSpPr>
          <p:cNvPr id="13" name="直線單箭頭接點 12"/>
          <p:cNvCxnSpPr/>
          <p:nvPr/>
        </p:nvCxnSpPr>
        <p:spPr>
          <a:xfrm flipH="1">
            <a:off x="467544" y="5517232"/>
            <a:ext cx="864096"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3928"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3491880" y="5877272"/>
            <a:ext cx="36004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267744" y="5733256"/>
            <a:ext cx="1221809" cy="369332"/>
          </a:xfrm>
          <a:prstGeom prst="rect">
            <a:avLst/>
          </a:prstGeom>
          <a:noFill/>
        </p:spPr>
        <p:txBody>
          <a:bodyPr wrap="none" rtlCol="0">
            <a:spAutoFit/>
          </a:bodyPr>
          <a:lstStyle/>
          <a:p>
            <a:r>
              <a:rPr lang="zh-TW" altLang="en-US" dirty="0" smtClean="0"/>
              <a:t>鍵盤輸入</a:t>
            </a:r>
            <a:r>
              <a:rPr lang="en-US" altLang="zh-TW" dirty="0" smtClean="0"/>
              <a:t>a</a:t>
            </a:r>
            <a:endParaRPr lang="zh-TW" altLang="en-US" dirty="0"/>
          </a:p>
        </p:txBody>
      </p:sp>
      <p:sp>
        <p:nvSpPr>
          <p:cNvPr id="18" name="矩形 17"/>
          <p:cNvSpPr/>
          <p:nvPr/>
        </p:nvSpPr>
        <p:spPr>
          <a:xfrm>
            <a:off x="4427984" y="5589240"/>
            <a:ext cx="216024" cy="2880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716016" y="5373216"/>
            <a:ext cx="2842445" cy="369332"/>
          </a:xfrm>
          <a:prstGeom prst="rect">
            <a:avLst/>
          </a:prstGeom>
          <a:noFill/>
        </p:spPr>
        <p:txBody>
          <a:bodyPr wrap="none" rtlCol="0">
            <a:spAutoFit/>
          </a:bodyPr>
          <a:lstStyle/>
          <a:p>
            <a:r>
              <a:rPr lang="en-US" altLang="zh-TW" dirty="0" smtClean="0">
                <a:solidFill>
                  <a:srgbClr val="FF0000"/>
                </a:solidFill>
              </a:rPr>
              <a:t>al</a:t>
            </a:r>
            <a:r>
              <a:rPr lang="zh-TW" altLang="en-US" dirty="0" smtClean="0">
                <a:solidFill>
                  <a:srgbClr val="FF0000"/>
                </a:solidFill>
              </a:rPr>
              <a:t>值為鍵盤輸入字元</a:t>
            </a:r>
            <a:r>
              <a:rPr lang="en-US" altLang="zh-TW" dirty="0" err="1" smtClean="0">
                <a:solidFill>
                  <a:srgbClr val="FF0000"/>
                </a:solidFill>
              </a:rPr>
              <a:t>ascii</a:t>
            </a:r>
            <a:r>
              <a:rPr lang="zh-TW" altLang="en-US" dirty="0" smtClean="0">
                <a:solidFill>
                  <a:srgbClr val="FF0000"/>
                </a:solidFill>
              </a:rPr>
              <a:t>值</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a:bodyPr>
          <a:lstStyle/>
          <a:p>
            <a:r>
              <a:rPr lang="zh-TW" altLang="en-US" dirty="0" smtClean="0"/>
              <a:t>結束</a:t>
            </a:r>
            <a:r>
              <a:rPr lang="en-US" altLang="zh-TW" dirty="0" smtClean="0"/>
              <a:t>(exit)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4ch</a:t>
            </a:r>
          </a:p>
          <a:p>
            <a:pPr>
              <a:buNone/>
            </a:pPr>
            <a:endParaRPr lang="en-US" altLang="zh-TW" dirty="0" smtClean="0"/>
          </a:p>
          <a:p>
            <a:pPr>
              <a:buNone/>
            </a:pPr>
            <a:endParaRPr lang="en-US" altLang="zh-TW" dirty="0" smtClean="0"/>
          </a:p>
          <a:p>
            <a:pPr>
              <a:buNone/>
            </a:pPr>
            <a:endParaRPr lang="en-US" altLang="zh-TW" dirty="0" smtClean="0"/>
          </a:p>
          <a:p>
            <a:pPr>
              <a:buNone/>
            </a:pPr>
            <a:endParaRPr lang="en-US" altLang="zh-TW" dirty="0" smtClean="0"/>
          </a:p>
          <a:p>
            <a:pPr>
              <a:buNone/>
            </a:pPr>
            <a:r>
              <a:rPr lang="en-US" altLang="zh-TW" sz="2000" dirty="0" smtClean="0"/>
              <a:t>-a</a:t>
            </a:r>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162</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2498285" y="4149080"/>
            <a:ext cx="6645715"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normAutofit fontScale="92500" lnSpcReduction="20000"/>
          </a:bodyPr>
          <a:lstStyle/>
          <a:p>
            <a:r>
              <a:rPr lang="zh-TW" altLang="en-US" dirty="0" smtClean="0"/>
              <a:t>輸出一個字元</a:t>
            </a:r>
            <a:r>
              <a:rPr lang="en-US" altLang="zh-TW" dirty="0" smtClean="0"/>
              <a:t>(write character to STDOUT, </a:t>
            </a:r>
            <a:r>
              <a:rPr lang="en-US" altLang="zh-TW" dirty="0" err="1" smtClean="0"/>
              <a:t>putchar</a:t>
            </a:r>
            <a:r>
              <a:rPr lang="en-US" altLang="zh-TW" dirty="0" smtClean="0"/>
              <a:t>)</a:t>
            </a:r>
          </a:p>
          <a:p>
            <a:pPr lvl="1"/>
            <a:r>
              <a:rPr lang="en-US" altLang="zh-TW" dirty="0" err="1" smtClean="0"/>
              <a:t>int</a:t>
            </a:r>
            <a:r>
              <a:rPr lang="en-US" altLang="zh-TW" dirty="0" smtClean="0"/>
              <a:t> 21h</a:t>
            </a:r>
          </a:p>
          <a:p>
            <a:pPr lvl="1"/>
            <a:r>
              <a:rPr lang="en-US" altLang="zh-TW" dirty="0" smtClean="0"/>
              <a:t>ah = </a:t>
            </a:r>
            <a:r>
              <a:rPr lang="en-US" altLang="zh-TW" dirty="0" smtClean="0">
                <a:solidFill>
                  <a:srgbClr val="FFC000"/>
                </a:solidFill>
              </a:rPr>
              <a:t>02h</a:t>
            </a:r>
          </a:p>
          <a:p>
            <a:pPr lvl="1"/>
            <a:r>
              <a:rPr lang="en-US" altLang="zh-TW" dirty="0" smtClean="0"/>
              <a:t>dl = [</a:t>
            </a:r>
            <a:r>
              <a:rPr lang="zh-TW" altLang="en-US" dirty="0" smtClean="0"/>
              <a:t>輸出的字元</a:t>
            </a:r>
            <a:r>
              <a:rPr lang="en-US" altLang="zh-TW" dirty="0" err="1" smtClean="0"/>
              <a:t>ascii</a:t>
            </a:r>
            <a:r>
              <a:rPr lang="en-US" altLang="zh-TW" dirty="0" smtClean="0"/>
              <a:t>]</a:t>
            </a:r>
          </a:p>
          <a:p>
            <a:pPr>
              <a:buNone/>
            </a:pPr>
            <a:r>
              <a:rPr lang="en-US" altLang="zh-TW" sz="2000" dirty="0" smtClean="0"/>
              <a:t>-a</a:t>
            </a:r>
          </a:p>
          <a:p>
            <a:pPr>
              <a:buNone/>
            </a:pPr>
            <a:r>
              <a:rPr lang="en-US" altLang="zh-TW" sz="2000" dirty="0" err="1" smtClean="0"/>
              <a:t>mov</a:t>
            </a:r>
            <a:r>
              <a:rPr lang="en-US" altLang="zh-TW" sz="2000" dirty="0" smtClean="0"/>
              <a:t> ax,0100</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 </a:t>
            </a:r>
            <a:r>
              <a:rPr lang="zh-TW" altLang="en-US" sz="2000" dirty="0" smtClean="0"/>
              <a:t>輸入</a:t>
            </a:r>
            <a:endParaRPr lang="en-US" altLang="zh-TW" sz="2000" dirty="0" smtClean="0"/>
          </a:p>
          <a:p>
            <a:pPr>
              <a:buNone/>
            </a:pPr>
            <a:r>
              <a:rPr lang="en-US" altLang="zh-TW" sz="2000" dirty="0" err="1" smtClean="0"/>
              <a:t>mov</a:t>
            </a:r>
            <a:r>
              <a:rPr lang="en-US" altLang="zh-TW" sz="2000" dirty="0" smtClean="0"/>
              <a:t> dl, al</a:t>
            </a:r>
          </a:p>
          <a:p>
            <a:pPr>
              <a:buNone/>
            </a:pPr>
            <a:r>
              <a:rPr lang="en-US" altLang="zh-TW" sz="2000" dirty="0" err="1" smtClean="0"/>
              <a:t>mov</a:t>
            </a:r>
            <a:r>
              <a:rPr lang="en-US" altLang="zh-TW" sz="2000" dirty="0" smtClean="0"/>
              <a:t> ah, 02</a:t>
            </a:r>
          </a:p>
          <a:p>
            <a:pPr>
              <a:buNone/>
            </a:pPr>
            <a:r>
              <a:rPr lang="en-US" altLang="zh-TW" sz="2000" dirty="0" err="1" smtClean="0"/>
              <a:t>int</a:t>
            </a:r>
            <a:r>
              <a:rPr lang="en-US" altLang="zh-TW" sz="2000" dirty="0" smtClean="0"/>
              <a:t> 21</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輸出</a:t>
            </a:r>
            <a:r>
              <a:rPr lang="en-US" altLang="zh-TW" sz="2000" dirty="0" smtClean="0"/>
              <a:t>2</a:t>
            </a:r>
            <a:r>
              <a:rPr lang="zh-TW" altLang="en-US" sz="2000" dirty="0" smtClean="0"/>
              <a:t>次</a:t>
            </a:r>
            <a:endParaRPr lang="en-US" altLang="zh-TW" sz="2000" dirty="0" smtClean="0"/>
          </a:p>
          <a:p>
            <a:pPr>
              <a:buNone/>
            </a:pPr>
            <a:r>
              <a:rPr lang="en-US" altLang="zh-TW" sz="2000" dirty="0" err="1" smtClean="0"/>
              <a:t>mov</a:t>
            </a:r>
            <a:r>
              <a:rPr lang="en-US" altLang="zh-TW" sz="2000" dirty="0" smtClean="0"/>
              <a:t> ah,4c</a:t>
            </a:r>
          </a:p>
          <a:p>
            <a:pPr>
              <a:buNone/>
            </a:pPr>
            <a:r>
              <a:rPr lang="en-US" altLang="zh-TW" sz="2000" dirty="0" err="1" smtClean="0"/>
              <a:t>int</a:t>
            </a:r>
            <a:r>
              <a:rPr lang="en-US" altLang="zh-TW" sz="2000" dirty="0" smtClean="0"/>
              <a:t> 21</a:t>
            </a:r>
            <a:r>
              <a:rPr lang="zh-TW" altLang="en-US" sz="2000" dirty="0" smtClean="0"/>
              <a:t>                    </a:t>
            </a:r>
            <a:r>
              <a:rPr lang="en-US" altLang="zh-TW" sz="2000" dirty="0" smtClean="0"/>
              <a:t>; </a:t>
            </a:r>
            <a:r>
              <a:rPr lang="zh-TW" altLang="en-US" sz="2000" dirty="0" smtClean="0"/>
              <a:t>結束</a:t>
            </a:r>
            <a:endParaRPr lang="en-US" altLang="zh-TW" sz="2000" dirty="0" smtClean="0"/>
          </a:p>
          <a:p>
            <a:pPr>
              <a:buNone/>
            </a:pPr>
            <a:r>
              <a:rPr lang="en-US" altLang="zh-TW" sz="2000" dirty="0" smtClean="0"/>
              <a:t>-g</a:t>
            </a:r>
            <a:endParaRPr lang="zh-TW" altLang="en-US" sz="2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163</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3854836" y="2420888"/>
            <a:ext cx="5289165" cy="44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mul</a:t>
            </a:r>
            <a:endParaRPr lang="en-US" altLang="zh-TW" dirty="0" smtClean="0"/>
          </a:p>
          <a:p>
            <a:pPr lvl="1"/>
            <a:r>
              <a:rPr lang="en-US" altLang="zh-TW" dirty="0" err="1" smtClean="0"/>
              <a:t>mul</a:t>
            </a:r>
            <a:r>
              <a:rPr lang="en-US" altLang="zh-TW" dirty="0" smtClean="0"/>
              <a:t> r4=&gt;ax*r4 = </a:t>
            </a:r>
            <a:r>
              <a:rPr lang="en-US" altLang="zh-TW" dirty="0" err="1" smtClean="0"/>
              <a:t>dx:ax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164</a:t>
            </a:fld>
            <a:endParaRPr lang="zh-TW" altLang="en-US"/>
          </a:p>
        </p:txBody>
      </p:sp>
      <p:pic>
        <p:nvPicPr>
          <p:cNvPr id="94210" name="Picture 2"/>
          <p:cNvPicPr>
            <a:picLocks noChangeAspect="1" noChangeArrowheads="1"/>
          </p:cNvPicPr>
          <p:nvPr/>
        </p:nvPicPr>
        <p:blipFill>
          <a:blip r:embed="rId2" cstate="print"/>
          <a:srcRect r="12988"/>
          <a:stretch>
            <a:fillRect/>
          </a:stretch>
        </p:blipFill>
        <p:spPr bwMode="auto">
          <a:xfrm>
            <a:off x="0" y="2564905"/>
            <a:ext cx="9144000" cy="4293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165</a:t>
            </a:fld>
            <a:endParaRPr lang="zh-TW" altLang="en-US"/>
          </a:p>
        </p:txBody>
      </p:sp>
      <p:pic>
        <p:nvPicPr>
          <p:cNvPr id="95234"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166</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imul</a:t>
            </a:r>
            <a:r>
              <a:rPr lang="en-US" altLang="zh-TW" dirty="0" smtClean="0"/>
              <a:t>, </a:t>
            </a:r>
            <a:r>
              <a:rPr lang="en-US" altLang="zh-TW" dirty="0" err="1" smtClean="0"/>
              <a:t>mul</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167</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迴圈</a:t>
            </a:r>
            <a:endParaRPr lang="en-US" altLang="zh-TW" dirty="0" smtClean="0"/>
          </a:p>
          <a:p>
            <a:endParaRPr lang="en-US" altLang="zh-TW" dirty="0" smtClean="0"/>
          </a:p>
          <a:p>
            <a:r>
              <a:rPr lang="zh-TW" altLang="en-US" dirty="0" smtClean="0"/>
              <a:t>直接跳躍</a:t>
            </a:r>
            <a:r>
              <a:rPr lang="en-US" altLang="zh-TW" dirty="0" smtClean="0"/>
              <a:t>:</a:t>
            </a:r>
            <a:r>
              <a:rPr lang="zh-TW" altLang="en-US" dirty="0" smtClean="0"/>
              <a:t> </a:t>
            </a:r>
            <a:r>
              <a:rPr lang="en-US" altLang="zh-TW" dirty="0" err="1" smtClean="0"/>
              <a:t>jmp</a:t>
            </a:r>
            <a:endParaRPr lang="en-US" altLang="zh-TW" dirty="0" smtClean="0"/>
          </a:p>
          <a:p>
            <a:endParaRPr lang="en-US" altLang="zh-TW" dirty="0" smtClean="0"/>
          </a:p>
          <a:p>
            <a:r>
              <a:rPr lang="en-US" altLang="zh-TW" dirty="0" err="1" smtClean="0"/>
              <a:t>cmp</a:t>
            </a:r>
            <a:r>
              <a:rPr lang="zh-TW" altLang="en-US" dirty="0" smtClean="0"/>
              <a:t> </a:t>
            </a:r>
            <a:r>
              <a:rPr lang="en-US" altLang="zh-TW" dirty="0" smtClean="0"/>
              <a:t>;</a:t>
            </a:r>
            <a:r>
              <a:rPr lang="zh-TW" altLang="en-US" dirty="0" smtClean="0"/>
              <a:t>將利用旗標的值，若不小心會有</a:t>
            </a:r>
            <a:r>
              <a:rPr lang="en-US" altLang="zh-TW" dirty="0" smtClean="0"/>
              <a:t>side effect</a:t>
            </a:r>
          </a:p>
          <a:p>
            <a:endParaRPr lang="en-US" altLang="zh-TW" dirty="0" smtClean="0"/>
          </a:p>
          <a:p>
            <a:r>
              <a:rPr lang="zh-TW" altLang="en-US" dirty="0" smtClean="0"/>
              <a:t>指令有</a:t>
            </a:r>
            <a:r>
              <a:rPr lang="en-US" altLang="zh-TW" dirty="0" smtClean="0"/>
              <a:t>:</a:t>
            </a:r>
            <a:r>
              <a:rPr lang="zh-TW" altLang="en-US" dirty="0" smtClean="0"/>
              <a:t> </a:t>
            </a:r>
            <a:r>
              <a:rPr lang="en-US" altLang="zh-TW" dirty="0" err="1" smtClean="0"/>
              <a:t>ja</a:t>
            </a:r>
            <a:r>
              <a:rPr lang="en-US" altLang="zh-TW" dirty="0" smtClean="0"/>
              <a:t>, </a:t>
            </a:r>
            <a:r>
              <a:rPr lang="en-US" altLang="zh-TW" dirty="0" err="1" smtClean="0"/>
              <a:t>jb</a:t>
            </a:r>
            <a:r>
              <a:rPr lang="en-US" altLang="zh-TW" dirty="0" smtClean="0"/>
              <a:t>, </a:t>
            </a:r>
            <a:r>
              <a:rPr lang="en-US" altLang="zh-TW" dirty="0" err="1" smtClean="0"/>
              <a:t>jl</a:t>
            </a:r>
            <a:r>
              <a:rPr lang="en-US" altLang="zh-TW" dirty="0" smtClean="0"/>
              <a:t>, </a:t>
            </a:r>
            <a:r>
              <a:rPr lang="en-US" altLang="zh-TW" dirty="0" err="1" smtClean="0"/>
              <a:t>jg</a:t>
            </a:r>
            <a:r>
              <a:rPr lang="en-US" altLang="zh-TW" dirty="0" smtClean="0"/>
              <a:t>, </a:t>
            </a:r>
            <a:r>
              <a:rPr lang="en-US" altLang="zh-TW" dirty="0" err="1" smtClean="0"/>
              <a:t>jge</a:t>
            </a:r>
            <a:r>
              <a:rPr lang="en-US" altLang="zh-TW" dirty="0" smtClean="0"/>
              <a:t>, je, </a:t>
            </a:r>
            <a:r>
              <a:rPr lang="en-US" altLang="zh-TW" dirty="0" err="1" smtClean="0"/>
              <a:t>jne</a:t>
            </a:r>
            <a:r>
              <a:rPr lang="en-US" altLang="zh-TW" dirty="0" smtClean="0"/>
              <a:t>, </a:t>
            </a:r>
            <a:r>
              <a:rPr lang="en-US" altLang="zh-TW" dirty="0" err="1" smtClean="0"/>
              <a:t>jz</a:t>
            </a:r>
            <a:r>
              <a:rPr lang="en-US" altLang="zh-TW" dirty="0" smtClean="0"/>
              <a:t>, </a:t>
            </a:r>
            <a:r>
              <a:rPr lang="en-US" altLang="zh-TW" dirty="0" err="1" smtClean="0"/>
              <a:t>jnz</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168</a:t>
            </a:fld>
            <a:endParaRPr lang="zh-TW"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3131840" cy="4625609"/>
          </a:xfrm>
        </p:spPr>
        <p:txBody>
          <a:bodyPr/>
          <a:lstStyle/>
          <a:p>
            <a:r>
              <a:rPr lang="en-US" altLang="zh-TW" dirty="0" err="1" smtClean="0"/>
              <a:t>cmp</a:t>
            </a:r>
            <a:r>
              <a:rPr lang="en-US" altLang="zh-TW" dirty="0" smtClean="0"/>
              <a:t>, sub</a:t>
            </a:r>
          </a:p>
          <a:p>
            <a:pPr lvl="1"/>
            <a:r>
              <a:rPr lang="en-US" altLang="zh-TW" dirty="0" smtClean="0"/>
              <a:t>Same: </a:t>
            </a:r>
          </a:p>
          <a:p>
            <a:pPr lvl="2"/>
            <a:r>
              <a:rPr lang="en-US" altLang="zh-TW" dirty="0" smtClean="0"/>
              <a:t>Flag changed</a:t>
            </a:r>
          </a:p>
          <a:p>
            <a:pPr lvl="1"/>
            <a:r>
              <a:rPr lang="en-US" altLang="zh-TW" dirty="0" smtClean="0"/>
              <a:t>Not same:</a:t>
            </a:r>
          </a:p>
          <a:p>
            <a:pPr lvl="2"/>
            <a:r>
              <a:rPr lang="en-US" altLang="zh-TW" dirty="0" smtClean="0"/>
              <a:t>Value not change in </a:t>
            </a:r>
            <a:r>
              <a:rPr lang="en-US" altLang="zh-TW" dirty="0" err="1" smtClean="0"/>
              <a:t>cmp</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169</a:t>
            </a:fld>
            <a:endParaRPr lang="zh-TW" altLang="en-US"/>
          </a:p>
        </p:txBody>
      </p:sp>
      <p:pic>
        <p:nvPicPr>
          <p:cNvPr id="94210" name="Picture 2"/>
          <p:cNvPicPr>
            <a:picLocks noChangeAspect="1" noChangeArrowheads="1"/>
          </p:cNvPicPr>
          <p:nvPr/>
        </p:nvPicPr>
        <p:blipFill>
          <a:blip r:embed="rId2" cstate="print"/>
          <a:srcRect/>
          <a:stretch>
            <a:fillRect/>
          </a:stretch>
        </p:blipFill>
        <p:spPr bwMode="auto">
          <a:xfrm>
            <a:off x="3059832" y="1532069"/>
            <a:ext cx="6084168" cy="5325931"/>
          </a:xfrm>
          <a:prstGeom prst="rect">
            <a:avLst/>
          </a:prstGeom>
          <a:noFill/>
          <a:ln w="9525">
            <a:noFill/>
            <a:miter lim="800000"/>
            <a:headEnd/>
            <a:tailEnd/>
          </a:ln>
        </p:spPr>
      </p:pic>
      <p:cxnSp>
        <p:nvCxnSpPr>
          <p:cNvPr id="8" name="直線接點 7"/>
          <p:cNvCxnSpPr/>
          <p:nvPr/>
        </p:nvCxnSpPr>
        <p:spPr>
          <a:xfrm>
            <a:off x="7596336" y="378904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7596336" y="306896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7596336" y="580526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596336" y="6525344"/>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3347864" y="3573016"/>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3419872" y="630932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額外話題 </a:t>
            </a:r>
            <a:r>
              <a:rPr lang="en-US" altLang="zh-TW" dirty="0" smtClean="0"/>
              <a:t>- </a:t>
            </a:r>
            <a:r>
              <a:rPr lang="zh-TW" altLang="en-US" dirty="0" smtClean="0"/>
              <a:t>國際駭客還是駭的進來</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pPr>
              <a:buNone/>
            </a:pPr>
            <a:r>
              <a:rPr lang="zh-TW" altLang="en-US" dirty="0" smtClean="0"/>
              <a:t>問題在哪</a:t>
            </a:r>
            <a:r>
              <a:rPr lang="en-US" altLang="zh-TW" dirty="0" smtClean="0"/>
              <a:t>?</a:t>
            </a:r>
          </a:p>
          <a:p>
            <a:r>
              <a:rPr lang="zh-TW" altLang="en-US" dirty="0" smtClean="0"/>
              <a:t>魔鬼常在細節裡</a:t>
            </a:r>
            <a:endParaRPr lang="en-US" altLang="zh-TW" dirty="0" smtClean="0"/>
          </a:p>
          <a:p>
            <a:r>
              <a:rPr lang="zh-TW" altLang="en-US" b="1" dirty="0" smtClean="0">
                <a:solidFill>
                  <a:srgbClr val="FF0000"/>
                </a:solidFill>
              </a:rPr>
              <a:t>程式要自己寫</a:t>
            </a:r>
            <a:endParaRPr lang="en-US" altLang="zh-TW" b="1" dirty="0" smtClean="0">
              <a:solidFill>
                <a:srgbClr val="FF0000"/>
              </a:solidFill>
            </a:endParaRPr>
          </a:p>
          <a:p>
            <a:r>
              <a:rPr lang="zh-TW" altLang="en-US" b="1" dirty="0" smtClean="0">
                <a:solidFill>
                  <a:srgbClr val="FF0000"/>
                </a:solidFill>
              </a:rPr>
              <a:t>問題都在程式碼</a:t>
            </a:r>
            <a:r>
              <a:rPr lang="en-US" altLang="zh-TW" b="1" dirty="0" smtClean="0">
                <a:solidFill>
                  <a:srgbClr val="FF0000"/>
                </a:solidFill>
              </a:rPr>
              <a:t>/</a:t>
            </a:r>
            <a:r>
              <a:rPr lang="zh-TW" altLang="en-US" b="1" dirty="0" smtClean="0">
                <a:solidFill>
                  <a:srgbClr val="FF0000"/>
                </a:solidFill>
              </a:rPr>
              <a:t>硬體線路中</a:t>
            </a:r>
            <a:endParaRPr lang="en-US" altLang="zh-TW" b="1" dirty="0" smtClean="0">
              <a:solidFill>
                <a:srgbClr val="FF0000"/>
              </a:solidFill>
            </a:endParaRPr>
          </a:p>
          <a:p>
            <a:endParaRPr lang="en-US" altLang="zh-TW" dirty="0" smtClean="0"/>
          </a:p>
          <a:p>
            <a:r>
              <a:rPr lang="zh-TW" altLang="en-US" dirty="0" smtClean="0"/>
              <a:t>高等級的駭客</a:t>
            </a:r>
            <a:r>
              <a:rPr lang="zh-TW" altLang="en-US" dirty="0" smtClean="0"/>
              <a:t>用</a:t>
            </a:r>
            <a:r>
              <a:rPr lang="zh-TW" altLang="en-US" b="1" dirty="0" smtClean="0">
                <a:solidFill>
                  <a:srgbClr val="FF0000"/>
                </a:solidFill>
              </a:rPr>
              <a:t>未知漏洞</a:t>
            </a:r>
            <a:r>
              <a:rPr lang="zh-TW" altLang="en-US" dirty="0" smtClean="0"/>
              <a:t>攻擊性大過已知</a:t>
            </a:r>
            <a:r>
              <a:rPr lang="zh-TW" altLang="en-US" dirty="0" smtClean="0"/>
              <a:t>漏洞</a:t>
            </a:r>
            <a:endParaRPr lang="en-US" altLang="zh-TW" dirty="0" smtClean="0"/>
          </a:p>
          <a:p>
            <a:endParaRPr lang="en-US" altLang="zh-TW" dirty="0" smtClean="0"/>
          </a:p>
          <a:p>
            <a:pPr>
              <a:buNone/>
            </a:pPr>
            <a:r>
              <a:rPr lang="zh-TW" altLang="en-US" dirty="0" smtClean="0"/>
              <a:t>實例</a:t>
            </a:r>
            <a:endParaRPr lang="en-US" altLang="zh-TW" dirty="0" smtClean="0"/>
          </a:p>
          <a:p>
            <a:r>
              <a:rPr lang="en-US" altLang="zh-TW" dirty="0" smtClean="0"/>
              <a:t>CPU</a:t>
            </a:r>
            <a:r>
              <a:rPr lang="zh-TW" altLang="en-US" dirty="0" smtClean="0"/>
              <a:t>漏洞</a:t>
            </a:r>
            <a:r>
              <a:rPr lang="en-US" altLang="zh-TW" dirty="0" smtClean="0"/>
              <a:t>:</a:t>
            </a:r>
            <a:r>
              <a:rPr lang="zh-TW" altLang="en-US" dirty="0" smtClean="0"/>
              <a:t> </a:t>
            </a:r>
            <a:r>
              <a:rPr lang="en-US" altLang="zh-TW" b="1" dirty="0" err="1" smtClean="0"/>
              <a:t>Spectre</a:t>
            </a:r>
            <a:r>
              <a:rPr lang="en-US" altLang="zh-TW" b="1" dirty="0" smtClean="0"/>
              <a:t>/Meltdown</a:t>
            </a:r>
          </a:p>
          <a:p>
            <a:r>
              <a:rPr lang="en-US" altLang="zh-TW" dirty="0" smtClean="0"/>
              <a:t>IT, OT, </a:t>
            </a:r>
            <a:r>
              <a:rPr lang="en-US" altLang="zh-TW" dirty="0" err="1" smtClean="0"/>
              <a:t>IoT</a:t>
            </a:r>
            <a:endParaRPr lang="en-US" altLang="zh-TW" dirty="0" smtClean="0"/>
          </a:p>
          <a:p>
            <a:r>
              <a:rPr lang="en-US" altLang="zh-TW" dirty="0" err="1" smtClean="0"/>
              <a:t>Glibc</a:t>
            </a:r>
            <a:r>
              <a:rPr lang="zh-TW" altLang="en-US" dirty="0" smtClean="0"/>
              <a:t>漏洞</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211960" cy="5373216"/>
          </a:xfrm>
        </p:spPr>
        <p:txBody>
          <a:bodyPr/>
          <a:lstStyle/>
          <a:p>
            <a:pPr>
              <a:buNone/>
            </a:pPr>
            <a:r>
              <a:rPr lang="zh-TW" altLang="en-US" dirty="0" smtClean="0"/>
              <a:t>偷吃步</a:t>
            </a:r>
            <a:r>
              <a:rPr lang="en-US" altLang="zh-TW" dirty="0" smtClean="0"/>
              <a:t>:</a:t>
            </a:r>
          </a:p>
          <a:p>
            <a:r>
              <a:rPr lang="en-US" altLang="zh-TW" dirty="0" err="1" smtClean="0"/>
              <a:t>Metaprogramming</a:t>
            </a:r>
            <a:endParaRPr lang="en-US" altLang="zh-TW" dirty="0" smtClean="0"/>
          </a:p>
          <a:p>
            <a:r>
              <a:rPr lang="en-US" altLang="zh-TW" dirty="0" smtClean="0"/>
              <a:t>5000</a:t>
            </a:r>
            <a:r>
              <a:rPr lang="zh-TW" altLang="en-US" dirty="0" smtClean="0"/>
              <a:t>行組語一秒寫完</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170</a:t>
            </a:fld>
            <a:endParaRPr lang="zh-TW" altLang="en-US"/>
          </a:p>
        </p:txBody>
      </p:sp>
      <p:pic>
        <p:nvPicPr>
          <p:cNvPr id="95234" name="Picture 2"/>
          <p:cNvPicPr>
            <a:picLocks noChangeAspect="1" noChangeArrowheads="1"/>
          </p:cNvPicPr>
          <p:nvPr/>
        </p:nvPicPr>
        <p:blipFill>
          <a:blip r:embed="rId2" cstate="print"/>
          <a:srcRect l="6061" r="10295"/>
          <a:stretch>
            <a:fillRect/>
          </a:stretch>
        </p:blipFill>
        <p:spPr bwMode="auto">
          <a:xfrm>
            <a:off x="4175448" y="1421563"/>
            <a:ext cx="4968552" cy="5436437"/>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t="33722" r="37277"/>
          <a:stretch>
            <a:fillRect/>
          </a:stretch>
        </p:blipFill>
        <p:spPr bwMode="auto">
          <a:xfrm>
            <a:off x="0" y="4797152"/>
            <a:ext cx="4211960" cy="2060848"/>
          </a:xfrm>
          <a:prstGeom prst="rect">
            <a:avLst/>
          </a:prstGeom>
          <a:noFill/>
          <a:ln w="9525">
            <a:noFill/>
            <a:miter lim="800000"/>
            <a:headEnd/>
            <a:tailEnd/>
          </a:ln>
        </p:spPr>
      </p:pic>
      <p:pic>
        <p:nvPicPr>
          <p:cNvPr id="95236" name="Picture 4"/>
          <p:cNvPicPr>
            <a:picLocks noChangeAspect="1" noChangeArrowheads="1"/>
          </p:cNvPicPr>
          <p:nvPr/>
        </p:nvPicPr>
        <p:blipFill>
          <a:blip r:embed="rId4" cstate="print"/>
          <a:srcRect l="11567" r="3462"/>
          <a:stretch>
            <a:fillRect/>
          </a:stretch>
        </p:blipFill>
        <p:spPr bwMode="auto">
          <a:xfrm>
            <a:off x="0" y="4149080"/>
            <a:ext cx="4139952" cy="702021"/>
          </a:xfrm>
          <a:prstGeom prst="rect">
            <a:avLst/>
          </a:prstGeom>
          <a:noFill/>
          <a:ln w="9525">
            <a:noFill/>
            <a:miter lim="800000"/>
            <a:headEnd/>
            <a:tailEnd/>
          </a:ln>
        </p:spPr>
      </p:pic>
      <p:pic>
        <p:nvPicPr>
          <p:cNvPr id="95237" name="Picture 5"/>
          <p:cNvPicPr>
            <a:picLocks noChangeAspect="1" noChangeArrowheads="1"/>
          </p:cNvPicPr>
          <p:nvPr/>
        </p:nvPicPr>
        <p:blipFill>
          <a:blip r:embed="rId5" cstate="print"/>
          <a:srcRect/>
          <a:stretch>
            <a:fillRect/>
          </a:stretch>
        </p:blipFill>
        <p:spPr bwMode="auto">
          <a:xfrm>
            <a:off x="7174189" y="0"/>
            <a:ext cx="1969811" cy="491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螢幕不夠輸出</a:t>
            </a:r>
            <a:endParaRPr lang="en-US" altLang="zh-TW" dirty="0" smtClean="0"/>
          </a:p>
          <a:p>
            <a:pPr lvl="1"/>
            <a:r>
              <a:rPr lang="zh-TW" altLang="en-US" dirty="0" smtClean="0"/>
              <a:t>用</a:t>
            </a:r>
            <a:r>
              <a:rPr lang="en-US" altLang="zh-TW" dirty="0" err="1" smtClean="0"/>
              <a:t>vDosPlus</a:t>
            </a:r>
            <a:r>
              <a:rPr lang="zh-TW" altLang="en-US" dirty="0" smtClean="0"/>
              <a:t>，且設定</a:t>
            </a:r>
            <a:r>
              <a:rPr lang="en-US" altLang="zh-TW" dirty="0" smtClean="0"/>
              <a:t>LINS, COLS</a:t>
            </a:r>
          </a:p>
          <a:p>
            <a:pPr lvl="1"/>
            <a:endParaRPr lang="en-US" altLang="zh-TW" dirty="0" smtClean="0"/>
          </a:p>
          <a:p>
            <a:pPr lvl="1"/>
            <a:r>
              <a:rPr lang="en-US" altLang="zh-TW" dirty="0" smtClean="0"/>
              <a:t>\</a:t>
            </a:r>
          </a:p>
          <a:p>
            <a:pPr lvl="1">
              <a:buNone/>
            </a:pPr>
            <a:endParaRPr lang="en-US" altLang="zh-TW" dirty="0" smtClean="0"/>
          </a:p>
          <a:p>
            <a:pPr lvl="1"/>
            <a:r>
              <a:rPr lang="en-US" altLang="zh-TW" dirty="0" smtClean="0"/>
              <a:t>Dos Pipeline</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171</a:t>
            </a:fld>
            <a:endParaRPr lang="zh-TW" altLang="en-US"/>
          </a:p>
        </p:txBody>
      </p:sp>
      <p:pic>
        <p:nvPicPr>
          <p:cNvPr id="96259" name="Picture 3"/>
          <p:cNvPicPr>
            <a:picLocks noChangeAspect="1" noChangeArrowheads="1"/>
          </p:cNvPicPr>
          <p:nvPr/>
        </p:nvPicPr>
        <p:blipFill>
          <a:blip r:embed="rId2" cstate="print"/>
          <a:srcRect/>
          <a:stretch>
            <a:fillRect/>
          </a:stretch>
        </p:blipFill>
        <p:spPr bwMode="auto">
          <a:xfrm>
            <a:off x="251520" y="2636912"/>
            <a:ext cx="7020272" cy="1219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7048500" y="1485900"/>
            <a:ext cx="2095500" cy="5372100"/>
          </a:xfrm>
          <a:prstGeom prst="rect">
            <a:avLst/>
          </a:prstGeom>
          <a:noFill/>
          <a:ln w="9525">
            <a:noFill/>
            <a:miter lim="800000"/>
            <a:headEnd/>
            <a:tailEnd/>
          </a:ln>
        </p:spPr>
      </p:pic>
      <p:pic>
        <p:nvPicPr>
          <p:cNvPr id="96261" name="Picture 5"/>
          <p:cNvPicPr>
            <a:picLocks noChangeAspect="1" noChangeArrowheads="1"/>
          </p:cNvPicPr>
          <p:nvPr/>
        </p:nvPicPr>
        <p:blipFill>
          <a:blip r:embed="rId4" cstate="print"/>
          <a:srcRect/>
          <a:stretch>
            <a:fillRect/>
          </a:stretch>
        </p:blipFill>
        <p:spPr bwMode="auto">
          <a:xfrm>
            <a:off x="1259632" y="5013176"/>
            <a:ext cx="263315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記憶體不足</a:t>
            </a:r>
            <a:endParaRPr lang="en-US" altLang="zh-TW" dirty="0" smtClean="0"/>
          </a:p>
          <a:p>
            <a:pPr lvl="1"/>
            <a:r>
              <a:rPr lang="zh-TW" altLang="en-US" dirty="0" smtClean="0"/>
              <a:t>修改模擬器記憶體</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程式碼模式無法寫大程式</a:t>
            </a:r>
            <a:endParaRPr lang="en-US" altLang="zh-TW" dirty="0" smtClean="0"/>
          </a:p>
          <a:p>
            <a:pPr lvl="1"/>
            <a:r>
              <a:rPr lang="en-US" altLang="zh-TW" dirty="0" smtClean="0"/>
              <a:t>.Model HUGE</a:t>
            </a:r>
          </a:p>
          <a:p>
            <a:pPr lvl="2">
              <a:buNone/>
            </a:pP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172</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827584" y="2564904"/>
            <a:ext cx="752475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36472"/>
            <a:ext cx="9144000" cy="5301208"/>
          </a:xfrm>
        </p:spPr>
        <p:txBody>
          <a:bodyPr lIns="0" tIns="0" rIns="0" bIns="0" numCol="7">
            <a:noAutofit/>
          </a:bodyPr>
          <a:lstStyle/>
          <a:p>
            <a:pPr marL="0" indent="0"/>
            <a:r>
              <a:rPr lang="zh-TW" altLang="en-US" sz="1000" dirty="0" smtClean="0"/>
              <a:t>結果</a:t>
            </a:r>
            <a:endParaRPr lang="en-US" altLang="zh-TW" sz="1000" dirty="0" smtClean="0"/>
          </a:p>
          <a:p>
            <a:pPr marL="0" indent="0">
              <a:buNone/>
            </a:pPr>
            <a:r>
              <a:rPr lang="en-US" altLang="zh-TW" sz="1000" dirty="0" smtClean="0"/>
              <a:t>65531 </a:t>
            </a:r>
            <a:r>
              <a:rPr lang="en-US" altLang="zh-TW" sz="1000" dirty="0" err="1" smtClean="0"/>
              <a:t>cmp,jg</a:t>
            </a:r>
            <a:r>
              <a:rPr lang="en-US" altLang="zh-TW" sz="1000" dirty="0" smtClean="0"/>
              <a:t> 65531 = 0</a:t>
            </a:r>
          </a:p>
          <a:p>
            <a:pPr marL="0" indent="0">
              <a:buNone/>
            </a:pPr>
            <a:r>
              <a:rPr lang="en-US" altLang="zh-TW" sz="1000" dirty="0" smtClean="0"/>
              <a:t>65531 </a:t>
            </a:r>
            <a:r>
              <a:rPr lang="en-US" altLang="zh-TW" sz="1000" dirty="0" err="1" smtClean="0"/>
              <a:t>cmp,jg</a:t>
            </a:r>
            <a:r>
              <a:rPr lang="en-US" altLang="zh-TW" sz="1000" dirty="0" smtClean="0"/>
              <a:t> 0 = 0</a:t>
            </a:r>
          </a:p>
          <a:p>
            <a:pPr marL="0" indent="0">
              <a:buNone/>
            </a:pPr>
            <a:r>
              <a:rPr lang="en-US" altLang="zh-TW" sz="1000" dirty="0" smtClean="0"/>
              <a:t>65531 </a:t>
            </a:r>
            <a:r>
              <a:rPr lang="en-US" altLang="zh-TW" sz="1000" dirty="0" err="1" smtClean="0"/>
              <a:t>cmp,jg</a:t>
            </a:r>
            <a:r>
              <a:rPr lang="en-US" altLang="zh-TW" sz="1000" dirty="0" smtClean="0"/>
              <a:t> 5 = 0</a:t>
            </a:r>
          </a:p>
          <a:p>
            <a:pPr marL="0" indent="0">
              <a:buNone/>
            </a:pPr>
            <a:r>
              <a:rPr lang="en-US" altLang="zh-TW" sz="1000" dirty="0" smtClean="0"/>
              <a:t>0 </a:t>
            </a:r>
            <a:r>
              <a:rPr lang="en-US" altLang="zh-TW" sz="1000" dirty="0" err="1" smtClean="0"/>
              <a:t>cmp,jg</a:t>
            </a:r>
            <a:r>
              <a:rPr lang="en-US" altLang="zh-TW" sz="1000" dirty="0" smtClean="0"/>
              <a:t> 65531 = 1</a:t>
            </a:r>
          </a:p>
          <a:p>
            <a:pPr marL="0" indent="0">
              <a:buNone/>
            </a:pPr>
            <a:r>
              <a:rPr lang="en-US" altLang="zh-TW" sz="1000" dirty="0" smtClean="0"/>
              <a:t>0 </a:t>
            </a:r>
            <a:r>
              <a:rPr lang="en-US" altLang="zh-TW" sz="1000" dirty="0" err="1" smtClean="0"/>
              <a:t>cmp,jg</a:t>
            </a:r>
            <a:r>
              <a:rPr lang="en-US" altLang="zh-TW" sz="1000" dirty="0" smtClean="0"/>
              <a:t> 0 = 0</a:t>
            </a:r>
          </a:p>
          <a:p>
            <a:pPr marL="0" indent="0">
              <a:buNone/>
            </a:pPr>
            <a:r>
              <a:rPr lang="en-US" altLang="zh-TW" sz="1000" dirty="0" smtClean="0"/>
              <a:t>0 </a:t>
            </a:r>
            <a:r>
              <a:rPr lang="en-US" altLang="zh-TW" sz="1000" dirty="0" err="1" smtClean="0"/>
              <a:t>cmp,jg</a:t>
            </a:r>
            <a:r>
              <a:rPr lang="en-US" altLang="zh-TW" sz="1000" dirty="0" smtClean="0"/>
              <a:t> 5 = 0</a:t>
            </a:r>
          </a:p>
          <a:p>
            <a:pPr marL="0" indent="0">
              <a:buNone/>
            </a:pPr>
            <a:r>
              <a:rPr lang="en-US" altLang="zh-TW" sz="1000" dirty="0" smtClean="0"/>
              <a:t>4 </a:t>
            </a:r>
            <a:r>
              <a:rPr lang="en-US" altLang="zh-TW" sz="1000" dirty="0" err="1" smtClean="0"/>
              <a:t>cmp,jg</a:t>
            </a:r>
            <a:r>
              <a:rPr lang="en-US" altLang="zh-TW" sz="1000" dirty="0" smtClean="0"/>
              <a:t> 65531 = 1</a:t>
            </a:r>
          </a:p>
          <a:p>
            <a:pPr marL="0" indent="0">
              <a:buNone/>
            </a:pPr>
            <a:r>
              <a:rPr lang="en-US" altLang="zh-TW" sz="1000" dirty="0" smtClean="0"/>
              <a:t>4 </a:t>
            </a:r>
            <a:r>
              <a:rPr lang="en-US" altLang="zh-TW" sz="1000" dirty="0" err="1" smtClean="0"/>
              <a:t>cmp,jg</a:t>
            </a:r>
            <a:r>
              <a:rPr lang="en-US" altLang="zh-TW" sz="1000" dirty="0" smtClean="0"/>
              <a:t> 0 = 1</a:t>
            </a:r>
          </a:p>
          <a:p>
            <a:pPr marL="0" indent="0">
              <a:buNone/>
            </a:pPr>
            <a:r>
              <a:rPr lang="en-US" altLang="zh-TW" sz="1000" dirty="0" smtClean="0"/>
              <a:t>4 </a:t>
            </a:r>
            <a:r>
              <a:rPr lang="en-US" altLang="zh-TW" sz="1000" dirty="0" err="1" smtClean="0"/>
              <a:t>cmp,jg</a:t>
            </a:r>
            <a:r>
              <a:rPr lang="en-US" altLang="zh-TW" sz="1000" dirty="0" smtClean="0"/>
              <a:t> 5 = 0</a:t>
            </a:r>
          </a:p>
          <a:p>
            <a:pPr marL="0" indent="0">
              <a:buNone/>
            </a:pPr>
            <a:r>
              <a:rPr lang="en-US" altLang="zh-TW" sz="1000" dirty="0" smtClean="0"/>
              <a:t>5 </a:t>
            </a:r>
            <a:r>
              <a:rPr lang="en-US" altLang="zh-TW" sz="1000" dirty="0" err="1" smtClean="0"/>
              <a:t>cmp,jg</a:t>
            </a:r>
            <a:r>
              <a:rPr lang="en-US" altLang="zh-TW" sz="1000" dirty="0" smtClean="0"/>
              <a:t> 65531 = 1</a:t>
            </a:r>
          </a:p>
          <a:p>
            <a:pPr marL="0" indent="0">
              <a:buNone/>
            </a:pPr>
            <a:r>
              <a:rPr lang="en-US" altLang="zh-TW" sz="1000" dirty="0" smtClean="0"/>
              <a:t>5 </a:t>
            </a:r>
            <a:r>
              <a:rPr lang="en-US" altLang="zh-TW" sz="1000" dirty="0" err="1" smtClean="0"/>
              <a:t>cmp,jg</a:t>
            </a:r>
            <a:r>
              <a:rPr lang="en-US" altLang="zh-TW" sz="1000" dirty="0" smtClean="0"/>
              <a:t> 0 = 1</a:t>
            </a:r>
          </a:p>
          <a:p>
            <a:pPr marL="0" indent="0">
              <a:buNone/>
            </a:pPr>
            <a:r>
              <a:rPr lang="en-US" altLang="zh-TW" sz="1000" dirty="0" smtClean="0"/>
              <a:t>5 </a:t>
            </a:r>
            <a:r>
              <a:rPr lang="en-US" altLang="zh-TW" sz="1000" dirty="0" err="1" smtClean="0"/>
              <a:t>cmp,jg</a:t>
            </a:r>
            <a:r>
              <a:rPr lang="en-US" altLang="zh-TW" sz="1000" dirty="0" smtClean="0"/>
              <a:t> 5 = 0</a:t>
            </a:r>
          </a:p>
          <a:p>
            <a:pPr marL="0" indent="0">
              <a:buNone/>
            </a:pPr>
            <a:r>
              <a:rPr lang="en-US" altLang="zh-TW" sz="1000" dirty="0" smtClean="0"/>
              <a:t>6 </a:t>
            </a:r>
            <a:r>
              <a:rPr lang="en-US" altLang="zh-TW" sz="1000" dirty="0" err="1" smtClean="0"/>
              <a:t>cmp,jg</a:t>
            </a:r>
            <a:r>
              <a:rPr lang="en-US" altLang="zh-TW" sz="1000" dirty="0" smtClean="0"/>
              <a:t> 65531 = 1</a:t>
            </a:r>
          </a:p>
          <a:p>
            <a:pPr marL="0" indent="0">
              <a:buNone/>
            </a:pPr>
            <a:r>
              <a:rPr lang="en-US" altLang="zh-TW" sz="1000" dirty="0" smtClean="0"/>
              <a:t>6 </a:t>
            </a:r>
            <a:r>
              <a:rPr lang="en-US" altLang="zh-TW" sz="1000" dirty="0" err="1" smtClean="0"/>
              <a:t>cmp,jg</a:t>
            </a:r>
            <a:r>
              <a:rPr lang="en-US" altLang="zh-TW" sz="1000" dirty="0" smtClean="0"/>
              <a:t> 0 = 1</a:t>
            </a:r>
          </a:p>
          <a:p>
            <a:pPr marL="0" indent="0">
              <a:buNone/>
            </a:pPr>
            <a:r>
              <a:rPr lang="en-US" altLang="zh-TW" sz="1000" dirty="0" smtClean="0"/>
              <a:t>6 </a:t>
            </a:r>
            <a:r>
              <a:rPr lang="en-US" altLang="zh-TW" sz="1000" dirty="0" err="1" smtClean="0"/>
              <a:t>cmp,jg</a:t>
            </a:r>
            <a:r>
              <a:rPr lang="en-US" altLang="zh-TW" sz="1000" dirty="0" smtClean="0"/>
              <a:t> 5 = 1</a:t>
            </a:r>
          </a:p>
          <a:p>
            <a:pPr marL="0" indent="0">
              <a:buNone/>
            </a:pPr>
            <a:r>
              <a:rPr lang="en-US" altLang="zh-TW" sz="1000" dirty="0" smtClean="0"/>
              <a:t>65531 </a:t>
            </a:r>
            <a:r>
              <a:rPr lang="en-US" altLang="zh-TW" sz="1000" dirty="0" err="1" smtClean="0"/>
              <a:t>cmp,jge</a:t>
            </a:r>
            <a:r>
              <a:rPr lang="en-US" altLang="zh-TW" sz="1000" dirty="0" smtClean="0"/>
              <a:t> 65531 = 1</a:t>
            </a:r>
          </a:p>
          <a:p>
            <a:pPr marL="0" indent="0">
              <a:buNone/>
            </a:pPr>
            <a:r>
              <a:rPr lang="en-US" altLang="zh-TW" sz="1000" dirty="0" smtClean="0"/>
              <a:t>65531 </a:t>
            </a:r>
            <a:r>
              <a:rPr lang="en-US" altLang="zh-TW" sz="1000" dirty="0" err="1" smtClean="0"/>
              <a:t>cmp,jge</a:t>
            </a:r>
            <a:r>
              <a:rPr lang="en-US" altLang="zh-TW" sz="1000" dirty="0" smtClean="0"/>
              <a:t> 0 = 0</a:t>
            </a:r>
          </a:p>
          <a:p>
            <a:pPr marL="0" indent="0">
              <a:buNone/>
            </a:pPr>
            <a:r>
              <a:rPr lang="en-US" altLang="zh-TW" sz="1000" dirty="0" smtClean="0"/>
              <a:t>65531 </a:t>
            </a:r>
            <a:r>
              <a:rPr lang="en-US" altLang="zh-TW" sz="1000" dirty="0" err="1" smtClean="0"/>
              <a:t>cmp,jge</a:t>
            </a:r>
            <a:r>
              <a:rPr lang="en-US" altLang="zh-TW" sz="1000" dirty="0" smtClean="0"/>
              <a:t> 5 = 0</a:t>
            </a:r>
          </a:p>
          <a:p>
            <a:pPr marL="0" indent="0">
              <a:buNone/>
            </a:pPr>
            <a:r>
              <a:rPr lang="en-US" altLang="zh-TW" sz="1000" dirty="0" smtClean="0"/>
              <a:t>0 </a:t>
            </a:r>
            <a:r>
              <a:rPr lang="en-US" altLang="zh-TW" sz="1000" dirty="0" err="1" smtClean="0"/>
              <a:t>cmp,jge</a:t>
            </a:r>
            <a:r>
              <a:rPr lang="en-US" altLang="zh-TW" sz="1000" dirty="0" smtClean="0"/>
              <a:t> 65531 = 1</a:t>
            </a:r>
          </a:p>
          <a:p>
            <a:pPr marL="0" indent="0">
              <a:buNone/>
            </a:pPr>
            <a:r>
              <a:rPr lang="en-US" altLang="zh-TW" sz="1000" dirty="0" smtClean="0"/>
              <a:t>0 </a:t>
            </a:r>
            <a:r>
              <a:rPr lang="en-US" altLang="zh-TW" sz="1000" dirty="0" err="1" smtClean="0"/>
              <a:t>cmp,jge</a:t>
            </a:r>
            <a:r>
              <a:rPr lang="en-US" altLang="zh-TW" sz="1000" dirty="0" smtClean="0"/>
              <a:t> 0 = 1</a:t>
            </a:r>
          </a:p>
          <a:p>
            <a:pPr marL="0" indent="0">
              <a:buNone/>
            </a:pPr>
            <a:r>
              <a:rPr lang="en-US" altLang="zh-TW" sz="1000" dirty="0" smtClean="0"/>
              <a:t>0 </a:t>
            </a:r>
            <a:r>
              <a:rPr lang="en-US" altLang="zh-TW" sz="1000" dirty="0" err="1" smtClean="0"/>
              <a:t>cmp,jge</a:t>
            </a:r>
            <a:r>
              <a:rPr lang="en-US" altLang="zh-TW" sz="1000" dirty="0" smtClean="0"/>
              <a:t> 5 = 0</a:t>
            </a:r>
          </a:p>
          <a:p>
            <a:pPr marL="0" indent="0">
              <a:buNone/>
            </a:pPr>
            <a:r>
              <a:rPr lang="en-US" altLang="zh-TW" sz="1000" dirty="0" smtClean="0"/>
              <a:t>4 </a:t>
            </a:r>
            <a:r>
              <a:rPr lang="en-US" altLang="zh-TW" sz="1000" dirty="0" err="1" smtClean="0"/>
              <a:t>cmp,jge</a:t>
            </a:r>
            <a:r>
              <a:rPr lang="en-US" altLang="zh-TW" sz="1000" dirty="0" smtClean="0"/>
              <a:t> 65531 = 1</a:t>
            </a:r>
          </a:p>
          <a:p>
            <a:pPr marL="0" indent="0">
              <a:buNone/>
            </a:pPr>
            <a:r>
              <a:rPr lang="en-US" altLang="zh-TW" sz="1000" dirty="0" smtClean="0"/>
              <a:t>4 </a:t>
            </a:r>
            <a:r>
              <a:rPr lang="en-US" altLang="zh-TW" sz="1000" dirty="0" err="1" smtClean="0"/>
              <a:t>cmp,jge</a:t>
            </a:r>
            <a:r>
              <a:rPr lang="en-US" altLang="zh-TW" sz="1000" dirty="0" smtClean="0"/>
              <a:t> 0 = 1</a:t>
            </a:r>
          </a:p>
          <a:p>
            <a:pPr marL="0" indent="0">
              <a:buNone/>
            </a:pPr>
            <a:r>
              <a:rPr lang="en-US" altLang="zh-TW" sz="1000" dirty="0" smtClean="0"/>
              <a:t>4 </a:t>
            </a:r>
            <a:r>
              <a:rPr lang="en-US" altLang="zh-TW" sz="1000" dirty="0" err="1" smtClean="0"/>
              <a:t>cmp,jge</a:t>
            </a:r>
            <a:r>
              <a:rPr lang="en-US" altLang="zh-TW" sz="1000" dirty="0" smtClean="0"/>
              <a:t> 5 = 0</a:t>
            </a:r>
          </a:p>
          <a:p>
            <a:pPr marL="0" indent="0">
              <a:buNone/>
            </a:pPr>
            <a:r>
              <a:rPr lang="en-US" altLang="zh-TW" sz="1000" dirty="0" smtClean="0"/>
              <a:t>5 </a:t>
            </a:r>
            <a:r>
              <a:rPr lang="en-US" altLang="zh-TW" sz="1000" dirty="0" err="1" smtClean="0"/>
              <a:t>cmp,jge</a:t>
            </a:r>
            <a:r>
              <a:rPr lang="en-US" altLang="zh-TW" sz="1000" dirty="0" smtClean="0"/>
              <a:t> 65531 = 1</a:t>
            </a:r>
          </a:p>
          <a:p>
            <a:pPr marL="0" indent="0">
              <a:buNone/>
            </a:pPr>
            <a:r>
              <a:rPr lang="en-US" altLang="zh-TW" sz="1000" dirty="0" smtClean="0"/>
              <a:t>5 </a:t>
            </a:r>
            <a:r>
              <a:rPr lang="en-US" altLang="zh-TW" sz="1000" dirty="0" err="1" smtClean="0"/>
              <a:t>cmp,jge</a:t>
            </a:r>
            <a:r>
              <a:rPr lang="en-US" altLang="zh-TW" sz="1000" dirty="0" smtClean="0"/>
              <a:t> 0 = 1</a:t>
            </a:r>
          </a:p>
          <a:p>
            <a:pPr marL="0" indent="0">
              <a:buNone/>
            </a:pPr>
            <a:r>
              <a:rPr lang="en-US" altLang="zh-TW" sz="1000" dirty="0" smtClean="0"/>
              <a:t>5 </a:t>
            </a:r>
            <a:r>
              <a:rPr lang="en-US" altLang="zh-TW" sz="1000" dirty="0" err="1" smtClean="0"/>
              <a:t>cmp,jge</a:t>
            </a:r>
            <a:r>
              <a:rPr lang="en-US" altLang="zh-TW" sz="1000" dirty="0" smtClean="0"/>
              <a:t> 5 = 1</a:t>
            </a:r>
          </a:p>
          <a:p>
            <a:pPr marL="0" indent="0">
              <a:buNone/>
            </a:pPr>
            <a:r>
              <a:rPr lang="en-US" altLang="zh-TW" sz="1000" dirty="0" smtClean="0"/>
              <a:t>6 </a:t>
            </a:r>
            <a:r>
              <a:rPr lang="en-US" altLang="zh-TW" sz="1000" dirty="0" err="1" smtClean="0"/>
              <a:t>cmp,jge</a:t>
            </a:r>
            <a:r>
              <a:rPr lang="en-US" altLang="zh-TW" sz="1000" dirty="0" smtClean="0"/>
              <a:t> 65531 = 1</a:t>
            </a:r>
          </a:p>
          <a:p>
            <a:pPr marL="0" indent="0">
              <a:buNone/>
            </a:pPr>
            <a:r>
              <a:rPr lang="en-US" altLang="zh-TW" sz="1000" dirty="0" smtClean="0"/>
              <a:t>6 </a:t>
            </a:r>
            <a:r>
              <a:rPr lang="en-US" altLang="zh-TW" sz="1000" dirty="0" err="1" smtClean="0"/>
              <a:t>cmp,jge</a:t>
            </a:r>
            <a:r>
              <a:rPr lang="en-US" altLang="zh-TW" sz="1000" dirty="0" smtClean="0"/>
              <a:t> 0 = 1</a:t>
            </a:r>
          </a:p>
          <a:p>
            <a:pPr marL="0" indent="0">
              <a:buNone/>
            </a:pPr>
            <a:r>
              <a:rPr lang="en-US" altLang="zh-TW" sz="1000" dirty="0" smtClean="0"/>
              <a:t>6 </a:t>
            </a:r>
            <a:r>
              <a:rPr lang="en-US" altLang="zh-TW" sz="1000" dirty="0" err="1" smtClean="0"/>
              <a:t>cmp,jge</a:t>
            </a:r>
            <a:r>
              <a:rPr lang="en-US" altLang="zh-TW" sz="1000" dirty="0" smtClean="0"/>
              <a:t> 5 = 1</a:t>
            </a:r>
          </a:p>
          <a:p>
            <a:pPr marL="0" indent="0">
              <a:buNone/>
            </a:pPr>
            <a:r>
              <a:rPr lang="en-US" altLang="zh-TW" sz="1000" dirty="0" smtClean="0"/>
              <a:t>65531 </a:t>
            </a:r>
            <a:r>
              <a:rPr lang="en-US" altLang="zh-TW" sz="1000" dirty="0" err="1" smtClean="0"/>
              <a:t>cmp,jl</a:t>
            </a:r>
            <a:r>
              <a:rPr lang="en-US" altLang="zh-TW" sz="1000" dirty="0" smtClean="0"/>
              <a:t> 65531 = 0</a:t>
            </a:r>
          </a:p>
          <a:p>
            <a:pPr marL="0" indent="0">
              <a:buNone/>
            </a:pPr>
            <a:r>
              <a:rPr lang="en-US" altLang="zh-TW" sz="1000" dirty="0" smtClean="0"/>
              <a:t>65531 </a:t>
            </a:r>
            <a:r>
              <a:rPr lang="en-US" altLang="zh-TW" sz="1000" dirty="0" err="1" smtClean="0"/>
              <a:t>cmp,jl</a:t>
            </a:r>
            <a:r>
              <a:rPr lang="en-US" altLang="zh-TW" sz="1000" dirty="0" smtClean="0"/>
              <a:t> 0 = 1</a:t>
            </a:r>
          </a:p>
          <a:p>
            <a:pPr marL="0" indent="0">
              <a:buNone/>
            </a:pPr>
            <a:r>
              <a:rPr lang="en-US" altLang="zh-TW" sz="1000" dirty="0" smtClean="0"/>
              <a:t>65531 </a:t>
            </a:r>
            <a:r>
              <a:rPr lang="en-US" altLang="zh-TW" sz="1000" dirty="0" err="1" smtClean="0"/>
              <a:t>cmp,jl</a:t>
            </a:r>
            <a:r>
              <a:rPr lang="en-US" altLang="zh-TW" sz="1000" dirty="0" smtClean="0"/>
              <a:t> 5 = 1</a:t>
            </a:r>
          </a:p>
          <a:p>
            <a:pPr marL="0" indent="0">
              <a:buNone/>
            </a:pPr>
            <a:r>
              <a:rPr lang="en-US" altLang="zh-TW" sz="1000" dirty="0" smtClean="0"/>
              <a:t>0 </a:t>
            </a:r>
            <a:r>
              <a:rPr lang="en-US" altLang="zh-TW" sz="1000" dirty="0" err="1" smtClean="0"/>
              <a:t>cmp,jl</a:t>
            </a:r>
            <a:r>
              <a:rPr lang="en-US" altLang="zh-TW" sz="1000" dirty="0" smtClean="0"/>
              <a:t> 65531 = 0</a:t>
            </a:r>
          </a:p>
          <a:p>
            <a:pPr marL="0" indent="0">
              <a:buNone/>
            </a:pPr>
            <a:r>
              <a:rPr lang="en-US" altLang="zh-TW" sz="1000" dirty="0" smtClean="0"/>
              <a:t>0 </a:t>
            </a:r>
            <a:r>
              <a:rPr lang="en-US" altLang="zh-TW" sz="1000" dirty="0" err="1" smtClean="0"/>
              <a:t>cmp,jl</a:t>
            </a:r>
            <a:r>
              <a:rPr lang="en-US" altLang="zh-TW" sz="1000" dirty="0" smtClean="0"/>
              <a:t> 0 = 0</a:t>
            </a:r>
          </a:p>
          <a:p>
            <a:pPr marL="0" indent="0">
              <a:buNone/>
            </a:pPr>
            <a:r>
              <a:rPr lang="en-US" altLang="zh-TW" sz="1000" dirty="0" smtClean="0"/>
              <a:t>0 </a:t>
            </a:r>
            <a:r>
              <a:rPr lang="en-US" altLang="zh-TW" sz="1000" dirty="0" err="1" smtClean="0"/>
              <a:t>cmp,jl</a:t>
            </a:r>
            <a:r>
              <a:rPr lang="en-US" altLang="zh-TW" sz="1000" dirty="0" smtClean="0"/>
              <a:t> 5 = 1</a:t>
            </a:r>
          </a:p>
          <a:p>
            <a:pPr marL="0" indent="0">
              <a:buNone/>
            </a:pPr>
            <a:r>
              <a:rPr lang="en-US" altLang="zh-TW" sz="1000" dirty="0" smtClean="0"/>
              <a:t>4 </a:t>
            </a:r>
            <a:r>
              <a:rPr lang="en-US" altLang="zh-TW" sz="1000" dirty="0" err="1" smtClean="0"/>
              <a:t>cmp,jl</a:t>
            </a:r>
            <a:r>
              <a:rPr lang="en-US" altLang="zh-TW" sz="1000" dirty="0" smtClean="0"/>
              <a:t> 65531 = 0</a:t>
            </a:r>
          </a:p>
          <a:p>
            <a:pPr marL="0" indent="0">
              <a:buNone/>
            </a:pPr>
            <a:r>
              <a:rPr lang="en-US" altLang="zh-TW" sz="1000" dirty="0" smtClean="0"/>
              <a:t>4 </a:t>
            </a:r>
            <a:r>
              <a:rPr lang="en-US" altLang="zh-TW" sz="1000" dirty="0" err="1" smtClean="0"/>
              <a:t>cmp,jl</a:t>
            </a:r>
            <a:r>
              <a:rPr lang="en-US" altLang="zh-TW" sz="1000" dirty="0" smtClean="0"/>
              <a:t> 0 = 0</a:t>
            </a:r>
          </a:p>
          <a:p>
            <a:pPr marL="0" indent="0">
              <a:buNone/>
            </a:pPr>
            <a:r>
              <a:rPr lang="en-US" altLang="zh-TW" sz="1000" dirty="0" smtClean="0"/>
              <a:t>4 </a:t>
            </a:r>
            <a:r>
              <a:rPr lang="en-US" altLang="zh-TW" sz="1000" dirty="0" err="1" smtClean="0"/>
              <a:t>cmp,jl</a:t>
            </a:r>
            <a:r>
              <a:rPr lang="en-US" altLang="zh-TW" sz="1000" dirty="0" smtClean="0"/>
              <a:t> 5 = 1</a:t>
            </a:r>
          </a:p>
          <a:p>
            <a:pPr marL="0" indent="0">
              <a:buNone/>
            </a:pPr>
            <a:r>
              <a:rPr lang="en-US" altLang="zh-TW" sz="1000" dirty="0" smtClean="0"/>
              <a:t>5 </a:t>
            </a:r>
            <a:r>
              <a:rPr lang="en-US" altLang="zh-TW" sz="1000" dirty="0" err="1" smtClean="0"/>
              <a:t>cmp,jl</a:t>
            </a:r>
            <a:r>
              <a:rPr lang="en-US" altLang="zh-TW" sz="1000" dirty="0" smtClean="0"/>
              <a:t> 65531 = 0</a:t>
            </a:r>
          </a:p>
          <a:p>
            <a:pPr marL="0" indent="0">
              <a:buNone/>
            </a:pPr>
            <a:r>
              <a:rPr lang="en-US" altLang="zh-TW" sz="1000" dirty="0" smtClean="0"/>
              <a:t>5 </a:t>
            </a:r>
            <a:r>
              <a:rPr lang="en-US" altLang="zh-TW" sz="1000" dirty="0" err="1" smtClean="0"/>
              <a:t>cmp,jl</a:t>
            </a:r>
            <a:r>
              <a:rPr lang="en-US" altLang="zh-TW" sz="1000" dirty="0" smtClean="0"/>
              <a:t> 0 = 0</a:t>
            </a:r>
          </a:p>
          <a:p>
            <a:pPr marL="0" indent="0">
              <a:buNone/>
            </a:pPr>
            <a:r>
              <a:rPr lang="en-US" altLang="zh-TW" sz="1000" dirty="0" smtClean="0"/>
              <a:t>5 </a:t>
            </a:r>
            <a:r>
              <a:rPr lang="en-US" altLang="zh-TW" sz="1000" dirty="0" err="1" smtClean="0"/>
              <a:t>cmp,jl</a:t>
            </a:r>
            <a:r>
              <a:rPr lang="en-US" altLang="zh-TW" sz="1000" dirty="0" smtClean="0"/>
              <a:t> 5 = 0</a:t>
            </a:r>
          </a:p>
          <a:p>
            <a:pPr marL="0" indent="0">
              <a:buNone/>
            </a:pPr>
            <a:r>
              <a:rPr lang="en-US" altLang="zh-TW" sz="1000" dirty="0" smtClean="0"/>
              <a:t>6 </a:t>
            </a:r>
            <a:r>
              <a:rPr lang="en-US" altLang="zh-TW" sz="1000" dirty="0" err="1" smtClean="0"/>
              <a:t>cmp,jl</a:t>
            </a:r>
            <a:r>
              <a:rPr lang="en-US" altLang="zh-TW" sz="1000" dirty="0" smtClean="0"/>
              <a:t> 65531 = 0</a:t>
            </a:r>
          </a:p>
          <a:p>
            <a:pPr marL="0" indent="0">
              <a:buNone/>
            </a:pPr>
            <a:r>
              <a:rPr lang="en-US" altLang="zh-TW" sz="1000" dirty="0" smtClean="0"/>
              <a:t>6 </a:t>
            </a:r>
            <a:r>
              <a:rPr lang="en-US" altLang="zh-TW" sz="1000" dirty="0" err="1" smtClean="0"/>
              <a:t>cmp,jl</a:t>
            </a:r>
            <a:r>
              <a:rPr lang="en-US" altLang="zh-TW" sz="1000" dirty="0" smtClean="0"/>
              <a:t> 0 = 0</a:t>
            </a:r>
          </a:p>
          <a:p>
            <a:pPr marL="0" indent="0">
              <a:buNone/>
            </a:pPr>
            <a:r>
              <a:rPr lang="en-US" altLang="zh-TW" sz="1000" dirty="0" smtClean="0"/>
              <a:t>6 </a:t>
            </a:r>
            <a:r>
              <a:rPr lang="en-US" altLang="zh-TW" sz="1000" dirty="0" err="1" smtClean="0"/>
              <a:t>cmp,jl</a:t>
            </a:r>
            <a:r>
              <a:rPr lang="en-US" altLang="zh-TW" sz="1000" dirty="0" smtClean="0"/>
              <a:t> 5 = 0</a:t>
            </a:r>
          </a:p>
          <a:p>
            <a:pPr marL="0" indent="0">
              <a:buNone/>
            </a:pPr>
            <a:r>
              <a:rPr lang="en-US" altLang="zh-TW" sz="1000" dirty="0" smtClean="0"/>
              <a:t>65531 </a:t>
            </a:r>
            <a:r>
              <a:rPr lang="en-US" altLang="zh-TW" sz="1000" dirty="0" err="1" smtClean="0"/>
              <a:t>cmp,jle</a:t>
            </a:r>
            <a:r>
              <a:rPr lang="en-US" altLang="zh-TW" sz="1000" dirty="0" smtClean="0"/>
              <a:t> 65531 = 1</a:t>
            </a:r>
          </a:p>
          <a:p>
            <a:pPr marL="0" indent="0">
              <a:buNone/>
            </a:pPr>
            <a:r>
              <a:rPr lang="en-US" altLang="zh-TW" sz="1000" dirty="0" smtClean="0"/>
              <a:t>65531 </a:t>
            </a:r>
            <a:r>
              <a:rPr lang="en-US" altLang="zh-TW" sz="1000" dirty="0" err="1" smtClean="0"/>
              <a:t>cmp,jle</a:t>
            </a:r>
            <a:r>
              <a:rPr lang="en-US" altLang="zh-TW" sz="1000" dirty="0" smtClean="0"/>
              <a:t> 0 = 1</a:t>
            </a:r>
          </a:p>
          <a:p>
            <a:pPr marL="0" indent="0">
              <a:buNone/>
            </a:pPr>
            <a:r>
              <a:rPr lang="en-US" altLang="zh-TW" sz="1000" dirty="0" smtClean="0"/>
              <a:t>65531 </a:t>
            </a:r>
            <a:r>
              <a:rPr lang="en-US" altLang="zh-TW" sz="1000" dirty="0" err="1" smtClean="0"/>
              <a:t>cmp,jle</a:t>
            </a:r>
            <a:r>
              <a:rPr lang="en-US" altLang="zh-TW" sz="1000" dirty="0" smtClean="0"/>
              <a:t> 5 = 1</a:t>
            </a:r>
          </a:p>
          <a:p>
            <a:pPr marL="0" indent="0">
              <a:buNone/>
            </a:pPr>
            <a:r>
              <a:rPr lang="en-US" altLang="zh-TW" sz="1000" dirty="0" smtClean="0"/>
              <a:t>0 </a:t>
            </a:r>
            <a:r>
              <a:rPr lang="en-US" altLang="zh-TW" sz="1000" dirty="0" err="1" smtClean="0"/>
              <a:t>cmp,jle</a:t>
            </a:r>
            <a:r>
              <a:rPr lang="en-US" altLang="zh-TW" sz="1000" dirty="0" smtClean="0"/>
              <a:t> 65531 = 0</a:t>
            </a:r>
          </a:p>
          <a:p>
            <a:pPr marL="0" indent="0">
              <a:buNone/>
            </a:pPr>
            <a:r>
              <a:rPr lang="en-US" altLang="zh-TW" sz="1000" dirty="0" smtClean="0"/>
              <a:t>0 </a:t>
            </a:r>
            <a:r>
              <a:rPr lang="en-US" altLang="zh-TW" sz="1000" dirty="0" err="1" smtClean="0"/>
              <a:t>cmp,jle</a:t>
            </a:r>
            <a:r>
              <a:rPr lang="en-US" altLang="zh-TW" sz="1000" dirty="0" smtClean="0"/>
              <a:t> 0 = 1</a:t>
            </a:r>
          </a:p>
          <a:p>
            <a:pPr marL="0" indent="0">
              <a:buNone/>
            </a:pPr>
            <a:r>
              <a:rPr lang="en-US" altLang="zh-TW" sz="1000" dirty="0" smtClean="0"/>
              <a:t>0 </a:t>
            </a:r>
            <a:r>
              <a:rPr lang="en-US" altLang="zh-TW" sz="1000" dirty="0" err="1" smtClean="0"/>
              <a:t>cmp,jle</a:t>
            </a:r>
            <a:r>
              <a:rPr lang="en-US" altLang="zh-TW" sz="1000" dirty="0" smtClean="0"/>
              <a:t> 5 = 1</a:t>
            </a:r>
          </a:p>
          <a:p>
            <a:pPr marL="0" indent="0">
              <a:buNone/>
            </a:pPr>
            <a:r>
              <a:rPr lang="en-US" altLang="zh-TW" sz="1000" dirty="0" smtClean="0"/>
              <a:t>4 </a:t>
            </a:r>
            <a:r>
              <a:rPr lang="en-US" altLang="zh-TW" sz="1000" dirty="0" err="1" smtClean="0"/>
              <a:t>cmp,jle</a:t>
            </a:r>
            <a:r>
              <a:rPr lang="en-US" altLang="zh-TW" sz="1000" dirty="0" smtClean="0"/>
              <a:t> 65531 = 0</a:t>
            </a:r>
          </a:p>
          <a:p>
            <a:pPr marL="0" indent="0">
              <a:buNone/>
            </a:pPr>
            <a:r>
              <a:rPr lang="en-US" altLang="zh-TW" sz="1000" dirty="0" smtClean="0"/>
              <a:t>4 </a:t>
            </a:r>
            <a:r>
              <a:rPr lang="en-US" altLang="zh-TW" sz="1000" dirty="0" err="1" smtClean="0"/>
              <a:t>cmp,jle</a:t>
            </a:r>
            <a:r>
              <a:rPr lang="en-US" altLang="zh-TW" sz="1000" dirty="0" smtClean="0"/>
              <a:t> 0 = 0</a:t>
            </a:r>
          </a:p>
          <a:p>
            <a:pPr marL="0" indent="0">
              <a:buNone/>
            </a:pPr>
            <a:r>
              <a:rPr lang="en-US" altLang="zh-TW" sz="1000" dirty="0" smtClean="0"/>
              <a:t>4 </a:t>
            </a:r>
            <a:r>
              <a:rPr lang="en-US" altLang="zh-TW" sz="1000" dirty="0" err="1" smtClean="0"/>
              <a:t>cmp,jle</a:t>
            </a:r>
            <a:r>
              <a:rPr lang="en-US" altLang="zh-TW" sz="1000" dirty="0" smtClean="0"/>
              <a:t> 5 = 1</a:t>
            </a:r>
          </a:p>
          <a:p>
            <a:pPr marL="0" indent="0">
              <a:buNone/>
            </a:pPr>
            <a:r>
              <a:rPr lang="en-US" altLang="zh-TW" sz="1000" dirty="0" smtClean="0"/>
              <a:t>5 </a:t>
            </a:r>
            <a:r>
              <a:rPr lang="en-US" altLang="zh-TW" sz="1000" dirty="0" err="1" smtClean="0"/>
              <a:t>cmp,jle</a:t>
            </a:r>
            <a:r>
              <a:rPr lang="en-US" altLang="zh-TW" sz="1000" dirty="0" smtClean="0"/>
              <a:t> 65531 = 0</a:t>
            </a:r>
          </a:p>
          <a:p>
            <a:pPr marL="0" indent="0">
              <a:buNone/>
            </a:pPr>
            <a:r>
              <a:rPr lang="en-US" altLang="zh-TW" sz="1000" dirty="0" smtClean="0"/>
              <a:t>5 </a:t>
            </a:r>
            <a:r>
              <a:rPr lang="en-US" altLang="zh-TW" sz="1000" dirty="0" err="1" smtClean="0"/>
              <a:t>cmp,jle</a:t>
            </a:r>
            <a:r>
              <a:rPr lang="en-US" altLang="zh-TW" sz="1000" dirty="0" smtClean="0"/>
              <a:t> 0 = 0</a:t>
            </a:r>
          </a:p>
          <a:p>
            <a:pPr marL="0" indent="0">
              <a:buNone/>
            </a:pPr>
            <a:r>
              <a:rPr lang="en-US" altLang="zh-TW" sz="1000" dirty="0" smtClean="0"/>
              <a:t>5 </a:t>
            </a:r>
            <a:r>
              <a:rPr lang="en-US" altLang="zh-TW" sz="1000" dirty="0" err="1" smtClean="0"/>
              <a:t>cmp,jle</a:t>
            </a:r>
            <a:r>
              <a:rPr lang="en-US" altLang="zh-TW" sz="1000" dirty="0" smtClean="0"/>
              <a:t> 5 = 1</a:t>
            </a:r>
          </a:p>
          <a:p>
            <a:pPr marL="0" indent="0">
              <a:buNone/>
            </a:pPr>
            <a:r>
              <a:rPr lang="en-US" altLang="zh-TW" sz="1000" dirty="0" smtClean="0"/>
              <a:t>6 </a:t>
            </a:r>
            <a:r>
              <a:rPr lang="en-US" altLang="zh-TW" sz="1000" dirty="0" err="1" smtClean="0"/>
              <a:t>cmp,jle</a:t>
            </a:r>
            <a:r>
              <a:rPr lang="en-US" altLang="zh-TW" sz="1000" dirty="0" smtClean="0"/>
              <a:t> 65531 = 0</a:t>
            </a:r>
          </a:p>
          <a:p>
            <a:pPr marL="0" indent="0">
              <a:buNone/>
            </a:pPr>
            <a:r>
              <a:rPr lang="en-US" altLang="zh-TW" sz="1000" dirty="0" smtClean="0"/>
              <a:t>6 </a:t>
            </a:r>
            <a:r>
              <a:rPr lang="en-US" altLang="zh-TW" sz="1000" dirty="0" err="1" smtClean="0"/>
              <a:t>cmp,jle</a:t>
            </a:r>
            <a:r>
              <a:rPr lang="en-US" altLang="zh-TW" sz="1000" dirty="0" smtClean="0"/>
              <a:t> 0 = 0</a:t>
            </a:r>
          </a:p>
          <a:p>
            <a:pPr marL="0" indent="0">
              <a:buNone/>
            </a:pPr>
            <a:r>
              <a:rPr lang="en-US" altLang="zh-TW" sz="1000" dirty="0" smtClean="0"/>
              <a:t>6 </a:t>
            </a:r>
            <a:r>
              <a:rPr lang="en-US" altLang="zh-TW" sz="1000" dirty="0" err="1" smtClean="0"/>
              <a:t>cmp,jle</a:t>
            </a:r>
            <a:r>
              <a:rPr lang="en-US" altLang="zh-TW" sz="1000" dirty="0" smtClean="0"/>
              <a:t> 5 = 0</a:t>
            </a:r>
          </a:p>
          <a:p>
            <a:pPr marL="0" indent="0">
              <a:buNone/>
            </a:pPr>
            <a:r>
              <a:rPr lang="en-US" altLang="zh-TW" sz="1000" dirty="0" smtClean="0"/>
              <a:t>65531 </a:t>
            </a:r>
            <a:r>
              <a:rPr lang="en-US" altLang="zh-TW" sz="1000" dirty="0" err="1" smtClean="0"/>
              <a:t>cmp,je</a:t>
            </a:r>
            <a:r>
              <a:rPr lang="en-US" altLang="zh-TW" sz="1000" dirty="0" smtClean="0"/>
              <a:t> 65531 = 1</a:t>
            </a:r>
          </a:p>
          <a:p>
            <a:pPr marL="0" indent="0">
              <a:buNone/>
            </a:pPr>
            <a:r>
              <a:rPr lang="en-US" altLang="zh-TW" sz="1000" dirty="0" smtClean="0"/>
              <a:t>65531 </a:t>
            </a:r>
            <a:r>
              <a:rPr lang="en-US" altLang="zh-TW" sz="1000" dirty="0" err="1" smtClean="0"/>
              <a:t>cmp,je</a:t>
            </a:r>
            <a:r>
              <a:rPr lang="en-US" altLang="zh-TW" sz="1000" dirty="0" smtClean="0"/>
              <a:t> 0 = 0</a:t>
            </a:r>
          </a:p>
          <a:p>
            <a:pPr marL="0" indent="0">
              <a:buNone/>
            </a:pPr>
            <a:r>
              <a:rPr lang="en-US" altLang="zh-TW" sz="1000" dirty="0" smtClean="0"/>
              <a:t>65531 </a:t>
            </a:r>
            <a:r>
              <a:rPr lang="en-US" altLang="zh-TW" sz="1000" dirty="0" err="1" smtClean="0"/>
              <a:t>cmp,je</a:t>
            </a:r>
            <a:r>
              <a:rPr lang="en-US" altLang="zh-TW" sz="1000" dirty="0" smtClean="0"/>
              <a:t> 5 = 0</a:t>
            </a:r>
          </a:p>
          <a:p>
            <a:pPr marL="0" indent="0">
              <a:buNone/>
            </a:pPr>
            <a:r>
              <a:rPr lang="en-US" altLang="zh-TW" sz="1000" dirty="0" smtClean="0"/>
              <a:t>0 </a:t>
            </a:r>
            <a:r>
              <a:rPr lang="en-US" altLang="zh-TW" sz="1000" dirty="0" err="1" smtClean="0"/>
              <a:t>cmp,je</a:t>
            </a:r>
            <a:r>
              <a:rPr lang="en-US" altLang="zh-TW" sz="1000" dirty="0" smtClean="0"/>
              <a:t> 65531 = 0</a:t>
            </a:r>
          </a:p>
          <a:p>
            <a:pPr marL="0" indent="0">
              <a:buNone/>
            </a:pPr>
            <a:r>
              <a:rPr lang="en-US" altLang="zh-TW" sz="1000" dirty="0" smtClean="0"/>
              <a:t>0 </a:t>
            </a:r>
            <a:r>
              <a:rPr lang="en-US" altLang="zh-TW" sz="1000" dirty="0" err="1" smtClean="0"/>
              <a:t>cmp,je</a:t>
            </a:r>
            <a:r>
              <a:rPr lang="en-US" altLang="zh-TW" sz="1000" dirty="0" smtClean="0"/>
              <a:t> 0 = 1</a:t>
            </a:r>
          </a:p>
          <a:p>
            <a:pPr marL="0" indent="0">
              <a:buNone/>
            </a:pPr>
            <a:r>
              <a:rPr lang="en-US" altLang="zh-TW" sz="1000" dirty="0" smtClean="0"/>
              <a:t>0 </a:t>
            </a:r>
            <a:r>
              <a:rPr lang="en-US" altLang="zh-TW" sz="1000" dirty="0" err="1" smtClean="0"/>
              <a:t>cmp,je</a:t>
            </a:r>
            <a:r>
              <a:rPr lang="en-US" altLang="zh-TW" sz="1000" dirty="0" smtClean="0"/>
              <a:t> 5 = 0</a:t>
            </a:r>
          </a:p>
          <a:p>
            <a:pPr marL="0" indent="0">
              <a:buNone/>
            </a:pPr>
            <a:r>
              <a:rPr lang="en-US" altLang="zh-TW" sz="1000" dirty="0" smtClean="0"/>
              <a:t>4 </a:t>
            </a:r>
            <a:r>
              <a:rPr lang="en-US" altLang="zh-TW" sz="1000" dirty="0" err="1" smtClean="0"/>
              <a:t>cmp,je</a:t>
            </a:r>
            <a:r>
              <a:rPr lang="en-US" altLang="zh-TW" sz="1000" dirty="0" smtClean="0"/>
              <a:t> 65531 = 0</a:t>
            </a:r>
          </a:p>
          <a:p>
            <a:pPr marL="0" indent="0">
              <a:buNone/>
            </a:pPr>
            <a:r>
              <a:rPr lang="en-US" altLang="zh-TW" sz="1000" dirty="0" smtClean="0"/>
              <a:t>4 </a:t>
            </a:r>
            <a:r>
              <a:rPr lang="en-US" altLang="zh-TW" sz="1000" dirty="0" err="1" smtClean="0"/>
              <a:t>cmp,je</a:t>
            </a:r>
            <a:r>
              <a:rPr lang="en-US" altLang="zh-TW" sz="1000" dirty="0" smtClean="0"/>
              <a:t> 0 = 0</a:t>
            </a:r>
          </a:p>
          <a:p>
            <a:pPr marL="0" indent="0">
              <a:buNone/>
            </a:pPr>
            <a:r>
              <a:rPr lang="en-US" altLang="zh-TW" sz="1000" dirty="0" smtClean="0"/>
              <a:t>4 </a:t>
            </a:r>
            <a:r>
              <a:rPr lang="en-US" altLang="zh-TW" sz="1000" dirty="0" err="1" smtClean="0"/>
              <a:t>cmp,je</a:t>
            </a:r>
            <a:r>
              <a:rPr lang="en-US" altLang="zh-TW" sz="1000" dirty="0" smtClean="0"/>
              <a:t> 5 = 0</a:t>
            </a:r>
          </a:p>
          <a:p>
            <a:pPr marL="0" indent="0">
              <a:buNone/>
            </a:pPr>
            <a:r>
              <a:rPr lang="en-US" altLang="zh-TW" sz="1000" dirty="0" smtClean="0"/>
              <a:t>5 </a:t>
            </a:r>
            <a:r>
              <a:rPr lang="en-US" altLang="zh-TW" sz="1000" dirty="0" err="1" smtClean="0"/>
              <a:t>cmp,je</a:t>
            </a:r>
            <a:r>
              <a:rPr lang="en-US" altLang="zh-TW" sz="1000" dirty="0" smtClean="0"/>
              <a:t> 65531 = 0</a:t>
            </a:r>
          </a:p>
          <a:p>
            <a:pPr marL="0" indent="0">
              <a:buNone/>
            </a:pPr>
            <a:r>
              <a:rPr lang="en-US" altLang="zh-TW" sz="1000" dirty="0" smtClean="0"/>
              <a:t>5 </a:t>
            </a:r>
            <a:r>
              <a:rPr lang="en-US" altLang="zh-TW" sz="1000" dirty="0" err="1" smtClean="0"/>
              <a:t>cmp,je</a:t>
            </a:r>
            <a:r>
              <a:rPr lang="en-US" altLang="zh-TW" sz="1000" dirty="0" smtClean="0"/>
              <a:t> 0 = 0</a:t>
            </a:r>
          </a:p>
          <a:p>
            <a:pPr marL="0" indent="0">
              <a:buNone/>
            </a:pPr>
            <a:r>
              <a:rPr lang="en-US" altLang="zh-TW" sz="1000" dirty="0" smtClean="0"/>
              <a:t>5 </a:t>
            </a:r>
            <a:r>
              <a:rPr lang="en-US" altLang="zh-TW" sz="1000" dirty="0" err="1" smtClean="0"/>
              <a:t>cmp,je</a:t>
            </a:r>
            <a:r>
              <a:rPr lang="en-US" altLang="zh-TW" sz="1000" dirty="0" smtClean="0"/>
              <a:t> 5 = 1</a:t>
            </a:r>
          </a:p>
          <a:p>
            <a:pPr marL="0" indent="0">
              <a:buNone/>
            </a:pPr>
            <a:r>
              <a:rPr lang="en-US" altLang="zh-TW" sz="1000" dirty="0" smtClean="0"/>
              <a:t>6 </a:t>
            </a:r>
            <a:r>
              <a:rPr lang="en-US" altLang="zh-TW" sz="1000" dirty="0" err="1" smtClean="0"/>
              <a:t>cmp,je</a:t>
            </a:r>
            <a:r>
              <a:rPr lang="en-US" altLang="zh-TW" sz="1000" dirty="0" smtClean="0"/>
              <a:t> 65531 = 0</a:t>
            </a:r>
          </a:p>
          <a:p>
            <a:pPr marL="0" indent="0">
              <a:buNone/>
            </a:pPr>
            <a:r>
              <a:rPr lang="en-US" altLang="zh-TW" sz="1000" dirty="0" smtClean="0"/>
              <a:t>6 </a:t>
            </a:r>
            <a:r>
              <a:rPr lang="en-US" altLang="zh-TW" sz="1000" dirty="0" err="1" smtClean="0"/>
              <a:t>cmp,je</a:t>
            </a:r>
            <a:r>
              <a:rPr lang="en-US" altLang="zh-TW" sz="1000" dirty="0" smtClean="0"/>
              <a:t> 0 = 0</a:t>
            </a:r>
          </a:p>
          <a:p>
            <a:pPr marL="0" indent="0">
              <a:buNone/>
            </a:pPr>
            <a:r>
              <a:rPr lang="en-US" altLang="zh-TW" sz="1000" dirty="0" smtClean="0"/>
              <a:t>6 </a:t>
            </a:r>
            <a:r>
              <a:rPr lang="en-US" altLang="zh-TW" sz="1000" dirty="0" err="1" smtClean="0"/>
              <a:t>cmp,je</a:t>
            </a:r>
            <a:r>
              <a:rPr lang="en-US" altLang="zh-TW" sz="1000" dirty="0" smtClean="0"/>
              <a:t> 5 = 0</a:t>
            </a:r>
          </a:p>
          <a:p>
            <a:pPr marL="0" indent="0">
              <a:buNone/>
            </a:pPr>
            <a:r>
              <a:rPr lang="en-US" altLang="zh-TW" sz="1000" dirty="0" smtClean="0"/>
              <a:t>65531 </a:t>
            </a:r>
            <a:r>
              <a:rPr lang="en-US" altLang="zh-TW" sz="1000" dirty="0" err="1" smtClean="0"/>
              <a:t>cmp,jne</a:t>
            </a:r>
            <a:r>
              <a:rPr lang="en-US" altLang="zh-TW" sz="1000" dirty="0" smtClean="0"/>
              <a:t> 65531 = 0</a:t>
            </a:r>
          </a:p>
          <a:p>
            <a:pPr marL="0" indent="0">
              <a:buNone/>
            </a:pPr>
            <a:r>
              <a:rPr lang="en-US" altLang="zh-TW" sz="1000" dirty="0" smtClean="0"/>
              <a:t>65531 </a:t>
            </a:r>
            <a:r>
              <a:rPr lang="en-US" altLang="zh-TW" sz="1000" dirty="0" err="1" smtClean="0"/>
              <a:t>cmp,jne</a:t>
            </a:r>
            <a:r>
              <a:rPr lang="en-US" altLang="zh-TW" sz="1000" dirty="0" smtClean="0"/>
              <a:t> 0 = 1</a:t>
            </a:r>
          </a:p>
          <a:p>
            <a:pPr marL="0" indent="0">
              <a:buNone/>
            </a:pPr>
            <a:r>
              <a:rPr lang="en-US" altLang="zh-TW" sz="1000" dirty="0" smtClean="0"/>
              <a:t>65531 </a:t>
            </a:r>
            <a:r>
              <a:rPr lang="en-US" altLang="zh-TW" sz="1000" dirty="0" err="1" smtClean="0"/>
              <a:t>cmp,jne</a:t>
            </a:r>
            <a:r>
              <a:rPr lang="en-US" altLang="zh-TW" sz="1000" dirty="0" smtClean="0"/>
              <a:t> 5 = 1</a:t>
            </a:r>
          </a:p>
          <a:p>
            <a:pPr marL="0" indent="0">
              <a:buNone/>
            </a:pPr>
            <a:r>
              <a:rPr lang="en-US" altLang="zh-TW" sz="1000" dirty="0" smtClean="0"/>
              <a:t>0 </a:t>
            </a:r>
            <a:r>
              <a:rPr lang="en-US" altLang="zh-TW" sz="1000" dirty="0" err="1" smtClean="0"/>
              <a:t>cmp,jne</a:t>
            </a:r>
            <a:r>
              <a:rPr lang="en-US" altLang="zh-TW" sz="1000" dirty="0" smtClean="0"/>
              <a:t> 65531 = 1</a:t>
            </a:r>
          </a:p>
          <a:p>
            <a:pPr marL="0" indent="0">
              <a:buNone/>
            </a:pPr>
            <a:r>
              <a:rPr lang="en-US" altLang="zh-TW" sz="1000" dirty="0" smtClean="0"/>
              <a:t>0 </a:t>
            </a:r>
            <a:r>
              <a:rPr lang="en-US" altLang="zh-TW" sz="1000" dirty="0" err="1" smtClean="0"/>
              <a:t>cmp,jne</a:t>
            </a:r>
            <a:r>
              <a:rPr lang="en-US" altLang="zh-TW" sz="1000" dirty="0" smtClean="0"/>
              <a:t> 0 = 0</a:t>
            </a:r>
          </a:p>
          <a:p>
            <a:pPr marL="0" indent="0">
              <a:buNone/>
            </a:pPr>
            <a:r>
              <a:rPr lang="en-US" altLang="zh-TW" sz="1000" dirty="0" smtClean="0"/>
              <a:t>0 </a:t>
            </a:r>
            <a:r>
              <a:rPr lang="en-US" altLang="zh-TW" sz="1000" dirty="0" err="1" smtClean="0"/>
              <a:t>cmp,jne</a:t>
            </a:r>
            <a:r>
              <a:rPr lang="en-US" altLang="zh-TW" sz="1000" dirty="0" smtClean="0"/>
              <a:t> 5 = 1</a:t>
            </a:r>
          </a:p>
          <a:p>
            <a:pPr marL="0" indent="0">
              <a:buNone/>
            </a:pPr>
            <a:r>
              <a:rPr lang="en-US" altLang="zh-TW" sz="1000" dirty="0" smtClean="0"/>
              <a:t>4 </a:t>
            </a:r>
            <a:r>
              <a:rPr lang="en-US" altLang="zh-TW" sz="1000" dirty="0" err="1" smtClean="0"/>
              <a:t>cmp,jne</a:t>
            </a:r>
            <a:r>
              <a:rPr lang="en-US" altLang="zh-TW" sz="1000" dirty="0" smtClean="0"/>
              <a:t> 65531 = 1</a:t>
            </a:r>
          </a:p>
          <a:p>
            <a:pPr marL="0" indent="0">
              <a:buNone/>
            </a:pPr>
            <a:r>
              <a:rPr lang="en-US" altLang="zh-TW" sz="1000" dirty="0" smtClean="0"/>
              <a:t>4 </a:t>
            </a:r>
            <a:r>
              <a:rPr lang="en-US" altLang="zh-TW" sz="1000" dirty="0" err="1" smtClean="0"/>
              <a:t>cmp,jne</a:t>
            </a:r>
            <a:r>
              <a:rPr lang="en-US" altLang="zh-TW" sz="1000" dirty="0" smtClean="0"/>
              <a:t> 0 = 1</a:t>
            </a:r>
          </a:p>
          <a:p>
            <a:pPr marL="0" indent="0">
              <a:buNone/>
            </a:pPr>
            <a:r>
              <a:rPr lang="en-US" altLang="zh-TW" sz="1000" dirty="0" smtClean="0"/>
              <a:t>4 </a:t>
            </a:r>
            <a:r>
              <a:rPr lang="en-US" altLang="zh-TW" sz="1000" dirty="0" err="1" smtClean="0"/>
              <a:t>cmp,jne</a:t>
            </a:r>
            <a:r>
              <a:rPr lang="en-US" altLang="zh-TW" sz="1000" dirty="0" smtClean="0"/>
              <a:t> 5 = 1</a:t>
            </a:r>
          </a:p>
          <a:p>
            <a:pPr marL="0" indent="0">
              <a:buNone/>
            </a:pPr>
            <a:r>
              <a:rPr lang="en-US" altLang="zh-TW" sz="1000" dirty="0" smtClean="0"/>
              <a:t>5 </a:t>
            </a:r>
            <a:r>
              <a:rPr lang="en-US" altLang="zh-TW" sz="1000" dirty="0" err="1" smtClean="0"/>
              <a:t>cmp,jne</a:t>
            </a:r>
            <a:r>
              <a:rPr lang="en-US" altLang="zh-TW" sz="1000" dirty="0" smtClean="0"/>
              <a:t> 65531 = 1</a:t>
            </a:r>
          </a:p>
          <a:p>
            <a:pPr marL="0" indent="0">
              <a:buNone/>
            </a:pPr>
            <a:r>
              <a:rPr lang="en-US" altLang="zh-TW" sz="1000" dirty="0" smtClean="0"/>
              <a:t>5 </a:t>
            </a:r>
            <a:r>
              <a:rPr lang="en-US" altLang="zh-TW" sz="1000" dirty="0" err="1" smtClean="0"/>
              <a:t>cmp,jne</a:t>
            </a:r>
            <a:r>
              <a:rPr lang="en-US" altLang="zh-TW" sz="1000" dirty="0" smtClean="0"/>
              <a:t> 0 = 1</a:t>
            </a:r>
          </a:p>
          <a:p>
            <a:pPr marL="0" indent="0">
              <a:buNone/>
            </a:pPr>
            <a:r>
              <a:rPr lang="en-US" altLang="zh-TW" sz="1000" dirty="0" smtClean="0"/>
              <a:t>5 </a:t>
            </a:r>
            <a:r>
              <a:rPr lang="en-US" altLang="zh-TW" sz="1000" dirty="0" err="1" smtClean="0"/>
              <a:t>cmp,jne</a:t>
            </a:r>
            <a:r>
              <a:rPr lang="en-US" altLang="zh-TW" sz="1000" dirty="0" smtClean="0"/>
              <a:t> 5 = 0</a:t>
            </a:r>
          </a:p>
          <a:p>
            <a:pPr marL="0" indent="0">
              <a:buNone/>
            </a:pPr>
            <a:r>
              <a:rPr lang="en-US" altLang="zh-TW" sz="1000" dirty="0" smtClean="0"/>
              <a:t>6 </a:t>
            </a:r>
            <a:r>
              <a:rPr lang="en-US" altLang="zh-TW" sz="1000" dirty="0" err="1" smtClean="0"/>
              <a:t>cmp,jne</a:t>
            </a:r>
            <a:r>
              <a:rPr lang="en-US" altLang="zh-TW" sz="1000" dirty="0" smtClean="0"/>
              <a:t> 65531 = 1</a:t>
            </a:r>
          </a:p>
          <a:p>
            <a:pPr marL="0" indent="0">
              <a:buNone/>
            </a:pPr>
            <a:r>
              <a:rPr lang="en-US" altLang="zh-TW" sz="1000" dirty="0" smtClean="0"/>
              <a:t>6 </a:t>
            </a:r>
            <a:r>
              <a:rPr lang="en-US" altLang="zh-TW" sz="1000" dirty="0" err="1" smtClean="0"/>
              <a:t>cmp,jne</a:t>
            </a:r>
            <a:r>
              <a:rPr lang="en-US" altLang="zh-TW" sz="1000" dirty="0" smtClean="0"/>
              <a:t> 0 = 1</a:t>
            </a:r>
          </a:p>
          <a:p>
            <a:pPr marL="0" indent="0">
              <a:buNone/>
            </a:pPr>
            <a:r>
              <a:rPr lang="en-US" altLang="zh-TW" sz="1000" dirty="0" smtClean="0"/>
              <a:t>6 </a:t>
            </a:r>
            <a:r>
              <a:rPr lang="en-US" altLang="zh-TW" sz="1000" dirty="0" err="1" smtClean="0"/>
              <a:t>cmp,jne</a:t>
            </a:r>
            <a:r>
              <a:rPr lang="en-US" altLang="zh-TW" sz="1000" dirty="0" smtClean="0"/>
              <a:t> 5 = 1</a:t>
            </a:r>
          </a:p>
          <a:p>
            <a:pPr marL="0" indent="0">
              <a:buNone/>
            </a:pPr>
            <a:r>
              <a:rPr lang="en-US" altLang="zh-TW" sz="1000" dirty="0" smtClean="0"/>
              <a:t>65531 </a:t>
            </a:r>
            <a:r>
              <a:rPr lang="en-US" altLang="zh-TW" sz="1000" dirty="0" err="1" smtClean="0"/>
              <a:t>cmp,jz</a:t>
            </a:r>
            <a:r>
              <a:rPr lang="en-US" altLang="zh-TW" sz="1000" dirty="0" smtClean="0"/>
              <a:t> 65531 = 1</a:t>
            </a:r>
          </a:p>
          <a:p>
            <a:pPr marL="0" indent="0">
              <a:buNone/>
            </a:pPr>
            <a:r>
              <a:rPr lang="en-US" altLang="zh-TW" sz="1000" dirty="0" smtClean="0"/>
              <a:t>65531 </a:t>
            </a:r>
            <a:r>
              <a:rPr lang="en-US" altLang="zh-TW" sz="1000" dirty="0" err="1" smtClean="0"/>
              <a:t>cmp,jz</a:t>
            </a:r>
            <a:r>
              <a:rPr lang="en-US" altLang="zh-TW" sz="1000" dirty="0" smtClean="0"/>
              <a:t> 0 = 0</a:t>
            </a:r>
          </a:p>
          <a:p>
            <a:pPr marL="0" indent="0">
              <a:buNone/>
            </a:pPr>
            <a:r>
              <a:rPr lang="en-US" altLang="zh-TW" sz="1000" dirty="0" smtClean="0"/>
              <a:t>65531 </a:t>
            </a:r>
            <a:r>
              <a:rPr lang="en-US" altLang="zh-TW" sz="1000" dirty="0" err="1" smtClean="0"/>
              <a:t>cmp,jz</a:t>
            </a:r>
            <a:r>
              <a:rPr lang="en-US" altLang="zh-TW" sz="1000" dirty="0" smtClean="0"/>
              <a:t> 5 = 0</a:t>
            </a:r>
          </a:p>
          <a:p>
            <a:pPr marL="0" indent="0">
              <a:buNone/>
            </a:pPr>
            <a:r>
              <a:rPr lang="en-US" altLang="zh-TW" sz="1000" dirty="0" smtClean="0"/>
              <a:t>0 </a:t>
            </a:r>
            <a:r>
              <a:rPr lang="en-US" altLang="zh-TW" sz="1000" dirty="0" err="1" smtClean="0"/>
              <a:t>cmp,jz</a:t>
            </a:r>
            <a:r>
              <a:rPr lang="en-US" altLang="zh-TW" sz="1000" dirty="0" smtClean="0"/>
              <a:t> 65531 = 0</a:t>
            </a:r>
          </a:p>
          <a:p>
            <a:pPr marL="0" indent="0">
              <a:buNone/>
            </a:pPr>
            <a:r>
              <a:rPr lang="en-US" altLang="zh-TW" sz="1000" dirty="0" smtClean="0"/>
              <a:t>0 </a:t>
            </a:r>
            <a:r>
              <a:rPr lang="en-US" altLang="zh-TW" sz="1000" dirty="0" err="1" smtClean="0"/>
              <a:t>cmp,jz</a:t>
            </a:r>
            <a:r>
              <a:rPr lang="en-US" altLang="zh-TW" sz="1000" dirty="0" smtClean="0"/>
              <a:t> 0 = 1</a:t>
            </a:r>
          </a:p>
          <a:p>
            <a:pPr marL="0" indent="0">
              <a:buNone/>
            </a:pPr>
            <a:r>
              <a:rPr lang="en-US" altLang="zh-TW" sz="1000" dirty="0" smtClean="0"/>
              <a:t>0 </a:t>
            </a:r>
            <a:r>
              <a:rPr lang="en-US" altLang="zh-TW" sz="1000" dirty="0" err="1" smtClean="0"/>
              <a:t>cmp,jz</a:t>
            </a:r>
            <a:r>
              <a:rPr lang="en-US" altLang="zh-TW" sz="1000" dirty="0" smtClean="0"/>
              <a:t> 5 = 0</a:t>
            </a:r>
          </a:p>
          <a:p>
            <a:pPr marL="0" indent="0">
              <a:buNone/>
            </a:pPr>
            <a:r>
              <a:rPr lang="en-US" altLang="zh-TW" sz="1000" dirty="0" smtClean="0"/>
              <a:t>4 </a:t>
            </a:r>
            <a:r>
              <a:rPr lang="en-US" altLang="zh-TW" sz="1000" dirty="0" err="1" smtClean="0"/>
              <a:t>cmp,jz</a:t>
            </a:r>
            <a:r>
              <a:rPr lang="en-US" altLang="zh-TW" sz="1000" dirty="0" smtClean="0"/>
              <a:t> 65531 = 0</a:t>
            </a:r>
          </a:p>
          <a:p>
            <a:pPr marL="0" indent="0">
              <a:buNone/>
            </a:pPr>
            <a:r>
              <a:rPr lang="en-US" altLang="zh-TW" sz="1000" dirty="0" smtClean="0"/>
              <a:t>4 </a:t>
            </a:r>
            <a:r>
              <a:rPr lang="en-US" altLang="zh-TW" sz="1000" dirty="0" err="1" smtClean="0"/>
              <a:t>cmp,jz</a:t>
            </a:r>
            <a:r>
              <a:rPr lang="en-US" altLang="zh-TW" sz="1000" dirty="0" smtClean="0"/>
              <a:t> 0 = 0</a:t>
            </a:r>
          </a:p>
          <a:p>
            <a:pPr marL="0" indent="0">
              <a:buNone/>
            </a:pPr>
            <a:r>
              <a:rPr lang="en-US" altLang="zh-TW" sz="1000" dirty="0" smtClean="0"/>
              <a:t>4 </a:t>
            </a:r>
            <a:r>
              <a:rPr lang="en-US" altLang="zh-TW" sz="1000" dirty="0" err="1" smtClean="0"/>
              <a:t>cmp,jz</a:t>
            </a:r>
            <a:r>
              <a:rPr lang="en-US" altLang="zh-TW" sz="1000" dirty="0" smtClean="0"/>
              <a:t> 5 = 0</a:t>
            </a:r>
          </a:p>
          <a:p>
            <a:pPr marL="0" indent="0">
              <a:buNone/>
            </a:pPr>
            <a:r>
              <a:rPr lang="en-US" altLang="zh-TW" sz="1000" dirty="0" smtClean="0"/>
              <a:t>5 </a:t>
            </a:r>
            <a:r>
              <a:rPr lang="en-US" altLang="zh-TW" sz="1000" dirty="0" err="1" smtClean="0"/>
              <a:t>cmp,jz</a:t>
            </a:r>
            <a:r>
              <a:rPr lang="en-US" altLang="zh-TW" sz="1000" dirty="0" smtClean="0"/>
              <a:t> 65531 = 0</a:t>
            </a:r>
          </a:p>
          <a:p>
            <a:pPr marL="0" indent="0">
              <a:buNone/>
            </a:pPr>
            <a:r>
              <a:rPr lang="en-US" altLang="zh-TW" sz="1000" dirty="0" smtClean="0"/>
              <a:t>5 </a:t>
            </a:r>
            <a:r>
              <a:rPr lang="en-US" altLang="zh-TW" sz="1000" dirty="0" err="1" smtClean="0"/>
              <a:t>cmp,jz</a:t>
            </a:r>
            <a:r>
              <a:rPr lang="en-US" altLang="zh-TW" sz="1000" dirty="0" smtClean="0"/>
              <a:t> 0 = 0</a:t>
            </a:r>
          </a:p>
          <a:p>
            <a:pPr marL="0" indent="0">
              <a:buNone/>
            </a:pPr>
            <a:r>
              <a:rPr lang="en-US" altLang="zh-TW" sz="1000" dirty="0" smtClean="0"/>
              <a:t>5 </a:t>
            </a:r>
            <a:r>
              <a:rPr lang="en-US" altLang="zh-TW" sz="1000" dirty="0" err="1" smtClean="0"/>
              <a:t>cmp,jz</a:t>
            </a:r>
            <a:r>
              <a:rPr lang="en-US" altLang="zh-TW" sz="1000" dirty="0" smtClean="0"/>
              <a:t> 5 = 1</a:t>
            </a:r>
          </a:p>
          <a:p>
            <a:pPr marL="0" indent="0">
              <a:buNone/>
            </a:pPr>
            <a:r>
              <a:rPr lang="en-US" altLang="zh-TW" sz="1000" dirty="0" smtClean="0"/>
              <a:t>6 </a:t>
            </a:r>
            <a:r>
              <a:rPr lang="en-US" altLang="zh-TW" sz="1000" dirty="0" err="1" smtClean="0"/>
              <a:t>cmp,jz</a:t>
            </a:r>
            <a:r>
              <a:rPr lang="en-US" altLang="zh-TW" sz="1000" dirty="0" smtClean="0"/>
              <a:t> 65531 = 0</a:t>
            </a:r>
          </a:p>
          <a:p>
            <a:pPr marL="0" indent="0">
              <a:buNone/>
            </a:pPr>
            <a:r>
              <a:rPr lang="en-US" altLang="zh-TW" sz="1000" dirty="0" smtClean="0"/>
              <a:t>6 </a:t>
            </a:r>
            <a:r>
              <a:rPr lang="en-US" altLang="zh-TW" sz="1000" dirty="0" err="1" smtClean="0"/>
              <a:t>cmp,jz</a:t>
            </a:r>
            <a:r>
              <a:rPr lang="en-US" altLang="zh-TW" sz="1000" dirty="0" smtClean="0"/>
              <a:t> 0 = 0</a:t>
            </a:r>
          </a:p>
          <a:p>
            <a:pPr marL="0" indent="0">
              <a:buNone/>
            </a:pPr>
            <a:r>
              <a:rPr lang="en-US" altLang="zh-TW" sz="1000" dirty="0" smtClean="0"/>
              <a:t>6 </a:t>
            </a:r>
            <a:r>
              <a:rPr lang="en-US" altLang="zh-TW" sz="1000" dirty="0" err="1" smtClean="0"/>
              <a:t>cmp,jz</a:t>
            </a:r>
            <a:r>
              <a:rPr lang="en-US" altLang="zh-TW" sz="1000" dirty="0" smtClean="0"/>
              <a:t> 5 = 0</a:t>
            </a:r>
          </a:p>
          <a:p>
            <a:pPr marL="0" indent="0">
              <a:buNone/>
            </a:pPr>
            <a:r>
              <a:rPr lang="en-US" altLang="zh-TW" sz="1000" dirty="0" smtClean="0"/>
              <a:t>65531 </a:t>
            </a:r>
            <a:r>
              <a:rPr lang="en-US" altLang="zh-TW" sz="1000" dirty="0" err="1" smtClean="0"/>
              <a:t>cmp,jnz</a:t>
            </a:r>
            <a:r>
              <a:rPr lang="en-US" altLang="zh-TW" sz="1000" dirty="0" smtClean="0"/>
              <a:t> 65531 = 0</a:t>
            </a:r>
          </a:p>
          <a:p>
            <a:pPr marL="0" indent="0">
              <a:buNone/>
            </a:pPr>
            <a:r>
              <a:rPr lang="en-US" altLang="zh-TW" sz="1000" dirty="0" smtClean="0"/>
              <a:t>65531 </a:t>
            </a:r>
            <a:r>
              <a:rPr lang="en-US" altLang="zh-TW" sz="1000" dirty="0" err="1" smtClean="0"/>
              <a:t>cmp,jnz</a:t>
            </a:r>
            <a:r>
              <a:rPr lang="en-US" altLang="zh-TW" sz="1000" dirty="0" smtClean="0"/>
              <a:t> 0 = 1</a:t>
            </a:r>
          </a:p>
          <a:p>
            <a:pPr marL="0" indent="0">
              <a:buNone/>
            </a:pPr>
            <a:r>
              <a:rPr lang="en-US" altLang="zh-TW" sz="1000" dirty="0" smtClean="0"/>
              <a:t>65531 </a:t>
            </a:r>
            <a:r>
              <a:rPr lang="en-US" altLang="zh-TW" sz="1000" dirty="0" err="1" smtClean="0"/>
              <a:t>cmp,jnz</a:t>
            </a:r>
            <a:r>
              <a:rPr lang="en-US" altLang="zh-TW" sz="1000" dirty="0" smtClean="0"/>
              <a:t> 5 = 1</a:t>
            </a:r>
          </a:p>
          <a:p>
            <a:pPr marL="0" indent="0">
              <a:buNone/>
            </a:pPr>
            <a:r>
              <a:rPr lang="en-US" altLang="zh-TW" sz="1000" dirty="0" smtClean="0"/>
              <a:t>0 </a:t>
            </a:r>
            <a:r>
              <a:rPr lang="en-US" altLang="zh-TW" sz="1000" dirty="0" err="1" smtClean="0"/>
              <a:t>cmp,jnz</a:t>
            </a:r>
            <a:r>
              <a:rPr lang="en-US" altLang="zh-TW" sz="1000" dirty="0" smtClean="0"/>
              <a:t> 65531 = 1</a:t>
            </a:r>
          </a:p>
          <a:p>
            <a:pPr marL="0" indent="0">
              <a:buNone/>
            </a:pPr>
            <a:r>
              <a:rPr lang="en-US" altLang="zh-TW" sz="1000" dirty="0" smtClean="0"/>
              <a:t>0 </a:t>
            </a:r>
            <a:r>
              <a:rPr lang="en-US" altLang="zh-TW" sz="1000" dirty="0" err="1" smtClean="0"/>
              <a:t>cmp,jnz</a:t>
            </a:r>
            <a:r>
              <a:rPr lang="en-US" altLang="zh-TW" sz="1000" dirty="0" smtClean="0"/>
              <a:t> 0 = 0</a:t>
            </a:r>
          </a:p>
          <a:p>
            <a:pPr marL="0" indent="0">
              <a:buNone/>
            </a:pPr>
            <a:r>
              <a:rPr lang="en-US" altLang="zh-TW" sz="1000" dirty="0" smtClean="0"/>
              <a:t>0 </a:t>
            </a:r>
            <a:r>
              <a:rPr lang="en-US" altLang="zh-TW" sz="1000" dirty="0" err="1" smtClean="0"/>
              <a:t>cmp,jnz</a:t>
            </a:r>
            <a:r>
              <a:rPr lang="en-US" altLang="zh-TW" sz="1000" dirty="0" smtClean="0"/>
              <a:t> 5 = 1</a:t>
            </a:r>
          </a:p>
          <a:p>
            <a:pPr marL="0" indent="0">
              <a:buNone/>
            </a:pPr>
            <a:r>
              <a:rPr lang="en-US" altLang="zh-TW" sz="1000" dirty="0" smtClean="0"/>
              <a:t>4 </a:t>
            </a:r>
            <a:r>
              <a:rPr lang="en-US" altLang="zh-TW" sz="1000" dirty="0" err="1" smtClean="0"/>
              <a:t>cmp,jnz</a:t>
            </a:r>
            <a:r>
              <a:rPr lang="en-US" altLang="zh-TW" sz="1000" dirty="0" smtClean="0"/>
              <a:t> 65531 = 1</a:t>
            </a:r>
          </a:p>
          <a:p>
            <a:pPr marL="0" indent="0">
              <a:buNone/>
            </a:pPr>
            <a:r>
              <a:rPr lang="en-US" altLang="zh-TW" sz="1000" dirty="0" smtClean="0"/>
              <a:t>4 </a:t>
            </a:r>
            <a:r>
              <a:rPr lang="en-US" altLang="zh-TW" sz="1000" dirty="0" err="1" smtClean="0"/>
              <a:t>cmp,jnz</a:t>
            </a:r>
            <a:r>
              <a:rPr lang="en-US" altLang="zh-TW" sz="1000" dirty="0" smtClean="0"/>
              <a:t> 0 = 1</a:t>
            </a:r>
          </a:p>
          <a:p>
            <a:pPr marL="0" indent="0">
              <a:buNone/>
            </a:pPr>
            <a:r>
              <a:rPr lang="en-US" altLang="zh-TW" sz="1000" dirty="0" smtClean="0"/>
              <a:t>4 </a:t>
            </a:r>
            <a:r>
              <a:rPr lang="en-US" altLang="zh-TW" sz="1000" dirty="0" err="1" smtClean="0"/>
              <a:t>cmp,jnz</a:t>
            </a:r>
            <a:r>
              <a:rPr lang="en-US" altLang="zh-TW" sz="1000" dirty="0" smtClean="0"/>
              <a:t> 5 = 1</a:t>
            </a:r>
          </a:p>
          <a:p>
            <a:pPr marL="0" indent="0">
              <a:buNone/>
            </a:pPr>
            <a:r>
              <a:rPr lang="en-US" altLang="zh-TW" sz="1000" dirty="0" smtClean="0"/>
              <a:t>5 </a:t>
            </a:r>
            <a:r>
              <a:rPr lang="en-US" altLang="zh-TW" sz="1000" dirty="0" err="1" smtClean="0"/>
              <a:t>cmp,jnz</a:t>
            </a:r>
            <a:r>
              <a:rPr lang="en-US" altLang="zh-TW" sz="1000" dirty="0" smtClean="0"/>
              <a:t> 65531 = 1</a:t>
            </a:r>
          </a:p>
          <a:p>
            <a:pPr marL="0" indent="0">
              <a:buNone/>
            </a:pPr>
            <a:r>
              <a:rPr lang="en-US" altLang="zh-TW" sz="1000" dirty="0" smtClean="0"/>
              <a:t>5 </a:t>
            </a:r>
            <a:r>
              <a:rPr lang="en-US" altLang="zh-TW" sz="1000" dirty="0" err="1" smtClean="0"/>
              <a:t>cmp,jnz</a:t>
            </a:r>
            <a:r>
              <a:rPr lang="en-US" altLang="zh-TW" sz="1000" dirty="0" smtClean="0"/>
              <a:t> 0 = 1</a:t>
            </a:r>
          </a:p>
          <a:p>
            <a:pPr marL="0" indent="0">
              <a:buNone/>
            </a:pPr>
            <a:r>
              <a:rPr lang="en-US" altLang="zh-TW" sz="1000" dirty="0" smtClean="0"/>
              <a:t>5 </a:t>
            </a:r>
            <a:r>
              <a:rPr lang="en-US" altLang="zh-TW" sz="1000" dirty="0" err="1" smtClean="0"/>
              <a:t>cmp,jnz</a:t>
            </a:r>
            <a:r>
              <a:rPr lang="en-US" altLang="zh-TW" sz="1000" dirty="0" smtClean="0"/>
              <a:t> 5 = 0</a:t>
            </a:r>
          </a:p>
          <a:p>
            <a:pPr marL="0" indent="0">
              <a:buNone/>
            </a:pPr>
            <a:r>
              <a:rPr lang="en-US" altLang="zh-TW" sz="1000" dirty="0" smtClean="0"/>
              <a:t>6 </a:t>
            </a:r>
            <a:r>
              <a:rPr lang="en-US" altLang="zh-TW" sz="1000" dirty="0" err="1" smtClean="0"/>
              <a:t>cmp,jnz</a:t>
            </a:r>
            <a:r>
              <a:rPr lang="en-US" altLang="zh-TW" sz="1000" dirty="0" smtClean="0"/>
              <a:t> 65531 = 1</a:t>
            </a:r>
          </a:p>
          <a:p>
            <a:pPr marL="0" indent="0">
              <a:buNone/>
            </a:pPr>
            <a:r>
              <a:rPr lang="en-US" altLang="zh-TW" sz="1000" dirty="0" smtClean="0"/>
              <a:t>6 </a:t>
            </a:r>
            <a:r>
              <a:rPr lang="en-US" altLang="zh-TW" sz="1000" dirty="0" err="1" smtClean="0"/>
              <a:t>cmp,jnz</a:t>
            </a:r>
            <a:r>
              <a:rPr lang="en-US" altLang="zh-TW" sz="1000" dirty="0" smtClean="0"/>
              <a:t> 0 = 1</a:t>
            </a:r>
          </a:p>
          <a:p>
            <a:pPr marL="0" indent="0">
              <a:buNone/>
            </a:pPr>
            <a:r>
              <a:rPr lang="en-US" altLang="zh-TW" sz="1000" dirty="0" smtClean="0"/>
              <a:t>6 </a:t>
            </a:r>
            <a:r>
              <a:rPr lang="en-US" altLang="zh-TW" sz="1000" dirty="0" err="1" smtClean="0"/>
              <a:t>cmp,jnz</a:t>
            </a:r>
            <a:r>
              <a:rPr lang="en-US" altLang="zh-TW" sz="1000" dirty="0" smtClean="0"/>
              <a:t> 5 = 1</a:t>
            </a:r>
          </a:p>
          <a:p>
            <a:pPr marL="0" indent="0">
              <a:buNone/>
            </a:pPr>
            <a:r>
              <a:rPr lang="en-US" altLang="zh-TW" sz="1000" dirty="0" smtClean="0"/>
              <a:t>65531 </a:t>
            </a:r>
            <a:r>
              <a:rPr lang="en-US" altLang="zh-TW" sz="1000" dirty="0" err="1" smtClean="0"/>
              <a:t>sub,jg</a:t>
            </a:r>
            <a:r>
              <a:rPr lang="en-US" altLang="zh-TW" sz="1000" dirty="0" smtClean="0"/>
              <a:t> 65531 = 0</a:t>
            </a:r>
          </a:p>
          <a:p>
            <a:pPr marL="0" indent="0">
              <a:buNone/>
            </a:pPr>
            <a:r>
              <a:rPr lang="en-US" altLang="zh-TW" sz="1000" dirty="0" smtClean="0"/>
              <a:t>65531 </a:t>
            </a:r>
            <a:r>
              <a:rPr lang="en-US" altLang="zh-TW" sz="1000" dirty="0" err="1" smtClean="0"/>
              <a:t>sub,jg</a:t>
            </a:r>
            <a:r>
              <a:rPr lang="en-US" altLang="zh-TW" sz="1000" dirty="0" smtClean="0"/>
              <a:t> 0 = 0</a:t>
            </a:r>
          </a:p>
          <a:p>
            <a:pPr marL="0" indent="0">
              <a:buNone/>
            </a:pPr>
            <a:r>
              <a:rPr lang="en-US" altLang="zh-TW" sz="1000" dirty="0" smtClean="0"/>
              <a:t>65531 </a:t>
            </a:r>
            <a:r>
              <a:rPr lang="en-US" altLang="zh-TW" sz="1000" dirty="0" err="1" smtClean="0"/>
              <a:t>sub,jg</a:t>
            </a:r>
            <a:r>
              <a:rPr lang="en-US" altLang="zh-TW" sz="1000" dirty="0" smtClean="0"/>
              <a:t> 5 = 0</a:t>
            </a:r>
          </a:p>
          <a:p>
            <a:pPr marL="0" indent="0">
              <a:buNone/>
            </a:pPr>
            <a:r>
              <a:rPr lang="en-US" altLang="zh-TW" sz="1000" dirty="0" smtClean="0"/>
              <a:t>0 </a:t>
            </a:r>
            <a:r>
              <a:rPr lang="en-US" altLang="zh-TW" sz="1000" dirty="0" err="1" smtClean="0"/>
              <a:t>sub,jg</a:t>
            </a:r>
            <a:r>
              <a:rPr lang="en-US" altLang="zh-TW" sz="1000" dirty="0" smtClean="0"/>
              <a:t> 65531 = 1</a:t>
            </a:r>
          </a:p>
          <a:p>
            <a:pPr marL="0" indent="0">
              <a:buNone/>
            </a:pPr>
            <a:r>
              <a:rPr lang="en-US" altLang="zh-TW" sz="1000" dirty="0" smtClean="0"/>
              <a:t>0 </a:t>
            </a:r>
            <a:r>
              <a:rPr lang="en-US" altLang="zh-TW" sz="1000" dirty="0" err="1" smtClean="0"/>
              <a:t>sub,jg</a:t>
            </a:r>
            <a:r>
              <a:rPr lang="en-US" altLang="zh-TW" sz="1000" dirty="0" smtClean="0"/>
              <a:t> 0 = 0</a:t>
            </a:r>
          </a:p>
          <a:p>
            <a:pPr marL="0" indent="0">
              <a:buNone/>
            </a:pPr>
            <a:r>
              <a:rPr lang="en-US" altLang="zh-TW" sz="1000" dirty="0" smtClean="0"/>
              <a:t>0 </a:t>
            </a:r>
            <a:r>
              <a:rPr lang="en-US" altLang="zh-TW" sz="1000" dirty="0" err="1" smtClean="0"/>
              <a:t>sub,jg</a:t>
            </a:r>
            <a:r>
              <a:rPr lang="en-US" altLang="zh-TW" sz="1000" dirty="0" smtClean="0"/>
              <a:t> 5 = 0</a:t>
            </a:r>
          </a:p>
          <a:p>
            <a:pPr marL="0" indent="0">
              <a:buNone/>
            </a:pPr>
            <a:r>
              <a:rPr lang="en-US" altLang="zh-TW" sz="1000" dirty="0" smtClean="0"/>
              <a:t>4 </a:t>
            </a:r>
            <a:r>
              <a:rPr lang="en-US" altLang="zh-TW" sz="1000" dirty="0" err="1" smtClean="0"/>
              <a:t>sub,jg</a:t>
            </a:r>
            <a:r>
              <a:rPr lang="en-US" altLang="zh-TW" sz="1000" dirty="0" smtClean="0"/>
              <a:t> 65531 = 1</a:t>
            </a:r>
          </a:p>
          <a:p>
            <a:pPr marL="0" indent="0">
              <a:buNone/>
            </a:pPr>
            <a:r>
              <a:rPr lang="en-US" altLang="zh-TW" sz="1000" dirty="0" smtClean="0"/>
              <a:t>4 </a:t>
            </a:r>
            <a:r>
              <a:rPr lang="en-US" altLang="zh-TW" sz="1000" dirty="0" err="1" smtClean="0"/>
              <a:t>sub,jg</a:t>
            </a:r>
            <a:r>
              <a:rPr lang="en-US" altLang="zh-TW" sz="1000" dirty="0" smtClean="0"/>
              <a:t> 0 = 1</a:t>
            </a:r>
          </a:p>
          <a:p>
            <a:pPr marL="0" indent="0">
              <a:buNone/>
            </a:pPr>
            <a:r>
              <a:rPr lang="en-US" altLang="zh-TW" sz="1000" dirty="0" smtClean="0"/>
              <a:t>4 </a:t>
            </a:r>
            <a:r>
              <a:rPr lang="en-US" altLang="zh-TW" sz="1000" dirty="0" err="1" smtClean="0"/>
              <a:t>sub,jg</a:t>
            </a:r>
            <a:r>
              <a:rPr lang="en-US" altLang="zh-TW" sz="1000" dirty="0" smtClean="0"/>
              <a:t> 5 = 0</a:t>
            </a:r>
          </a:p>
          <a:p>
            <a:pPr marL="0" indent="0">
              <a:buNone/>
            </a:pPr>
            <a:r>
              <a:rPr lang="en-US" altLang="zh-TW" sz="1000" dirty="0" smtClean="0"/>
              <a:t>5 </a:t>
            </a:r>
            <a:r>
              <a:rPr lang="en-US" altLang="zh-TW" sz="1000" dirty="0" err="1" smtClean="0"/>
              <a:t>sub,jg</a:t>
            </a:r>
            <a:r>
              <a:rPr lang="en-US" altLang="zh-TW" sz="1000" dirty="0" smtClean="0"/>
              <a:t> 65531 = 1</a:t>
            </a:r>
          </a:p>
          <a:p>
            <a:pPr marL="0" indent="0">
              <a:buNone/>
            </a:pPr>
            <a:r>
              <a:rPr lang="en-US" altLang="zh-TW" sz="1000" dirty="0" smtClean="0"/>
              <a:t>5 </a:t>
            </a:r>
            <a:r>
              <a:rPr lang="en-US" altLang="zh-TW" sz="1000" dirty="0" err="1" smtClean="0"/>
              <a:t>sub,jg</a:t>
            </a:r>
            <a:r>
              <a:rPr lang="en-US" altLang="zh-TW" sz="1000" dirty="0" smtClean="0"/>
              <a:t> 0 = 1</a:t>
            </a:r>
          </a:p>
          <a:p>
            <a:pPr marL="0" indent="0">
              <a:buNone/>
            </a:pPr>
            <a:r>
              <a:rPr lang="en-US" altLang="zh-TW" sz="1000" dirty="0" smtClean="0"/>
              <a:t>5 </a:t>
            </a:r>
            <a:r>
              <a:rPr lang="en-US" altLang="zh-TW" sz="1000" dirty="0" err="1" smtClean="0"/>
              <a:t>sub,jg</a:t>
            </a:r>
            <a:r>
              <a:rPr lang="en-US" altLang="zh-TW" sz="1000" dirty="0" smtClean="0"/>
              <a:t> 5 = 0</a:t>
            </a:r>
          </a:p>
          <a:p>
            <a:pPr marL="0" indent="0">
              <a:buNone/>
            </a:pPr>
            <a:r>
              <a:rPr lang="en-US" altLang="zh-TW" sz="1000" dirty="0" smtClean="0"/>
              <a:t>6 </a:t>
            </a:r>
            <a:r>
              <a:rPr lang="en-US" altLang="zh-TW" sz="1000" dirty="0" err="1" smtClean="0"/>
              <a:t>sub,jg</a:t>
            </a:r>
            <a:r>
              <a:rPr lang="en-US" altLang="zh-TW" sz="1000" dirty="0" smtClean="0"/>
              <a:t> 65531 = 1</a:t>
            </a:r>
          </a:p>
          <a:p>
            <a:pPr marL="0" indent="0">
              <a:buNone/>
            </a:pPr>
            <a:r>
              <a:rPr lang="en-US" altLang="zh-TW" sz="1000" dirty="0" smtClean="0"/>
              <a:t>6 </a:t>
            </a:r>
            <a:r>
              <a:rPr lang="en-US" altLang="zh-TW" sz="1000" dirty="0" err="1" smtClean="0"/>
              <a:t>sub,jg</a:t>
            </a:r>
            <a:r>
              <a:rPr lang="en-US" altLang="zh-TW" sz="1000" dirty="0" smtClean="0"/>
              <a:t> 0 = 1</a:t>
            </a:r>
          </a:p>
          <a:p>
            <a:pPr marL="0" indent="0">
              <a:buNone/>
            </a:pPr>
            <a:r>
              <a:rPr lang="en-US" altLang="zh-TW" sz="1000" dirty="0" smtClean="0"/>
              <a:t>6 </a:t>
            </a:r>
            <a:r>
              <a:rPr lang="en-US" altLang="zh-TW" sz="1000" dirty="0" err="1" smtClean="0"/>
              <a:t>sub,jg</a:t>
            </a:r>
            <a:r>
              <a:rPr lang="en-US" altLang="zh-TW" sz="1000" dirty="0" smtClean="0"/>
              <a:t> 5 = 1</a:t>
            </a:r>
          </a:p>
          <a:p>
            <a:pPr marL="0" indent="0">
              <a:buNone/>
            </a:pPr>
            <a:r>
              <a:rPr lang="en-US" altLang="zh-TW" sz="1000" dirty="0" smtClean="0"/>
              <a:t>65531 </a:t>
            </a:r>
            <a:r>
              <a:rPr lang="en-US" altLang="zh-TW" sz="1000" dirty="0" err="1" smtClean="0"/>
              <a:t>sub,jge</a:t>
            </a:r>
            <a:r>
              <a:rPr lang="en-US" altLang="zh-TW" sz="1000" dirty="0" smtClean="0"/>
              <a:t> 65531 = 1</a:t>
            </a:r>
          </a:p>
          <a:p>
            <a:pPr marL="0" indent="0">
              <a:buNone/>
            </a:pPr>
            <a:r>
              <a:rPr lang="en-US" altLang="zh-TW" sz="1000" dirty="0" smtClean="0"/>
              <a:t>65531 </a:t>
            </a:r>
            <a:r>
              <a:rPr lang="en-US" altLang="zh-TW" sz="1000" dirty="0" err="1" smtClean="0"/>
              <a:t>sub,jge</a:t>
            </a:r>
            <a:r>
              <a:rPr lang="en-US" altLang="zh-TW" sz="1000" dirty="0" smtClean="0"/>
              <a:t> 0 = 0</a:t>
            </a:r>
          </a:p>
          <a:p>
            <a:pPr marL="0" indent="0">
              <a:buNone/>
            </a:pPr>
            <a:r>
              <a:rPr lang="en-US" altLang="zh-TW" sz="1000" dirty="0" smtClean="0"/>
              <a:t>65531 </a:t>
            </a:r>
            <a:r>
              <a:rPr lang="en-US" altLang="zh-TW" sz="1000" dirty="0" err="1" smtClean="0"/>
              <a:t>sub,jge</a:t>
            </a:r>
            <a:r>
              <a:rPr lang="en-US" altLang="zh-TW" sz="1000" dirty="0" smtClean="0"/>
              <a:t> 5 = 0</a:t>
            </a:r>
          </a:p>
          <a:p>
            <a:pPr marL="0" indent="0">
              <a:buNone/>
            </a:pPr>
            <a:r>
              <a:rPr lang="en-US" altLang="zh-TW" sz="1000" dirty="0" smtClean="0"/>
              <a:t>0 </a:t>
            </a:r>
            <a:r>
              <a:rPr lang="en-US" altLang="zh-TW" sz="1000" dirty="0" err="1" smtClean="0"/>
              <a:t>sub,jge</a:t>
            </a:r>
            <a:r>
              <a:rPr lang="en-US" altLang="zh-TW" sz="1000" dirty="0" smtClean="0"/>
              <a:t> 65531 = 1</a:t>
            </a:r>
          </a:p>
          <a:p>
            <a:pPr marL="0" indent="0">
              <a:buNone/>
            </a:pPr>
            <a:r>
              <a:rPr lang="en-US" altLang="zh-TW" sz="1000" dirty="0" smtClean="0"/>
              <a:t>0 </a:t>
            </a:r>
            <a:r>
              <a:rPr lang="en-US" altLang="zh-TW" sz="1000" dirty="0" err="1" smtClean="0"/>
              <a:t>sub,jge</a:t>
            </a:r>
            <a:r>
              <a:rPr lang="en-US" altLang="zh-TW" sz="1000" dirty="0" smtClean="0"/>
              <a:t> 0 = 1</a:t>
            </a:r>
          </a:p>
          <a:p>
            <a:pPr marL="0" indent="0">
              <a:buNone/>
            </a:pPr>
            <a:r>
              <a:rPr lang="en-US" altLang="zh-TW" sz="1000" dirty="0" smtClean="0"/>
              <a:t>0 </a:t>
            </a:r>
            <a:r>
              <a:rPr lang="en-US" altLang="zh-TW" sz="1000" dirty="0" err="1" smtClean="0"/>
              <a:t>sub,jge</a:t>
            </a:r>
            <a:r>
              <a:rPr lang="en-US" altLang="zh-TW" sz="1000" dirty="0" smtClean="0"/>
              <a:t> 5 = 0</a:t>
            </a:r>
          </a:p>
          <a:p>
            <a:pPr marL="0" indent="0">
              <a:buNone/>
            </a:pPr>
            <a:r>
              <a:rPr lang="en-US" altLang="zh-TW" sz="1000" dirty="0" smtClean="0"/>
              <a:t>4 </a:t>
            </a:r>
            <a:r>
              <a:rPr lang="en-US" altLang="zh-TW" sz="1000" dirty="0" err="1" smtClean="0"/>
              <a:t>sub,jge</a:t>
            </a:r>
            <a:r>
              <a:rPr lang="en-US" altLang="zh-TW" sz="1000" dirty="0" smtClean="0"/>
              <a:t> 65531 = 1</a:t>
            </a:r>
          </a:p>
          <a:p>
            <a:pPr marL="0" indent="0">
              <a:buNone/>
            </a:pPr>
            <a:r>
              <a:rPr lang="en-US" altLang="zh-TW" sz="1000" dirty="0" smtClean="0"/>
              <a:t>4 </a:t>
            </a:r>
            <a:r>
              <a:rPr lang="en-US" altLang="zh-TW" sz="1000" dirty="0" err="1" smtClean="0"/>
              <a:t>sub,jge</a:t>
            </a:r>
            <a:r>
              <a:rPr lang="en-US" altLang="zh-TW" sz="1000" dirty="0" smtClean="0"/>
              <a:t> 0 = 1</a:t>
            </a:r>
          </a:p>
          <a:p>
            <a:pPr marL="0" indent="0">
              <a:buNone/>
            </a:pPr>
            <a:r>
              <a:rPr lang="en-US" altLang="zh-TW" sz="1000" dirty="0" smtClean="0"/>
              <a:t>4 </a:t>
            </a:r>
            <a:r>
              <a:rPr lang="en-US" altLang="zh-TW" sz="1000" dirty="0" err="1" smtClean="0"/>
              <a:t>sub,jge</a:t>
            </a:r>
            <a:r>
              <a:rPr lang="en-US" altLang="zh-TW" sz="1000" dirty="0" smtClean="0"/>
              <a:t> 5 = 0</a:t>
            </a:r>
          </a:p>
          <a:p>
            <a:pPr marL="0" indent="0">
              <a:buNone/>
            </a:pPr>
            <a:r>
              <a:rPr lang="en-US" altLang="zh-TW" sz="1000" dirty="0" smtClean="0"/>
              <a:t>5 </a:t>
            </a:r>
            <a:r>
              <a:rPr lang="en-US" altLang="zh-TW" sz="1000" dirty="0" err="1" smtClean="0"/>
              <a:t>sub,jge</a:t>
            </a:r>
            <a:r>
              <a:rPr lang="en-US" altLang="zh-TW" sz="1000" dirty="0" smtClean="0"/>
              <a:t> 65531 = 1</a:t>
            </a:r>
          </a:p>
          <a:p>
            <a:pPr marL="0" indent="0">
              <a:buNone/>
            </a:pPr>
            <a:r>
              <a:rPr lang="en-US" altLang="zh-TW" sz="1000" dirty="0" smtClean="0"/>
              <a:t>5 </a:t>
            </a:r>
            <a:r>
              <a:rPr lang="en-US" altLang="zh-TW" sz="1000" dirty="0" err="1" smtClean="0"/>
              <a:t>sub,jge</a:t>
            </a:r>
            <a:r>
              <a:rPr lang="en-US" altLang="zh-TW" sz="1000" dirty="0" smtClean="0"/>
              <a:t> 0 = 1</a:t>
            </a:r>
          </a:p>
          <a:p>
            <a:pPr marL="0" indent="0">
              <a:buNone/>
            </a:pPr>
            <a:r>
              <a:rPr lang="en-US" altLang="zh-TW" sz="1000" dirty="0" smtClean="0"/>
              <a:t>5 </a:t>
            </a:r>
            <a:r>
              <a:rPr lang="en-US" altLang="zh-TW" sz="1000" dirty="0" err="1" smtClean="0"/>
              <a:t>sub,jge</a:t>
            </a:r>
            <a:r>
              <a:rPr lang="en-US" altLang="zh-TW" sz="1000" dirty="0" smtClean="0"/>
              <a:t> 5 = 1</a:t>
            </a:r>
          </a:p>
          <a:p>
            <a:pPr marL="0" indent="0">
              <a:buNone/>
            </a:pPr>
            <a:r>
              <a:rPr lang="en-US" altLang="zh-TW" sz="1000" dirty="0" smtClean="0"/>
              <a:t>6 </a:t>
            </a:r>
            <a:r>
              <a:rPr lang="en-US" altLang="zh-TW" sz="1000" dirty="0" err="1" smtClean="0"/>
              <a:t>sub,jge</a:t>
            </a:r>
            <a:r>
              <a:rPr lang="en-US" altLang="zh-TW" sz="1000" dirty="0" smtClean="0"/>
              <a:t> 65531 = 1</a:t>
            </a:r>
          </a:p>
          <a:p>
            <a:pPr marL="0" indent="0">
              <a:buNone/>
            </a:pPr>
            <a:r>
              <a:rPr lang="en-US" altLang="zh-TW" sz="1000" dirty="0" smtClean="0"/>
              <a:t>6 </a:t>
            </a:r>
            <a:r>
              <a:rPr lang="en-US" altLang="zh-TW" sz="1000" dirty="0" err="1" smtClean="0"/>
              <a:t>sub,jge</a:t>
            </a:r>
            <a:r>
              <a:rPr lang="en-US" altLang="zh-TW" sz="1000" dirty="0" smtClean="0"/>
              <a:t> 0 = 1</a:t>
            </a:r>
          </a:p>
          <a:p>
            <a:pPr marL="0" indent="0">
              <a:buNone/>
            </a:pPr>
            <a:r>
              <a:rPr lang="en-US" altLang="zh-TW" sz="1000" dirty="0" smtClean="0"/>
              <a:t>6 </a:t>
            </a:r>
            <a:r>
              <a:rPr lang="en-US" altLang="zh-TW" sz="1000" dirty="0" err="1" smtClean="0"/>
              <a:t>sub,jge</a:t>
            </a:r>
            <a:r>
              <a:rPr lang="en-US" altLang="zh-TW" sz="1000" dirty="0" smtClean="0"/>
              <a:t> 5 = 1</a:t>
            </a:r>
          </a:p>
          <a:p>
            <a:pPr marL="0" indent="0">
              <a:buNone/>
            </a:pPr>
            <a:r>
              <a:rPr lang="en-US" altLang="zh-TW" sz="1000" dirty="0" smtClean="0"/>
              <a:t>65531 </a:t>
            </a:r>
            <a:r>
              <a:rPr lang="en-US" altLang="zh-TW" sz="1000" dirty="0" err="1" smtClean="0"/>
              <a:t>sub,jl</a:t>
            </a:r>
            <a:r>
              <a:rPr lang="en-US" altLang="zh-TW" sz="1000" dirty="0" smtClean="0"/>
              <a:t> 65531 = 0</a:t>
            </a:r>
          </a:p>
          <a:p>
            <a:pPr marL="0" indent="0">
              <a:buNone/>
            </a:pPr>
            <a:r>
              <a:rPr lang="en-US" altLang="zh-TW" sz="1000" dirty="0" smtClean="0"/>
              <a:t>65531 </a:t>
            </a:r>
            <a:r>
              <a:rPr lang="en-US" altLang="zh-TW" sz="1000" dirty="0" err="1" smtClean="0"/>
              <a:t>sub,jl</a:t>
            </a:r>
            <a:r>
              <a:rPr lang="en-US" altLang="zh-TW" sz="1000" dirty="0" smtClean="0"/>
              <a:t> 0 = 1</a:t>
            </a:r>
          </a:p>
          <a:p>
            <a:pPr marL="0" indent="0">
              <a:buNone/>
            </a:pPr>
            <a:r>
              <a:rPr lang="en-US" altLang="zh-TW" sz="1000" dirty="0" smtClean="0"/>
              <a:t>65531 </a:t>
            </a:r>
            <a:r>
              <a:rPr lang="en-US" altLang="zh-TW" sz="1000" dirty="0" err="1" smtClean="0"/>
              <a:t>sub,jl</a:t>
            </a:r>
            <a:r>
              <a:rPr lang="en-US" altLang="zh-TW" sz="1000" dirty="0" smtClean="0"/>
              <a:t> 5 = 1</a:t>
            </a:r>
          </a:p>
          <a:p>
            <a:pPr marL="0" indent="0">
              <a:buNone/>
            </a:pPr>
            <a:r>
              <a:rPr lang="en-US" altLang="zh-TW" sz="1000" dirty="0" smtClean="0"/>
              <a:t>0 </a:t>
            </a:r>
            <a:r>
              <a:rPr lang="en-US" altLang="zh-TW" sz="1000" dirty="0" err="1" smtClean="0"/>
              <a:t>sub,jl</a:t>
            </a:r>
            <a:r>
              <a:rPr lang="en-US" altLang="zh-TW" sz="1000" dirty="0" smtClean="0"/>
              <a:t> 65531 = 0</a:t>
            </a:r>
          </a:p>
          <a:p>
            <a:pPr marL="0" indent="0">
              <a:buNone/>
            </a:pPr>
            <a:r>
              <a:rPr lang="en-US" altLang="zh-TW" sz="1000" dirty="0" smtClean="0"/>
              <a:t>0 </a:t>
            </a:r>
            <a:r>
              <a:rPr lang="en-US" altLang="zh-TW" sz="1000" dirty="0" err="1" smtClean="0"/>
              <a:t>sub,jl</a:t>
            </a:r>
            <a:r>
              <a:rPr lang="en-US" altLang="zh-TW" sz="1000" dirty="0" smtClean="0"/>
              <a:t> 0 = 0</a:t>
            </a:r>
          </a:p>
          <a:p>
            <a:pPr marL="0" indent="0">
              <a:buNone/>
            </a:pPr>
            <a:r>
              <a:rPr lang="en-US" altLang="zh-TW" sz="1000" dirty="0" smtClean="0"/>
              <a:t>0 </a:t>
            </a:r>
            <a:r>
              <a:rPr lang="en-US" altLang="zh-TW" sz="1000" dirty="0" err="1" smtClean="0"/>
              <a:t>sub,jl</a:t>
            </a:r>
            <a:r>
              <a:rPr lang="en-US" altLang="zh-TW" sz="1000" dirty="0" smtClean="0"/>
              <a:t> 5 = 1</a:t>
            </a:r>
          </a:p>
          <a:p>
            <a:pPr marL="0" indent="0">
              <a:buNone/>
            </a:pPr>
            <a:r>
              <a:rPr lang="en-US" altLang="zh-TW" sz="1000" dirty="0" smtClean="0"/>
              <a:t>4 </a:t>
            </a:r>
            <a:r>
              <a:rPr lang="en-US" altLang="zh-TW" sz="1000" dirty="0" err="1" smtClean="0"/>
              <a:t>sub,jl</a:t>
            </a:r>
            <a:r>
              <a:rPr lang="en-US" altLang="zh-TW" sz="1000" dirty="0" smtClean="0"/>
              <a:t> 65531 = 0</a:t>
            </a:r>
          </a:p>
          <a:p>
            <a:pPr marL="0" indent="0">
              <a:buNone/>
            </a:pPr>
            <a:r>
              <a:rPr lang="en-US" altLang="zh-TW" sz="1000" dirty="0" smtClean="0"/>
              <a:t>4 </a:t>
            </a:r>
            <a:r>
              <a:rPr lang="en-US" altLang="zh-TW" sz="1000" dirty="0" err="1" smtClean="0"/>
              <a:t>sub,jl</a:t>
            </a:r>
            <a:r>
              <a:rPr lang="en-US" altLang="zh-TW" sz="1000" dirty="0" smtClean="0"/>
              <a:t> 0 = 0</a:t>
            </a:r>
          </a:p>
          <a:p>
            <a:pPr marL="0" indent="0">
              <a:buNone/>
            </a:pPr>
            <a:r>
              <a:rPr lang="en-US" altLang="zh-TW" sz="1000" dirty="0" smtClean="0"/>
              <a:t>4 </a:t>
            </a:r>
            <a:r>
              <a:rPr lang="en-US" altLang="zh-TW" sz="1000" dirty="0" err="1" smtClean="0"/>
              <a:t>sub,jl</a:t>
            </a:r>
            <a:r>
              <a:rPr lang="en-US" altLang="zh-TW" sz="1000" dirty="0" smtClean="0"/>
              <a:t> 5 = 1</a:t>
            </a:r>
          </a:p>
          <a:p>
            <a:pPr marL="0" indent="0">
              <a:buNone/>
            </a:pPr>
            <a:r>
              <a:rPr lang="en-US" altLang="zh-TW" sz="1000" dirty="0" smtClean="0"/>
              <a:t>5 </a:t>
            </a:r>
            <a:r>
              <a:rPr lang="en-US" altLang="zh-TW" sz="1000" dirty="0" err="1" smtClean="0"/>
              <a:t>sub,jl</a:t>
            </a:r>
            <a:r>
              <a:rPr lang="en-US" altLang="zh-TW" sz="1000" dirty="0" smtClean="0"/>
              <a:t> 65531 = 0</a:t>
            </a:r>
          </a:p>
          <a:p>
            <a:pPr marL="0" indent="0">
              <a:buNone/>
            </a:pPr>
            <a:r>
              <a:rPr lang="en-US" altLang="zh-TW" sz="1000" dirty="0" smtClean="0"/>
              <a:t>5 </a:t>
            </a:r>
            <a:r>
              <a:rPr lang="en-US" altLang="zh-TW" sz="1000" dirty="0" err="1" smtClean="0"/>
              <a:t>sub,jl</a:t>
            </a:r>
            <a:r>
              <a:rPr lang="en-US" altLang="zh-TW" sz="1000" dirty="0" smtClean="0"/>
              <a:t> 0 = 0</a:t>
            </a:r>
          </a:p>
          <a:p>
            <a:pPr marL="0" indent="0">
              <a:buNone/>
            </a:pPr>
            <a:r>
              <a:rPr lang="en-US" altLang="zh-TW" sz="1000" dirty="0" smtClean="0"/>
              <a:t>5 </a:t>
            </a:r>
            <a:r>
              <a:rPr lang="en-US" altLang="zh-TW" sz="1000" dirty="0" err="1" smtClean="0"/>
              <a:t>sub,jl</a:t>
            </a:r>
            <a:r>
              <a:rPr lang="en-US" altLang="zh-TW" sz="1000" dirty="0" smtClean="0"/>
              <a:t> 5 = 0</a:t>
            </a:r>
          </a:p>
          <a:p>
            <a:pPr marL="0" indent="0">
              <a:buNone/>
            </a:pPr>
            <a:r>
              <a:rPr lang="en-US" altLang="zh-TW" sz="1000" dirty="0" smtClean="0"/>
              <a:t>6 </a:t>
            </a:r>
            <a:r>
              <a:rPr lang="en-US" altLang="zh-TW" sz="1000" dirty="0" err="1" smtClean="0"/>
              <a:t>sub,jl</a:t>
            </a:r>
            <a:r>
              <a:rPr lang="en-US" altLang="zh-TW" sz="1000" dirty="0" smtClean="0"/>
              <a:t> 65531 = 0</a:t>
            </a:r>
          </a:p>
          <a:p>
            <a:pPr marL="0" indent="0">
              <a:buNone/>
            </a:pPr>
            <a:r>
              <a:rPr lang="en-US" altLang="zh-TW" sz="1000" dirty="0" smtClean="0"/>
              <a:t>6 </a:t>
            </a:r>
            <a:r>
              <a:rPr lang="en-US" altLang="zh-TW" sz="1000" dirty="0" err="1" smtClean="0"/>
              <a:t>sub,jl</a:t>
            </a:r>
            <a:r>
              <a:rPr lang="en-US" altLang="zh-TW" sz="1000" dirty="0" smtClean="0"/>
              <a:t> 0 = 0</a:t>
            </a:r>
          </a:p>
          <a:p>
            <a:pPr marL="0" indent="0">
              <a:buNone/>
            </a:pPr>
            <a:r>
              <a:rPr lang="en-US" altLang="zh-TW" sz="1000" dirty="0" smtClean="0"/>
              <a:t>6 </a:t>
            </a:r>
            <a:r>
              <a:rPr lang="en-US" altLang="zh-TW" sz="1000" dirty="0" err="1" smtClean="0"/>
              <a:t>sub,jl</a:t>
            </a:r>
            <a:r>
              <a:rPr lang="en-US" altLang="zh-TW" sz="1000" dirty="0" smtClean="0"/>
              <a:t> 5 = 0</a:t>
            </a:r>
          </a:p>
          <a:p>
            <a:pPr marL="0" indent="0">
              <a:buNone/>
            </a:pPr>
            <a:r>
              <a:rPr lang="en-US" altLang="zh-TW" sz="1000" dirty="0" smtClean="0"/>
              <a:t>65531 </a:t>
            </a:r>
            <a:r>
              <a:rPr lang="en-US" altLang="zh-TW" sz="1000" dirty="0" err="1" smtClean="0"/>
              <a:t>sub,jle</a:t>
            </a:r>
            <a:r>
              <a:rPr lang="en-US" altLang="zh-TW" sz="1000" dirty="0" smtClean="0"/>
              <a:t> 65531 = 1</a:t>
            </a:r>
          </a:p>
          <a:p>
            <a:pPr marL="0" indent="0">
              <a:buNone/>
            </a:pPr>
            <a:r>
              <a:rPr lang="en-US" altLang="zh-TW" sz="1000" dirty="0" smtClean="0"/>
              <a:t>65531 </a:t>
            </a:r>
            <a:r>
              <a:rPr lang="en-US" altLang="zh-TW" sz="1000" dirty="0" err="1" smtClean="0"/>
              <a:t>sub,jle</a:t>
            </a:r>
            <a:r>
              <a:rPr lang="en-US" altLang="zh-TW" sz="1000" dirty="0" smtClean="0"/>
              <a:t> 0 = 1</a:t>
            </a:r>
          </a:p>
          <a:p>
            <a:pPr marL="0" indent="0">
              <a:buNone/>
            </a:pPr>
            <a:r>
              <a:rPr lang="en-US" altLang="zh-TW" sz="1000" dirty="0" smtClean="0"/>
              <a:t>65531 </a:t>
            </a:r>
            <a:r>
              <a:rPr lang="en-US" altLang="zh-TW" sz="1000" dirty="0" err="1" smtClean="0"/>
              <a:t>sub,jle</a:t>
            </a:r>
            <a:r>
              <a:rPr lang="en-US" altLang="zh-TW" sz="1000" dirty="0" smtClean="0"/>
              <a:t> 5 = 1</a:t>
            </a:r>
          </a:p>
          <a:p>
            <a:pPr marL="0" indent="0">
              <a:buNone/>
            </a:pPr>
            <a:r>
              <a:rPr lang="en-US" altLang="zh-TW" sz="1000" dirty="0" smtClean="0"/>
              <a:t>0 </a:t>
            </a:r>
            <a:r>
              <a:rPr lang="en-US" altLang="zh-TW" sz="1000" dirty="0" err="1" smtClean="0"/>
              <a:t>sub,jle</a:t>
            </a:r>
            <a:r>
              <a:rPr lang="en-US" altLang="zh-TW" sz="1000" dirty="0" smtClean="0"/>
              <a:t> 65531 = 0</a:t>
            </a:r>
          </a:p>
          <a:p>
            <a:pPr marL="0" indent="0">
              <a:buNone/>
            </a:pPr>
            <a:r>
              <a:rPr lang="en-US" altLang="zh-TW" sz="1000" dirty="0" smtClean="0"/>
              <a:t>0 </a:t>
            </a:r>
            <a:r>
              <a:rPr lang="en-US" altLang="zh-TW" sz="1000" dirty="0" err="1" smtClean="0"/>
              <a:t>sub,jle</a:t>
            </a:r>
            <a:r>
              <a:rPr lang="en-US" altLang="zh-TW" sz="1000" dirty="0" smtClean="0"/>
              <a:t> 0 = 1</a:t>
            </a:r>
          </a:p>
          <a:p>
            <a:pPr marL="0" indent="0">
              <a:buNone/>
            </a:pPr>
            <a:r>
              <a:rPr lang="en-US" altLang="zh-TW" sz="1000" dirty="0" smtClean="0"/>
              <a:t>0 </a:t>
            </a:r>
            <a:r>
              <a:rPr lang="en-US" altLang="zh-TW" sz="1000" dirty="0" err="1" smtClean="0"/>
              <a:t>sub,jle</a:t>
            </a:r>
            <a:r>
              <a:rPr lang="en-US" altLang="zh-TW" sz="1000" dirty="0" smtClean="0"/>
              <a:t> 5 = 1</a:t>
            </a:r>
          </a:p>
          <a:p>
            <a:pPr marL="0" indent="0">
              <a:buNone/>
            </a:pPr>
            <a:r>
              <a:rPr lang="en-US" altLang="zh-TW" sz="1000" dirty="0" smtClean="0"/>
              <a:t>4 </a:t>
            </a:r>
            <a:r>
              <a:rPr lang="en-US" altLang="zh-TW" sz="1000" dirty="0" err="1" smtClean="0"/>
              <a:t>sub,jle</a:t>
            </a:r>
            <a:r>
              <a:rPr lang="en-US" altLang="zh-TW" sz="1000" dirty="0" smtClean="0"/>
              <a:t> 65531 = 0</a:t>
            </a:r>
          </a:p>
          <a:p>
            <a:pPr marL="0" indent="0">
              <a:buNone/>
            </a:pPr>
            <a:r>
              <a:rPr lang="en-US" altLang="zh-TW" sz="1000" dirty="0" smtClean="0"/>
              <a:t>4 </a:t>
            </a:r>
            <a:r>
              <a:rPr lang="en-US" altLang="zh-TW" sz="1000" dirty="0" err="1" smtClean="0"/>
              <a:t>sub,jle</a:t>
            </a:r>
            <a:r>
              <a:rPr lang="en-US" altLang="zh-TW" sz="1000" dirty="0" smtClean="0"/>
              <a:t> 0 = 0</a:t>
            </a:r>
          </a:p>
          <a:p>
            <a:pPr marL="0" indent="0">
              <a:buNone/>
            </a:pPr>
            <a:r>
              <a:rPr lang="en-US" altLang="zh-TW" sz="1000" dirty="0" smtClean="0"/>
              <a:t>4 </a:t>
            </a:r>
            <a:r>
              <a:rPr lang="en-US" altLang="zh-TW" sz="1000" dirty="0" err="1" smtClean="0"/>
              <a:t>sub,jle</a:t>
            </a:r>
            <a:r>
              <a:rPr lang="en-US" altLang="zh-TW" sz="1000" dirty="0" smtClean="0"/>
              <a:t> 5 = 1</a:t>
            </a:r>
          </a:p>
          <a:p>
            <a:pPr marL="0" indent="0">
              <a:buNone/>
            </a:pPr>
            <a:r>
              <a:rPr lang="en-US" altLang="zh-TW" sz="1000" dirty="0" smtClean="0"/>
              <a:t>5 </a:t>
            </a:r>
            <a:r>
              <a:rPr lang="en-US" altLang="zh-TW" sz="1000" dirty="0" err="1" smtClean="0"/>
              <a:t>sub,jle</a:t>
            </a:r>
            <a:r>
              <a:rPr lang="en-US" altLang="zh-TW" sz="1000" dirty="0" smtClean="0"/>
              <a:t> 65531 = 0</a:t>
            </a:r>
          </a:p>
          <a:p>
            <a:pPr marL="0" indent="0">
              <a:buNone/>
            </a:pPr>
            <a:r>
              <a:rPr lang="en-US" altLang="zh-TW" sz="1000" dirty="0" smtClean="0"/>
              <a:t>5 </a:t>
            </a:r>
            <a:r>
              <a:rPr lang="en-US" altLang="zh-TW" sz="1000" dirty="0" err="1" smtClean="0"/>
              <a:t>sub,jle</a:t>
            </a:r>
            <a:r>
              <a:rPr lang="en-US" altLang="zh-TW" sz="1000" dirty="0" smtClean="0"/>
              <a:t> 0 = 0</a:t>
            </a:r>
          </a:p>
          <a:p>
            <a:pPr marL="0" indent="0">
              <a:buNone/>
            </a:pPr>
            <a:r>
              <a:rPr lang="en-US" altLang="zh-TW" sz="1000" dirty="0" smtClean="0"/>
              <a:t>5 </a:t>
            </a:r>
            <a:r>
              <a:rPr lang="en-US" altLang="zh-TW" sz="1000" dirty="0" err="1" smtClean="0"/>
              <a:t>sub,jle</a:t>
            </a:r>
            <a:r>
              <a:rPr lang="en-US" altLang="zh-TW" sz="1000" dirty="0" smtClean="0"/>
              <a:t> 5 = 1</a:t>
            </a:r>
          </a:p>
          <a:p>
            <a:pPr marL="0" indent="0">
              <a:buNone/>
            </a:pPr>
            <a:r>
              <a:rPr lang="en-US" altLang="zh-TW" sz="1000" dirty="0" smtClean="0"/>
              <a:t>6 </a:t>
            </a:r>
            <a:r>
              <a:rPr lang="en-US" altLang="zh-TW" sz="1000" dirty="0" err="1" smtClean="0"/>
              <a:t>sub,jle</a:t>
            </a:r>
            <a:r>
              <a:rPr lang="en-US" altLang="zh-TW" sz="1000" dirty="0" smtClean="0"/>
              <a:t> 65531 = 0</a:t>
            </a:r>
          </a:p>
          <a:p>
            <a:pPr marL="0" indent="0">
              <a:buNone/>
            </a:pPr>
            <a:r>
              <a:rPr lang="en-US" altLang="zh-TW" sz="1000" dirty="0" smtClean="0"/>
              <a:t>6 </a:t>
            </a:r>
            <a:r>
              <a:rPr lang="en-US" altLang="zh-TW" sz="1000" dirty="0" err="1" smtClean="0"/>
              <a:t>sub,jle</a:t>
            </a:r>
            <a:r>
              <a:rPr lang="en-US" altLang="zh-TW" sz="1000" dirty="0" smtClean="0"/>
              <a:t> 0 = 0</a:t>
            </a:r>
          </a:p>
          <a:p>
            <a:pPr marL="0" indent="0">
              <a:buNone/>
            </a:pPr>
            <a:r>
              <a:rPr lang="en-US" altLang="zh-TW" sz="1000" dirty="0" smtClean="0"/>
              <a:t>6 </a:t>
            </a:r>
            <a:r>
              <a:rPr lang="en-US" altLang="zh-TW" sz="1000" dirty="0" err="1" smtClean="0"/>
              <a:t>sub,jle</a:t>
            </a:r>
            <a:r>
              <a:rPr lang="en-US" altLang="zh-TW" sz="1000" dirty="0" smtClean="0"/>
              <a:t> 5 = 0</a:t>
            </a:r>
          </a:p>
          <a:p>
            <a:pPr marL="0" indent="0">
              <a:buNone/>
            </a:pPr>
            <a:r>
              <a:rPr lang="en-US" altLang="zh-TW" sz="1000" dirty="0" smtClean="0"/>
              <a:t>65531 </a:t>
            </a:r>
            <a:r>
              <a:rPr lang="en-US" altLang="zh-TW" sz="1000" dirty="0" err="1" smtClean="0"/>
              <a:t>sub,je</a:t>
            </a:r>
            <a:r>
              <a:rPr lang="en-US" altLang="zh-TW" sz="1000" dirty="0" smtClean="0"/>
              <a:t> 65531 = 1</a:t>
            </a:r>
          </a:p>
          <a:p>
            <a:pPr marL="0" indent="0">
              <a:buNone/>
            </a:pPr>
            <a:r>
              <a:rPr lang="en-US" altLang="zh-TW" sz="1000" dirty="0" smtClean="0"/>
              <a:t>65531 </a:t>
            </a:r>
            <a:r>
              <a:rPr lang="en-US" altLang="zh-TW" sz="1000" dirty="0" err="1" smtClean="0"/>
              <a:t>sub,je</a:t>
            </a:r>
            <a:r>
              <a:rPr lang="en-US" altLang="zh-TW" sz="1000" dirty="0" smtClean="0"/>
              <a:t> 0 = 0</a:t>
            </a:r>
          </a:p>
          <a:p>
            <a:pPr marL="0" indent="0">
              <a:buNone/>
            </a:pPr>
            <a:r>
              <a:rPr lang="en-US" altLang="zh-TW" sz="1000" dirty="0" smtClean="0"/>
              <a:t>65531 </a:t>
            </a:r>
            <a:r>
              <a:rPr lang="en-US" altLang="zh-TW" sz="1000" dirty="0" err="1" smtClean="0"/>
              <a:t>sub,je</a:t>
            </a:r>
            <a:r>
              <a:rPr lang="en-US" altLang="zh-TW" sz="1000" dirty="0" smtClean="0"/>
              <a:t> 5 = 0</a:t>
            </a:r>
          </a:p>
          <a:p>
            <a:pPr marL="0" indent="0">
              <a:buNone/>
            </a:pPr>
            <a:r>
              <a:rPr lang="en-US" altLang="zh-TW" sz="1000" dirty="0" smtClean="0"/>
              <a:t>0 </a:t>
            </a:r>
            <a:r>
              <a:rPr lang="en-US" altLang="zh-TW" sz="1000" dirty="0" err="1" smtClean="0"/>
              <a:t>sub,je</a:t>
            </a:r>
            <a:r>
              <a:rPr lang="en-US" altLang="zh-TW" sz="1000" dirty="0" smtClean="0"/>
              <a:t> 65531 = 0</a:t>
            </a:r>
          </a:p>
          <a:p>
            <a:pPr marL="0" indent="0">
              <a:buNone/>
            </a:pPr>
            <a:r>
              <a:rPr lang="en-US" altLang="zh-TW" sz="1000" dirty="0" smtClean="0"/>
              <a:t>0 </a:t>
            </a:r>
            <a:r>
              <a:rPr lang="en-US" altLang="zh-TW" sz="1000" dirty="0" err="1" smtClean="0"/>
              <a:t>sub,je</a:t>
            </a:r>
            <a:r>
              <a:rPr lang="en-US" altLang="zh-TW" sz="1000" dirty="0" smtClean="0"/>
              <a:t> 0 = 1</a:t>
            </a:r>
          </a:p>
          <a:p>
            <a:pPr marL="0" indent="0">
              <a:buNone/>
            </a:pPr>
            <a:r>
              <a:rPr lang="en-US" altLang="zh-TW" sz="1000" dirty="0" smtClean="0"/>
              <a:t>0 </a:t>
            </a:r>
            <a:r>
              <a:rPr lang="en-US" altLang="zh-TW" sz="1000" dirty="0" err="1" smtClean="0"/>
              <a:t>sub,je</a:t>
            </a:r>
            <a:r>
              <a:rPr lang="en-US" altLang="zh-TW" sz="1000" dirty="0" smtClean="0"/>
              <a:t> 5 = 0</a:t>
            </a:r>
          </a:p>
          <a:p>
            <a:pPr marL="0" indent="0">
              <a:buNone/>
            </a:pPr>
            <a:r>
              <a:rPr lang="en-US" altLang="zh-TW" sz="1000" dirty="0" smtClean="0"/>
              <a:t>4 </a:t>
            </a:r>
            <a:r>
              <a:rPr lang="en-US" altLang="zh-TW" sz="1000" dirty="0" err="1" smtClean="0"/>
              <a:t>sub,je</a:t>
            </a:r>
            <a:r>
              <a:rPr lang="en-US" altLang="zh-TW" sz="1000" dirty="0" smtClean="0"/>
              <a:t> 65531 = 0</a:t>
            </a:r>
          </a:p>
          <a:p>
            <a:pPr marL="0" indent="0">
              <a:buNone/>
            </a:pPr>
            <a:r>
              <a:rPr lang="en-US" altLang="zh-TW" sz="1000" dirty="0" smtClean="0"/>
              <a:t>4 </a:t>
            </a:r>
            <a:r>
              <a:rPr lang="en-US" altLang="zh-TW" sz="1000" dirty="0" err="1" smtClean="0"/>
              <a:t>sub,je</a:t>
            </a:r>
            <a:r>
              <a:rPr lang="en-US" altLang="zh-TW" sz="1000" dirty="0" smtClean="0"/>
              <a:t> 0 = 0</a:t>
            </a:r>
          </a:p>
          <a:p>
            <a:pPr marL="0" indent="0">
              <a:buNone/>
            </a:pPr>
            <a:r>
              <a:rPr lang="en-US" altLang="zh-TW" sz="1000" dirty="0" smtClean="0"/>
              <a:t>4 </a:t>
            </a:r>
            <a:r>
              <a:rPr lang="en-US" altLang="zh-TW" sz="1000" dirty="0" err="1" smtClean="0"/>
              <a:t>sub,je</a:t>
            </a:r>
            <a:r>
              <a:rPr lang="en-US" altLang="zh-TW" sz="1000" dirty="0" smtClean="0"/>
              <a:t> 5 = 0</a:t>
            </a:r>
          </a:p>
          <a:p>
            <a:pPr marL="0" indent="0">
              <a:buNone/>
            </a:pPr>
            <a:r>
              <a:rPr lang="en-US" altLang="zh-TW" sz="1000" dirty="0" smtClean="0"/>
              <a:t>5 </a:t>
            </a:r>
            <a:r>
              <a:rPr lang="en-US" altLang="zh-TW" sz="1000" dirty="0" err="1" smtClean="0"/>
              <a:t>sub,je</a:t>
            </a:r>
            <a:r>
              <a:rPr lang="en-US" altLang="zh-TW" sz="1000" dirty="0" smtClean="0"/>
              <a:t> 65531 = 0</a:t>
            </a:r>
          </a:p>
          <a:p>
            <a:pPr marL="0" indent="0">
              <a:buNone/>
            </a:pPr>
            <a:r>
              <a:rPr lang="en-US" altLang="zh-TW" sz="1000" dirty="0" smtClean="0"/>
              <a:t>5 </a:t>
            </a:r>
            <a:r>
              <a:rPr lang="en-US" altLang="zh-TW" sz="1000" dirty="0" err="1" smtClean="0"/>
              <a:t>sub,je</a:t>
            </a:r>
            <a:r>
              <a:rPr lang="en-US" altLang="zh-TW" sz="1000" dirty="0" smtClean="0"/>
              <a:t> 0 = 0</a:t>
            </a:r>
          </a:p>
          <a:p>
            <a:pPr marL="0" indent="0">
              <a:buNone/>
            </a:pPr>
            <a:r>
              <a:rPr lang="en-US" altLang="zh-TW" sz="1000" dirty="0" smtClean="0"/>
              <a:t>5 </a:t>
            </a:r>
            <a:r>
              <a:rPr lang="en-US" altLang="zh-TW" sz="1000" dirty="0" err="1" smtClean="0"/>
              <a:t>sub,je</a:t>
            </a:r>
            <a:r>
              <a:rPr lang="en-US" altLang="zh-TW" sz="1000" dirty="0" smtClean="0"/>
              <a:t> 5 = 1</a:t>
            </a:r>
          </a:p>
          <a:p>
            <a:pPr marL="0" indent="0">
              <a:buNone/>
            </a:pPr>
            <a:r>
              <a:rPr lang="en-US" altLang="zh-TW" sz="1000" dirty="0" smtClean="0"/>
              <a:t>6 </a:t>
            </a:r>
            <a:r>
              <a:rPr lang="en-US" altLang="zh-TW" sz="1000" dirty="0" err="1" smtClean="0"/>
              <a:t>sub,je</a:t>
            </a:r>
            <a:r>
              <a:rPr lang="en-US" altLang="zh-TW" sz="1000" dirty="0" smtClean="0"/>
              <a:t> 65531 = 0</a:t>
            </a:r>
          </a:p>
          <a:p>
            <a:pPr marL="0" indent="0">
              <a:buNone/>
            </a:pPr>
            <a:r>
              <a:rPr lang="en-US" altLang="zh-TW" sz="1000" dirty="0" smtClean="0"/>
              <a:t>6 </a:t>
            </a:r>
            <a:r>
              <a:rPr lang="en-US" altLang="zh-TW" sz="1000" dirty="0" err="1" smtClean="0"/>
              <a:t>sub,je</a:t>
            </a:r>
            <a:r>
              <a:rPr lang="en-US" altLang="zh-TW" sz="1000" dirty="0" smtClean="0"/>
              <a:t> 0 = 0</a:t>
            </a:r>
          </a:p>
          <a:p>
            <a:pPr marL="0" indent="0">
              <a:buNone/>
            </a:pPr>
            <a:r>
              <a:rPr lang="en-US" altLang="zh-TW" sz="1000" dirty="0" smtClean="0"/>
              <a:t>6 </a:t>
            </a:r>
            <a:r>
              <a:rPr lang="en-US" altLang="zh-TW" sz="1000" dirty="0" err="1" smtClean="0"/>
              <a:t>sub,je</a:t>
            </a:r>
            <a:r>
              <a:rPr lang="en-US" altLang="zh-TW" sz="1000" dirty="0" smtClean="0"/>
              <a:t> 5 = 0</a:t>
            </a:r>
          </a:p>
          <a:p>
            <a:pPr marL="0" indent="0">
              <a:buNone/>
            </a:pPr>
            <a:r>
              <a:rPr lang="en-US" altLang="zh-TW" sz="1000" dirty="0" smtClean="0"/>
              <a:t>65531 </a:t>
            </a:r>
            <a:r>
              <a:rPr lang="en-US" altLang="zh-TW" sz="1000" dirty="0" err="1" smtClean="0"/>
              <a:t>sub,jne</a:t>
            </a:r>
            <a:r>
              <a:rPr lang="en-US" altLang="zh-TW" sz="1000" dirty="0" smtClean="0"/>
              <a:t> 65531 = 0</a:t>
            </a:r>
          </a:p>
          <a:p>
            <a:pPr marL="0" indent="0">
              <a:buNone/>
            </a:pPr>
            <a:r>
              <a:rPr lang="en-US" altLang="zh-TW" sz="1000" dirty="0" smtClean="0"/>
              <a:t>65531 </a:t>
            </a:r>
            <a:r>
              <a:rPr lang="en-US" altLang="zh-TW" sz="1000" dirty="0" err="1" smtClean="0"/>
              <a:t>sub,jne</a:t>
            </a:r>
            <a:r>
              <a:rPr lang="en-US" altLang="zh-TW" sz="1000" dirty="0" smtClean="0"/>
              <a:t> 0 = 1</a:t>
            </a:r>
          </a:p>
          <a:p>
            <a:pPr marL="0" indent="0">
              <a:buNone/>
            </a:pPr>
            <a:r>
              <a:rPr lang="en-US" altLang="zh-TW" sz="1000" dirty="0" smtClean="0"/>
              <a:t>65531 </a:t>
            </a:r>
            <a:r>
              <a:rPr lang="en-US" altLang="zh-TW" sz="1000" dirty="0" err="1" smtClean="0"/>
              <a:t>sub,jne</a:t>
            </a:r>
            <a:r>
              <a:rPr lang="en-US" altLang="zh-TW" sz="1000" dirty="0" smtClean="0"/>
              <a:t> 5 = 1</a:t>
            </a:r>
          </a:p>
          <a:p>
            <a:pPr marL="0" indent="0">
              <a:buNone/>
            </a:pPr>
            <a:r>
              <a:rPr lang="en-US" altLang="zh-TW" sz="1000" dirty="0" smtClean="0"/>
              <a:t>0 </a:t>
            </a:r>
            <a:r>
              <a:rPr lang="en-US" altLang="zh-TW" sz="1000" dirty="0" err="1" smtClean="0"/>
              <a:t>sub,jne</a:t>
            </a:r>
            <a:r>
              <a:rPr lang="en-US" altLang="zh-TW" sz="1000" dirty="0" smtClean="0"/>
              <a:t> 65531 = 1</a:t>
            </a:r>
          </a:p>
          <a:p>
            <a:pPr marL="0" indent="0">
              <a:buNone/>
            </a:pPr>
            <a:r>
              <a:rPr lang="en-US" altLang="zh-TW" sz="1000" dirty="0" smtClean="0"/>
              <a:t>0 </a:t>
            </a:r>
            <a:r>
              <a:rPr lang="en-US" altLang="zh-TW" sz="1000" dirty="0" err="1" smtClean="0"/>
              <a:t>sub,jne</a:t>
            </a:r>
            <a:r>
              <a:rPr lang="en-US" altLang="zh-TW" sz="1000" dirty="0" smtClean="0"/>
              <a:t> 0 = 0</a:t>
            </a:r>
          </a:p>
          <a:p>
            <a:pPr marL="0" indent="0">
              <a:buNone/>
            </a:pPr>
            <a:r>
              <a:rPr lang="en-US" altLang="zh-TW" sz="1000" dirty="0" smtClean="0"/>
              <a:t>0 </a:t>
            </a:r>
            <a:r>
              <a:rPr lang="en-US" altLang="zh-TW" sz="1000" dirty="0" err="1" smtClean="0"/>
              <a:t>sub,jne</a:t>
            </a:r>
            <a:r>
              <a:rPr lang="en-US" altLang="zh-TW" sz="1000" dirty="0" smtClean="0"/>
              <a:t> 5 = 1</a:t>
            </a:r>
          </a:p>
          <a:p>
            <a:pPr marL="0" indent="0">
              <a:buNone/>
            </a:pPr>
            <a:r>
              <a:rPr lang="en-US" altLang="zh-TW" sz="1000" dirty="0" smtClean="0"/>
              <a:t>4 </a:t>
            </a:r>
            <a:r>
              <a:rPr lang="en-US" altLang="zh-TW" sz="1000" dirty="0" err="1" smtClean="0"/>
              <a:t>sub,jne</a:t>
            </a:r>
            <a:r>
              <a:rPr lang="en-US" altLang="zh-TW" sz="1000" dirty="0" smtClean="0"/>
              <a:t> 65531 = 1</a:t>
            </a:r>
          </a:p>
          <a:p>
            <a:pPr marL="0" indent="0">
              <a:buNone/>
            </a:pPr>
            <a:r>
              <a:rPr lang="en-US" altLang="zh-TW" sz="1000" dirty="0" smtClean="0"/>
              <a:t>4 </a:t>
            </a:r>
            <a:r>
              <a:rPr lang="en-US" altLang="zh-TW" sz="1000" dirty="0" err="1" smtClean="0"/>
              <a:t>sub,jne</a:t>
            </a:r>
            <a:r>
              <a:rPr lang="en-US" altLang="zh-TW" sz="1000" dirty="0" smtClean="0"/>
              <a:t> 0 = 1</a:t>
            </a:r>
          </a:p>
          <a:p>
            <a:pPr marL="0" indent="0">
              <a:buNone/>
            </a:pPr>
            <a:r>
              <a:rPr lang="en-US" altLang="zh-TW" sz="1000" dirty="0" smtClean="0"/>
              <a:t>4 </a:t>
            </a:r>
            <a:r>
              <a:rPr lang="en-US" altLang="zh-TW" sz="1000" dirty="0" err="1" smtClean="0"/>
              <a:t>sub,jne</a:t>
            </a:r>
            <a:r>
              <a:rPr lang="en-US" altLang="zh-TW" sz="1000" dirty="0" smtClean="0"/>
              <a:t> 5 = 1</a:t>
            </a:r>
          </a:p>
          <a:p>
            <a:pPr marL="0" indent="0">
              <a:buNone/>
            </a:pPr>
            <a:r>
              <a:rPr lang="en-US" altLang="zh-TW" sz="1000" dirty="0" smtClean="0"/>
              <a:t>5 </a:t>
            </a:r>
            <a:r>
              <a:rPr lang="en-US" altLang="zh-TW" sz="1000" dirty="0" err="1" smtClean="0"/>
              <a:t>sub,jne</a:t>
            </a:r>
            <a:r>
              <a:rPr lang="en-US" altLang="zh-TW" sz="1000" dirty="0" smtClean="0"/>
              <a:t> 65531 = 1</a:t>
            </a:r>
          </a:p>
          <a:p>
            <a:pPr marL="0" indent="0">
              <a:buNone/>
            </a:pPr>
            <a:r>
              <a:rPr lang="en-US" altLang="zh-TW" sz="1000" dirty="0" smtClean="0"/>
              <a:t>5 </a:t>
            </a:r>
            <a:r>
              <a:rPr lang="en-US" altLang="zh-TW" sz="1000" dirty="0" err="1" smtClean="0"/>
              <a:t>sub,jne</a:t>
            </a:r>
            <a:r>
              <a:rPr lang="en-US" altLang="zh-TW" sz="1000" dirty="0" smtClean="0"/>
              <a:t> 0 = 1</a:t>
            </a:r>
          </a:p>
          <a:p>
            <a:pPr marL="0" indent="0">
              <a:buNone/>
            </a:pPr>
            <a:r>
              <a:rPr lang="en-US" altLang="zh-TW" sz="1000" dirty="0" smtClean="0"/>
              <a:t>5 </a:t>
            </a:r>
            <a:r>
              <a:rPr lang="en-US" altLang="zh-TW" sz="1000" dirty="0" err="1" smtClean="0"/>
              <a:t>sub,jne</a:t>
            </a:r>
            <a:r>
              <a:rPr lang="en-US" altLang="zh-TW" sz="1000" dirty="0" smtClean="0"/>
              <a:t> 5 = 0</a:t>
            </a:r>
          </a:p>
          <a:p>
            <a:pPr marL="0" indent="0">
              <a:buNone/>
            </a:pPr>
            <a:r>
              <a:rPr lang="en-US" altLang="zh-TW" sz="1000" dirty="0" smtClean="0"/>
              <a:t>6 </a:t>
            </a:r>
            <a:r>
              <a:rPr lang="en-US" altLang="zh-TW" sz="1000" dirty="0" err="1" smtClean="0"/>
              <a:t>sub,jne</a:t>
            </a:r>
            <a:r>
              <a:rPr lang="en-US" altLang="zh-TW" sz="1000" dirty="0" smtClean="0"/>
              <a:t> 65531 = 1</a:t>
            </a:r>
          </a:p>
          <a:p>
            <a:pPr marL="0" indent="0">
              <a:buNone/>
            </a:pPr>
            <a:r>
              <a:rPr lang="en-US" altLang="zh-TW" sz="1000" dirty="0" smtClean="0"/>
              <a:t>6 </a:t>
            </a:r>
            <a:r>
              <a:rPr lang="en-US" altLang="zh-TW" sz="1000" dirty="0" err="1" smtClean="0"/>
              <a:t>sub,jne</a:t>
            </a:r>
            <a:r>
              <a:rPr lang="en-US" altLang="zh-TW" sz="1000" dirty="0" smtClean="0"/>
              <a:t> 0 = 1</a:t>
            </a:r>
          </a:p>
          <a:p>
            <a:pPr marL="0" indent="0">
              <a:buNone/>
            </a:pPr>
            <a:r>
              <a:rPr lang="en-US" altLang="zh-TW" sz="1000" dirty="0" smtClean="0"/>
              <a:t>6 </a:t>
            </a:r>
            <a:r>
              <a:rPr lang="en-US" altLang="zh-TW" sz="1000" dirty="0" err="1" smtClean="0"/>
              <a:t>sub,jne</a:t>
            </a:r>
            <a:r>
              <a:rPr lang="en-US" altLang="zh-TW" sz="1000" dirty="0" smtClean="0"/>
              <a:t> 5 = 1</a:t>
            </a:r>
          </a:p>
          <a:p>
            <a:pPr marL="0" indent="0">
              <a:buNone/>
            </a:pPr>
            <a:r>
              <a:rPr lang="en-US" altLang="zh-TW" sz="1000" dirty="0" smtClean="0"/>
              <a:t>65531 </a:t>
            </a:r>
            <a:r>
              <a:rPr lang="en-US" altLang="zh-TW" sz="1000" dirty="0" err="1" smtClean="0"/>
              <a:t>sub,jz</a:t>
            </a:r>
            <a:r>
              <a:rPr lang="en-US" altLang="zh-TW" sz="1000" dirty="0" smtClean="0"/>
              <a:t> 65531 = 1</a:t>
            </a:r>
          </a:p>
          <a:p>
            <a:pPr marL="0" indent="0">
              <a:buNone/>
            </a:pPr>
            <a:r>
              <a:rPr lang="en-US" altLang="zh-TW" sz="1000" dirty="0" smtClean="0"/>
              <a:t>65531 </a:t>
            </a:r>
            <a:r>
              <a:rPr lang="en-US" altLang="zh-TW" sz="1000" dirty="0" err="1" smtClean="0"/>
              <a:t>sub,jz</a:t>
            </a:r>
            <a:r>
              <a:rPr lang="en-US" altLang="zh-TW" sz="1000" dirty="0" smtClean="0"/>
              <a:t> 0 = 0</a:t>
            </a:r>
          </a:p>
          <a:p>
            <a:pPr marL="0" indent="0">
              <a:buNone/>
            </a:pPr>
            <a:r>
              <a:rPr lang="en-US" altLang="zh-TW" sz="1000" dirty="0" smtClean="0"/>
              <a:t>65531 </a:t>
            </a:r>
            <a:r>
              <a:rPr lang="en-US" altLang="zh-TW" sz="1000" dirty="0" err="1" smtClean="0"/>
              <a:t>sub,jz</a:t>
            </a:r>
            <a:r>
              <a:rPr lang="en-US" altLang="zh-TW" sz="1000" dirty="0" smtClean="0"/>
              <a:t> 5 = 0</a:t>
            </a:r>
          </a:p>
          <a:p>
            <a:pPr marL="0" indent="0">
              <a:buNone/>
            </a:pPr>
            <a:r>
              <a:rPr lang="en-US" altLang="zh-TW" sz="1000" dirty="0" smtClean="0"/>
              <a:t>0 </a:t>
            </a:r>
            <a:r>
              <a:rPr lang="en-US" altLang="zh-TW" sz="1000" dirty="0" err="1" smtClean="0"/>
              <a:t>sub,jz</a:t>
            </a:r>
            <a:r>
              <a:rPr lang="en-US" altLang="zh-TW" sz="1000" dirty="0" smtClean="0"/>
              <a:t> 65531 = 0</a:t>
            </a:r>
          </a:p>
          <a:p>
            <a:pPr marL="0" indent="0">
              <a:buNone/>
            </a:pPr>
            <a:r>
              <a:rPr lang="en-US" altLang="zh-TW" sz="1000" dirty="0" smtClean="0"/>
              <a:t>0 </a:t>
            </a:r>
            <a:r>
              <a:rPr lang="en-US" altLang="zh-TW" sz="1000" dirty="0" err="1" smtClean="0"/>
              <a:t>sub,jz</a:t>
            </a:r>
            <a:r>
              <a:rPr lang="en-US" altLang="zh-TW" sz="1000" dirty="0" smtClean="0"/>
              <a:t> 0 = 1</a:t>
            </a:r>
          </a:p>
          <a:p>
            <a:pPr marL="0" indent="0">
              <a:buNone/>
            </a:pPr>
            <a:r>
              <a:rPr lang="en-US" altLang="zh-TW" sz="1000" dirty="0" smtClean="0"/>
              <a:t>0 </a:t>
            </a:r>
            <a:r>
              <a:rPr lang="en-US" altLang="zh-TW" sz="1000" dirty="0" err="1" smtClean="0"/>
              <a:t>sub,jz</a:t>
            </a:r>
            <a:r>
              <a:rPr lang="en-US" altLang="zh-TW" sz="1000" dirty="0" smtClean="0"/>
              <a:t> 5 = 0</a:t>
            </a:r>
          </a:p>
          <a:p>
            <a:pPr marL="0" indent="0">
              <a:buNone/>
            </a:pPr>
            <a:r>
              <a:rPr lang="en-US" altLang="zh-TW" sz="1000" dirty="0" smtClean="0"/>
              <a:t>4 </a:t>
            </a:r>
            <a:r>
              <a:rPr lang="en-US" altLang="zh-TW" sz="1000" dirty="0" err="1" smtClean="0"/>
              <a:t>sub,jz</a:t>
            </a:r>
            <a:r>
              <a:rPr lang="en-US" altLang="zh-TW" sz="1000" dirty="0" smtClean="0"/>
              <a:t> 65531 = 0</a:t>
            </a:r>
          </a:p>
          <a:p>
            <a:pPr marL="0" indent="0">
              <a:buNone/>
            </a:pPr>
            <a:r>
              <a:rPr lang="en-US" altLang="zh-TW" sz="1000" dirty="0" smtClean="0"/>
              <a:t>4 </a:t>
            </a:r>
            <a:r>
              <a:rPr lang="en-US" altLang="zh-TW" sz="1000" dirty="0" err="1" smtClean="0"/>
              <a:t>sub,jz</a:t>
            </a:r>
            <a:r>
              <a:rPr lang="en-US" altLang="zh-TW" sz="1000" dirty="0" smtClean="0"/>
              <a:t> 0 = 0</a:t>
            </a:r>
          </a:p>
          <a:p>
            <a:pPr marL="0" indent="0">
              <a:buNone/>
            </a:pPr>
            <a:r>
              <a:rPr lang="en-US" altLang="zh-TW" sz="1000" dirty="0" smtClean="0"/>
              <a:t>4 </a:t>
            </a:r>
            <a:r>
              <a:rPr lang="en-US" altLang="zh-TW" sz="1000" dirty="0" err="1" smtClean="0"/>
              <a:t>sub,jz</a:t>
            </a:r>
            <a:r>
              <a:rPr lang="en-US" altLang="zh-TW" sz="1000" dirty="0" smtClean="0"/>
              <a:t> 5 = 0</a:t>
            </a:r>
          </a:p>
          <a:p>
            <a:pPr marL="0" indent="0">
              <a:buNone/>
            </a:pPr>
            <a:r>
              <a:rPr lang="en-US" altLang="zh-TW" sz="1000" dirty="0" smtClean="0"/>
              <a:t>5 </a:t>
            </a:r>
            <a:r>
              <a:rPr lang="en-US" altLang="zh-TW" sz="1000" dirty="0" err="1" smtClean="0"/>
              <a:t>sub,jz</a:t>
            </a:r>
            <a:r>
              <a:rPr lang="en-US" altLang="zh-TW" sz="1000" dirty="0" smtClean="0"/>
              <a:t> 65531 = 0</a:t>
            </a:r>
          </a:p>
          <a:p>
            <a:pPr marL="0" indent="0">
              <a:buNone/>
            </a:pPr>
            <a:r>
              <a:rPr lang="en-US" altLang="zh-TW" sz="1000" dirty="0" smtClean="0"/>
              <a:t>5 </a:t>
            </a:r>
            <a:r>
              <a:rPr lang="en-US" altLang="zh-TW" sz="1000" dirty="0" err="1" smtClean="0"/>
              <a:t>sub,jz</a:t>
            </a:r>
            <a:r>
              <a:rPr lang="en-US" altLang="zh-TW" sz="1000" dirty="0" smtClean="0"/>
              <a:t> 0 = 0</a:t>
            </a:r>
          </a:p>
          <a:p>
            <a:pPr marL="0" indent="0">
              <a:buNone/>
            </a:pPr>
            <a:r>
              <a:rPr lang="en-US" altLang="zh-TW" sz="1000" dirty="0" smtClean="0"/>
              <a:t>5 </a:t>
            </a:r>
            <a:r>
              <a:rPr lang="en-US" altLang="zh-TW" sz="1000" dirty="0" err="1" smtClean="0"/>
              <a:t>sub,jz</a:t>
            </a:r>
            <a:r>
              <a:rPr lang="en-US" altLang="zh-TW" sz="1000" dirty="0" smtClean="0"/>
              <a:t> 5 = 1</a:t>
            </a:r>
          </a:p>
          <a:p>
            <a:pPr marL="0" indent="0">
              <a:buNone/>
            </a:pPr>
            <a:r>
              <a:rPr lang="en-US" altLang="zh-TW" sz="1000" dirty="0" smtClean="0"/>
              <a:t>6 </a:t>
            </a:r>
            <a:r>
              <a:rPr lang="en-US" altLang="zh-TW" sz="1000" dirty="0" err="1" smtClean="0"/>
              <a:t>sub,jz</a:t>
            </a:r>
            <a:r>
              <a:rPr lang="en-US" altLang="zh-TW" sz="1000" dirty="0" smtClean="0"/>
              <a:t> 65531 = 0</a:t>
            </a:r>
          </a:p>
          <a:p>
            <a:pPr marL="0" indent="0">
              <a:buNone/>
            </a:pPr>
            <a:r>
              <a:rPr lang="en-US" altLang="zh-TW" sz="1000" dirty="0" smtClean="0"/>
              <a:t>6 </a:t>
            </a:r>
            <a:r>
              <a:rPr lang="en-US" altLang="zh-TW" sz="1000" dirty="0" err="1" smtClean="0"/>
              <a:t>sub,jz</a:t>
            </a:r>
            <a:r>
              <a:rPr lang="en-US" altLang="zh-TW" sz="1000" dirty="0" smtClean="0"/>
              <a:t> 0 = 0</a:t>
            </a:r>
          </a:p>
          <a:p>
            <a:pPr marL="0" indent="0">
              <a:buNone/>
            </a:pPr>
            <a:r>
              <a:rPr lang="en-US" altLang="zh-TW" sz="1000" dirty="0" smtClean="0"/>
              <a:t>6 </a:t>
            </a:r>
            <a:r>
              <a:rPr lang="en-US" altLang="zh-TW" sz="1000" dirty="0" err="1" smtClean="0"/>
              <a:t>sub,jz</a:t>
            </a:r>
            <a:r>
              <a:rPr lang="en-US" altLang="zh-TW" sz="1000" dirty="0" smtClean="0"/>
              <a:t> 5 = 0</a:t>
            </a:r>
          </a:p>
          <a:p>
            <a:pPr marL="0" indent="0">
              <a:buNone/>
            </a:pPr>
            <a:r>
              <a:rPr lang="en-US" altLang="zh-TW" sz="1000" dirty="0" smtClean="0"/>
              <a:t>65531 </a:t>
            </a:r>
            <a:r>
              <a:rPr lang="en-US" altLang="zh-TW" sz="1000" dirty="0" err="1" smtClean="0"/>
              <a:t>sub,jnz</a:t>
            </a:r>
            <a:r>
              <a:rPr lang="en-US" altLang="zh-TW" sz="1000" dirty="0" smtClean="0"/>
              <a:t> 65531 = 0</a:t>
            </a:r>
          </a:p>
          <a:p>
            <a:pPr marL="0" indent="0">
              <a:buNone/>
            </a:pPr>
            <a:r>
              <a:rPr lang="en-US" altLang="zh-TW" sz="1000" dirty="0" smtClean="0"/>
              <a:t>65531 </a:t>
            </a:r>
            <a:r>
              <a:rPr lang="en-US" altLang="zh-TW" sz="1000" dirty="0" err="1" smtClean="0"/>
              <a:t>sub,jnz</a:t>
            </a:r>
            <a:r>
              <a:rPr lang="en-US" altLang="zh-TW" sz="1000" dirty="0" smtClean="0"/>
              <a:t> 0 = 1</a:t>
            </a:r>
          </a:p>
          <a:p>
            <a:pPr marL="0" indent="0">
              <a:buNone/>
            </a:pPr>
            <a:r>
              <a:rPr lang="en-US" altLang="zh-TW" sz="1000" dirty="0" smtClean="0"/>
              <a:t>65531 </a:t>
            </a:r>
            <a:r>
              <a:rPr lang="en-US" altLang="zh-TW" sz="1000" dirty="0" err="1" smtClean="0"/>
              <a:t>sub,jnz</a:t>
            </a:r>
            <a:r>
              <a:rPr lang="en-US" altLang="zh-TW" sz="1000" dirty="0" smtClean="0"/>
              <a:t> 5 = 1</a:t>
            </a:r>
          </a:p>
          <a:p>
            <a:pPr marL="0" indent="0">
              <a:buNone/>
            </a:pPr>
            <a:r>
              <a:rPr lang="en-US" altLang="zh-TW" sz="1000" dirty="0" smtClean="0"/>
              <a:t>0 </a:t>
            </a:r>
            <a:r>
              <a:rPr lang="en-US" altLang="zh-TW" sz="1000" dirty="0" err="1" smtClean="0"/>
              <a:t>sub,jnz</a:t>
            </a:r>
            <a:r>
              <a:rPr lang="en-US" altLang="zh-TW" sz="1000" dirty="0" smtClean="0"/>
              <a:t> 65531 = 1</a:t>
            </a:r>
          </a:p>
          <a:p>
            <a:pPr marL="0" indent="0">
              <a:buNone/>
            </a:pPr>
            <a:r>
              <a:rPr lang="en-US" altLang="zh-TW" sz="1000" dirty="0" smtClean="0"/>
              <a:t>0 </a:t>
            </a:r>
            <a:r>
              <a:rPr lang="en-US" altLang="zh-TW" sz="1000" dirty="0" err="1" smtClean="0"/>
              <a:t>sub,jnz</a:t>
            </a:r>
            <a:r>
              <a:rPr lang="en-US" altLang="zh-TW" sz="1000" dirty="0" smtClean="0"/>
              <a:t> 0 = 0</a:t>
            </a:r>
          </a:p>
          <a:p>
            <a:pPr marL="0" indent="0">
              <a:buNone/>
            </a:pPr>
            <a:r>
              <a:rPr lang="en-US" altLang="zh-TW" sz="1000" dirty="0" smtClean="0"/>
              <a:t>0 </a:t>
            </a:r>
            <a:r>
              <a:rPr lang="en-US" altLang="zh-TW" sz="1000" dirty="0" err="1" smtClean="0"/>
              <a:t>sub,jnz</a:t>
            </a:r>
            <a:r>
              <a:rPr lang="en-US" altLang="zh-TW" sz="1000" dirty="0" smtClean="0"/>
              <a:t> 5 = 1</a:t>
            </a:r>
          </a:p>
          <a:p>
            <a:pPr marL="0" indent="0">
              <a:buNone/>
            </a:pPr>
            <a:r>
              <a:rPr lang="en-US" altLang="zh-TW" sz="1000" dirty="0" smtClean="0"/>
              <a:t>4 </a:t>
            </a:r>
            <a:r>
              <a:rPr lang="en-US" altLang="zh-TW" sz="1000" dirty="0" err="1" smtClean="0"/>
              <a:t>sub,jnz</a:t>
            </a:r>
            <a:r>
              <a:rPr lang="en-US" altLang="zh-TW" sz="1000" dirty="0" smtClean="0"/>
              <a:t> 65531 = 1</a:t>
            </a:r>
          </a:p>
          <a:p>
            <a:pPr marL="0" indent="0">
              <a:buNone/>
            </a:pPr>
            <a:r>
              <a:rPr lang="en-US" altLang="zh-TW" sz="1000" dirty="0" smtClean="0"/>
              <a:t>4 </a:t>
            </a:r>
            <a:r>
              <a:rPr lang="en-US" altLang="zh-TW" sz="1000" dirty="0" err="1" smtClean="0"/>
              <a:t>sub,jnz</a:t>
            </a:r>
            <a:r>
              <a:rPr lang="en-US" altLang="zh-TW" sz="1000" dirty="0" smtClean="0"/>
              <a:t> 0 = 1</a:t>
            </a:r>
          </a:p>
          <a:p>
            <a:pPr marL="0" indent="0">
              <a:buNone/>
            </a:pPr>
            <a:r>
              <a:rPr lang="en-US" altLang="zh-TW" sz="1000" dirty="0" smtClean="0"/>
              <a:t>4 </a:t>
            </a:r>
            <a:r>
              <a:rPr lang="en-US" altLang="zh-TW" sz="1000" dirty="0" err="1" smtClean="0"/>
              <a:t>sub,jnz</a:t>
            </a:r>
            <a:r>
              <a:rPr lang="en-US" altLang="zh-TW" sz="1000" dirty="0" smtClean="0"/>
              <a:t> 5 = 1</a:t>
            </a:r>
          </a:p>
          <a:p>
            <a:pPr marL="0" indent="0">
              <a:buNone/>
            </a:pPr>
            <a:r>
              <a:rPr lang="en-US" altLang="zh-TW" sz="1000" dirty="0" smtClean="0"/>
              <a:t>5 </a:t>
            </a:r>
            <a:r>
              <a:rPr lang="en-US" altLang="zh-TW" sz="1000" dirty="0" err="1" smtClean="0"/>
              <a:t>sub,jnz</a:t>
            </a:r>
            <a:r>
              <a:rPr lang="en-US" altLang="zh-TW" sz="1000" dirty="0" smtClean="0"/>
              <a:t> 65531 = 1</a:t>
            </a:r>
          </a:p>
          <a:p>
            <a:pPr marL="0" indent="0">
              <a:buNone/>
            </a:pPr>
            <a:r>
              <a:rPr lang="en-US" altLang="zh-TW" sz="1000" dirty="0" smtClean="0"/>
              <a:t>5 </a:t>
            </a:r>
            <a:r>
              <a:rPr lang="en-US" altLang="zh-TW" sz="1000" dirty="0" err="1" smtClean="0"/>
              <a:t>sub,jnz</a:t>
            </a:r>
            <a:r>
              <a:rPr lang="en-US" altLang="zh-TW" sz="1000" dirty="0" smtClean="0"/>
              <a:t> 0 = 1</a:t>
            </a:r>
          </a:p>
          <a:p>
            <a:pPr marL="0" indent="0">
              <a:buNone/>
            </a:pPr>
            <a:r>
              <a:rPr lang="en-US" altLang="zh-TW" sz="1000" dirty="0" smtClean="0"/>
              <a:t>5 </a:t>
            </a:r>
            <a:r>
              <a:rPr lang="en-US" altLang="zh-TW" sz="1000" dirty="0" err="1" smtClean="0"/>
              <a:t>sub,jnz</a:t>
            </a:r>
            <a:r>
              <a:rPr lang="en-US" altLang="zh-TW" sz="1000" dirty="0" smtClean="0"/>
              <a:t> 5 = 0</a:t>
            </a:r>
          </a:p>
          <a:p>
            <a:pPr marL="0" indent="0">
              <a:buNone/>
            </a:pPr>
            <a:r>
              <a:rPr lang="en-US" altLang="zh-TW" sz="1000" dirty="0" smtClean="0"/>
              <a:t>6 </a:t>
            </a:r>
            <a:r>
              <a:rPr lang="en-US" altLang="zh-TW" sz="1000" dirty="0" err="1" smtClean="0"/>
              <a:t>sub,jnz</a:t>
            </a:r>
            <a:r>
              <a:rPr lang="en-US" altLang="zh-TW" sz="1000" dirty="0" smtClean="0"/>
              <a:t> 65531 = 1</a:t>
            </a:r>
          </a:p>
          <a:p>
            <a:pPr marL="0" indent="0">
              <a:buNone/>
            </a:pPr>
            <a:r>
              <a:rPr lang="en-US" altLang="zh-TW" sz="1000" dirty="0" smtClean="0"/>
              <a:t>6 </a:t>
            </a:r>
            <a:r>
              <a:rPr lang="en-US" altLang="zh-TW" sz="1000" dirty="0" err="1" smtClean="0"/>
              <a:t>sub,jnz</a:t>
            </a:r>
            <a:r>
              <a:rPr lang="en-US" altLang="zh-TW" sz="1000" dirty="0" smtClean="0"/>
              <a:t> 0 = 1</a:t>
            </a:r>
          </a:p>
          <a:p>
            <a:pPr marL="0" indent="0">
              <a:buNone/>
            </a:pPr>
            <a:r>
              <a:rPr lang="en-US" altLang="zh-TW" sz="1000" dirty="0" smtClean="0"/>
              <a:t>6 </a:t>
            </a:r>
            <a:r>
              <a:rPr lang="en-US" altLang="zh-TW" sz="1000" dirty="0" err="1" smtClean="0"/>
              <a:t>sub,jnz</a:t>
            </a:r>
            <a:r>
              <a:rPr lang="en-US" altLang="zh-TW" sz="1000" dirty="0" smtClean="0"/>
              <a:t> 5 = 1</a:t>
            </a:r>
          </a:p>
          <a:p>
            <a:pPr marL="0">
              <a:buNone/>
            </a:pPr>
            <a:endParaRPr lang="zh-TW" altLang="en-US" sz="1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173</a:t>
            </a:fld>
            <a:endParaRPr lang="zh-TW" altLang="en-US"/>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4625609"/>
          </a:xfrm>
        </p:spPr>
        <p:txBody>
          <a:bodyPr/>
          <a:lstStyle/>
          <a:p>
            <a:r>
              <a:rPr lang="zh-TW" altLang="en-US" dirty="0" smtClean="0"/>
              <a:t>堆疊操作</a:t>
            </a:r>
            <a:r>
              <a:rPr lang="en-US" altLang="zh-TW" dirty="0" smtClean="0"/>
              <a:t>:</a:t>
            </a:r>
            <a:r>
              <a:rPr lang="zh-TW" altLang="en-US" dirty="0" smtClean="0"/>
              <a:t> </a:t>
            </a:r>
            <a:r>
              <a:rPr lang="en-US" altLang="zh-TW" dirty="0" smtClean="0"/>
              <a:t>Push, pop</a:t>
            </a:r>
          </a:p>
          <a:p>
            <a:pPr lvl="1"/>
            <a:r>
              <a:rPr lang="zh-TW" altLang="en-US" dirty="0" smtClean="0"/>
              <a:t>常用在函數中暫存器的復原</a:t>
            </a:r>
            <a:endParaRPr lang="en-US" altLang="zh-TW" dirty="0" smtClean="0"/>
          </a:p>
          <a:p>
            <a:pPr lvl="1"/>
            <a:r>
              <a:rPr lang="zh-TW" altLang="en-US" dirty="0" smtClean="0"/>
              <a:t>或是暫存器不夠用時用</a:t>
            </a:r>
            <a:r>
              <a:rPr lang="en-US" altLang="zh-TW" dirty="0" err="1" smtClean="0"/>
              <a:t>mov</a:t>
            </a:r>
            <a:r>
              <a:rPr lang="en-US" altLang="zh-TW" dirty="0" smtClean="0"/>
              <a:t> r, [</a:t>
            </a:r>
            <a:r>
              <a:rPr lang="en-US" altLang="zh-TW" dirty="0" err="1" smtClean="0"/>
              <a:t>bx</a:t>
            </a:r>
            <a:r>
              <a:rPr lang="en-US" altLang="zh-TW" dirty="0" smtClean="0"/>
              <a:t>=ss:sp+2*</a:t>
            </a:r>
            <a:r>
              <a:rPr lang="en-US" altLang="zh-TW" dirty="0" err="1" smtClean="0"/>
              <a:t>i</a:t>
            </a:r>
            <a:r>
              <a:rPr lang="en-US" altLang="zh-TW" dirty="0" smtClean="0"/>
              <a:t>]</a:t>
            </a:r>
            <a:r>
              <a:rPr lang="zh-TW" altLang="en-US" dirty="0" smtClean="0"/>
              <a:t>來做</a:t>
            </a:r>
            <a:endParaRPr lang="en-US" altLang="zh-TW" dirty="0" smtClean="0"/>
          </a:p>
          <a:p>
            <a:pPr lvl="2"/>
            <a:r>
              <a:rPr lang="en-US" altLang="zh-TW" dirty="0" err="1" smtClean="0"/>
              <a:t>mov</a:t>
            </a:r>
            <a:r>
              <a:rPr lang="en-US" altLang="zh-TW" dirty="0" smtClean="0"/>
              <a:t> ax, </a:t>
            </a:r>
            <a:r>
              <a:rPr lang="en-US" altLang="zh-TW" dirty="0" err="1" smtClean="0"/>
              <a:t>ss</a:t>
            </a:r>
            <a:r>
              <a:rPr lang="en-US" altLang="zh-TW" dirty="0" smtClean="0"/>
              <a:t>; </a:t>
            </a:r>
            <a:r>
              <a:rPr lang="en-US" altLang="zh-TW" dirty="0" err="1" smtClean="0"/>
              <a:t>mov</a:t>
            </a:r>
            <a:r>
              <a:rPr lang="en-US" altLang="zh-TW" dirty="0" smtClean="0"/>
              <a:t> </a:t>
            </a:r>
            <a:r>
              <a:rPr lang="en-US" altLang="zh-TW" dirty="0" err="1" smtClean="0"/>
              <a:t>ds</a:t>
            </a:r>
            <a:r>
              <a:rPr lang="en-US" altLang="zh-TW" dirty="0" smtClean="0"/>
              <a:t>, ax; </a:t>
            </a:r>
            <a:r>
              <a:rPr lang="en-US" altLang="zh-TW" dirty="0" err="1" smtClean="0"/>
              <a:t>mov</a:t>
            </a:r>
            <a:r>
              <a:rPr lang="en-US" altLang="zh-TW" dirty="0" smtClean="0"/>
              <a:t> </a:t>
            </a:r>
            <a:r>
              <a:rPr lang="en-US" altLang="zh-TW" dirty="0" err="1" smtClean="0"/>
              <a:t>bx</a:t>
            </a:r>
            <a:r>
              <a:rPr lang="en-US" altLang="zh-TW" dirty="0" smtClean="0"/>
              <a:t>, sp; </a:t>
            </a:r>
            <a:r>
              <a:rPr lang="en-US" altLang="zh-TW" dirty="0" err="1" smtClean="0"/>
              <a:t>mov</a:t>
            </a:r>
            <a:r>
              <a:rPr lang="en-US" altLang="zh-TW" dirty="0" smtClean="0"/>
              <a:t> r, [bx+2*n]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174</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2411760" y="3789040"/>
            <a:ext cx="410527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印出</a:t>
            </a:r>
            <a:r>
              <a:rPr lang="en-US" altLang="zh-TW" dirty="0" smtClean="0"/>
              <a:t>AX</a:t>
            </a:r>
            <a:r>
              <a:rPr lang="zh-TW" altLang="en-US" dirty="0" smtClean="0"/>
              <a:t>的</a:t>
            </a:r>
            <a:r>
              <a:rPr lang="en-US" altLang="zh-TW" dirty="0" smtClean="0"/>
              <a:t>10</a:t>
            </a:r>
            <a:r>
              <a:rPr lang="zh-TW" altLang="en-US" dirty="0" smtClean="0"/>
              <a:t>進位值</a:t>
            </a:r>
            <a:endParaRPr lang="en-US" altLang="zh-TW" dirty="0" smtClean="0"/>
          </a:p>
          <a:p>
            <a:pPr>
              <a:buNone/>
            </a:pPr>
            <a:r>
              <a:rPr lang="zh-TW" altLang="en-US" dirty="0" smtClean="0"/>
              <a:t>中文虛擬碼</a:t>
            </a:r>
            <a:r>
              <a:rPr lang="en-US" altLang="zh-TW" dirty="0" smtClean="0"/>
              <a:t>:</a:t>
            </a:r>
          </a:p>
          <a:p>
            <a:pPr>
              <a:buNone/>
            </a:pPr>
            <a:endParaRPr lang="en-US" altLang="zh-TW" dirty="0" smtClean="0"/>
          </a:p>
          <a:p>
            <a:pPr>
              <a:buNone/>
            </a:pPr>
            <a:r>
              <a:rPr lang="zh-TW" altLang="en-US" dirty="0" smtClean="0"/>
              <a:t>暫存 </a:t>
            </a:r>
            <a:r>
              <a:rPr lang="en-US" altLang="zh-TW" dirty="0" smtClean="0"/>
              <a:t>= </a:t>
            </a:r>
            <a:r>
              <a:rPr lang="zh-TW" altLang="en-US" dirty="0" smtClean="0"/>
              <a:t>數字</a:t>
            </a:r>
          </a:p>
          <a:p>
            <a:pPr>
              <a:buNone/>
            </a:pPr>
            <a:r>
              <a:rPr lang="zh-TW" altLang="en-US" dirty="0" smtClean="0"/>
              <a:t>計數 </a:t>
            </a:r>
            <a:r>
              <a:rPr lang="en-US" altLang="zh-TW" dirty="0" smtClean="0"/>
              <a:t>= 0</a:t>
            </a:r>
          </a:p>
          <a:p>
            <a:pPr>
              <a:buNone/>
            </a:pPr>
            <a:endParaRPr lang="en-US" altLang="zh-TW" dirty="0" smtClean="0"/>
          </a:p>
          <a:p>
            <a:pPr>
              <a:buNone/>
            </a:pPr>
            <a:r>
              <a:rPr lang="zh-TW" altLang="en-US" dirty="0" smtClean="0"/>
              <a:t>當 </a:t>
            </a:r>
            <a:r>
              <a:rPr lang="en-US" altLang="zh-TW" dirty="0" smtClean="0"/>
              <a:t>(</a:t>
            </a:r>
            <a:r>
              <a:rPr lang="zh-TW" altLang="en-US" dirty="0" smtClean="0"/>
              <a:t>暫存 不為 </a:t>
            </a:r>
            <a:r>
              <a:rPr lang="en-US" altLang="zh-TW" dirty="0" smtClean="0"/>
              <a:t>0) </a:t>
            </a:r>
            <a:r>
              <a:rPr lang="zh-TW" altLang="en-US" dirty="0" smtClean="0"/>
              <a:t>做 </a:t>
            </a:r>
            <a:r>
              <a:rPr lang="en-US" altLang="zh-TW" dirty="0" smtClean="0"/>
              <a:t>{</a:t>
            </a:r>
          </a:p>
          <a:p>
            <a:pPr>
              <a:buNone/>
            </a:pPr>
            <a:r>
              <a:rPr lang="en-US" altLang="zh-TW" dirty="0" smtClean="0"/>
              <a:t>   </a:t>
            </a:r>
            <a:r>
              <a:rPr lang="zh-TW" altLang="en-US" dirty="0" smtClean="0"/>
              <a:t>  </a:t>
            </a:r>
            <a:r>
              <a:rPr lang="en-US" altLang="zh-TW" dirty="0" smtClean="0"/>
              <a:t> </a:t>
            </a:r>
            <a:r>
              <a:rPr lang="zh-TW" altLang="en-US" dirty="0" smtClean="0"/>
              <a:t>輸出尾數到尾端</a:t>
            </a:r>
            <a:r>
              <a:rPr lang="en-US" altLang="zh-TW" dirty="0" smtClean="0"/>
              <a:t>(</a:t>
            </a:r>
            <a:r>
              <a:rPr lang="zh-TW" altLang="en-US" dirty="0" smtClean="0"/>
              <a:t>需 先進後出 </a:t>
            </a:r>
            <a:r>
              <a:rPr lang="en-US" altLang="zh-TW" dirty="0" smtClean="0"/>
              <a:t>=&gt; </a:t>
            </a:r>
            <a:r>
              <a:rPr lang="zh-TW" altLang="en-US" dirty="0" smtClean="0"/>
              <a:t>堆疊</a:t>
            </a:r>
            <a:r>
              <a:rPr lang="en-US" altLang="zh-TW" dirty="0" smtClean="0"/>
              <a:t>(stack)</a:t>
            </a:r>
            <a:r>
              <a:rPr lang="zh-TW" altLang="en-US" dirty="0" smtClean="0"/>
              <a:t>的 壓入</a:t>
            </a:r>
            <a:r>
              <a:rPr lang="en-US" altLang="zh-TW" dirty="0" smtClean="0"/>
              <a:t>[push])</a:t>
            </a:r>
          </a:p>
          <a:p>
            <a:pPr>
              <a:buNone/>
            </a:pPr>
            <a:r>
              <a:rPr lang="en-US" altLang="zh-TW" dirty="0" smtClean="0"/>
              <a:t>	</a:t>
            </a:r>
            <a:r>
              <a:rPr lang="zh-TW" altLang="en-US" dirty="0" smtClean="0"/>
              <a:t>暫存 去尾數</a:t>
            </a:r>
          </a:p>
          <a:p>
            <a:pPr>
              <a:buNone/>
            </a:pPr>
            <a:r>
              <a:rPr lang="zh-TW" altLang="en-US" dirty="0" smtClean="0"/>
              <a:t>	計數 </a:t>
            </a:r>
            <a:r>
              <a:rPr lang="en-US" altLang="zh-TW" dirty="0" smtClean="0"/>
              <a:t>+= 1</a:t>
            </a:r>
          </a:p>
          <a:p>
            <a:pPr>
              <a:buNone/>
            </a:pPr>
            <a:r>
              <a:rPr lang="en-US" altLang="zh-TW" dirty="0" smtClean="0"/>
              <a:t>}</a:t>
            </a:r>
          </a:p>
          <a:p>
            <a:pPr>
              <a:buNone/>
            </a:pPr>
            <a:endParaRPr lang="en-US" altLang="zh-TW" dirty="0" smtClean="0"/>
          </a:p>
          <a:p>
            <a:pPr>
              <a:buNone/>
            </a:pPr>
            <a:r>
              <a:rPr lang="zh-TW" altLang="en-US" dirty="0" smtClean="0"/>
              <a:t>當 </a:t>
            </a:r>
            <a:r>
              <a:rPr lang="en-US" altLang="zh-TW" dirty="0" smtClean="0"/>
              <a:t>(</a:t>
            </a:r>
            <a:r>
              <a:rPr lang="zh-TW" altLang="en-US" dirty="0" smtClean="0"/>
              <a:t>計數 大於</a:t>
            </a:r>
            <a:r>
              <a:rPr lang="en-US" altLang="zh-TW" dirty="0" smtClean="0"/>
              <a:t> 0) </a:t>
            </a:r>
            <a:r>
              <a:rPr lang="zh-TW" altLang="en-US" dirty="0" smtClean="0"/>
              <a:t>做 </a:t>
            </a:r>
            <a:r>
              <a:rPr lang="en-US" altLang="zh-TW" dirty="0" smtClean="0"/>
              <a:t>{</a:t>
            </a:r>
          </a:p>
          <a:p>
            <a:pPr>
              <a:buNone/>
            </a:pPr>
            <a:r>
              <a:rPr lang="en-US" altLang="zh-TW" dirty="0" smtClean="0"/>
              <a:t>	</a:t>
            </a:r>
            <a:r>
              <a:rPr lang="zh-TW" altLang="en-US" dirty="0" smtClean="0"/>
              <a:t>輸出 堆疊頂端取出數字</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175</a:t>
            </a:fld>
            <a:endParaRPr lang="zh-TW"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a:t>
            </a:r>
            <a:r>
              <a:rPr lang="zh-TW" altLang="en-US" dirty="0" smtClean="0"/>
              <a:t>虛擬碼化</a:t>
            </a:r>
            <a:r>
              <a:rPr lang="en-US" altLang="zh-TW" dirty="0" smtClean="0"/>
              <a:t>/</a:t>
            </a:r>
            <a:r>
              <a:rPr lang="zh-TW" altLang="en-US" dirty="0" smtClean="0"/>
              <a:t>英文化</a:t>
            </a:r>
          </a:p>
          <a:p>
            <a:pPr>
              <a:buNone/>
            </a:pPr>
            <a:r>
              <a:rPr lang="en-US" altLang="zh-TW" dirty="0" smtClean="0"/>
              <a:t>temp = number;</a:t>
            </a:r>
          </a:p>
          <a:p>
            <a:pPr>
              <a:buNone/>
            </a:pPr>
            <a:endParaRPr lang="en-US" altLang="zh-TW" dirty="0" smtClean="0"/>
          </a:p>
          <a:p>
            <a:pPr>
              <a:buNone/>
            </a:pPr>
            <a:r>
              <a:rPr lang="en-US" altLang="zh-TW" dirty="0" smtClean="0"/>
              <a:t>while (temp != 0){</a:t>
            </a:r>
          </a:p>
          <a:p>
            <a:pPr>
              <a:buNone/>
            </a:pPr>
            <a:r>
              <a:rPr lang="en-US" altLang="zh-TW" dirty="0" smtClean="0"/>
              <a:t>    tail = temp % 10;</a:t>
            </a:r>
          </a:p>
          <a:p>
            <a:pPr>
              <a:buNone/>
            </a:pPr>
            <a:r>
              <a:rPr lang="en-US" altLang="zh-TW" dirty="0" smtClean="0"/>
              <a:t>    push(tail);</a:t>
            </a:r>
          </a:p>
          <a:p>
            <a:pPr>
              <a:buNone/>
            </a:pPr>
            <a:r>
              <a:rPr lang="en-US" altLang="zh-TW" dirty="0" smtClean="0"/>
              <a:t>	temp = temp [- tail] / 10;</a:t>
            </a:r>
          </a:p>
          <a:p>
            <a:pPr>
              <a:buNone/>
            </a:pPr>
            <a:r>
              <a:rPr lang="en-US" altLang="zh-TW" dirty="0" smtClean="0"/>
              <a:t>}</a:t>
            </a:r>
          </a:p>
          <a:p>
            <a:pPr>
              <a:buNone/>
            </a:pPr>
            <a:endParaRPr lang="en-US" altLang="zh-TW" dirty="0" smtClean="0"/>
          </a:p>
          <a:p>
            <a:pPr>
              <a:buNone/>
            </a:pPr>
            <a:r>
              <a:rPr lang="en-US" altLang="zh-TW" dirty="0" smtClean="0"/>
              <a:t>while(temp &gt; 0){</a:t>
            </a:r>
          </a:p>
          <a:p>
            <a:pPr>
              <a:buNone/>
            </a:pPr>
            <a:r>
              <a:rPr lang="en-US" altLang="zh-TW" dirty="0" smtClean="0"/>
              <a:t>   print(pop())</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176</a:t>
            </a:fld>
            <a:endParaRPr lang="zh-TW" altLang="en-US"/>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9144000" cy="5373216"/>
          </a:xfrm>
        </p:spPr>
        <p:txBody>
          <a:bodyPr numCol="2">
            <a:normAutofit/>
          </a:bodyPr>
          <a:lstStyle/>
          <a:p>
            <a:r>
              <a:rPr lang="zh-TW" altLang="en-US" dirty="0" smtClean="0"/>
              <a:t>半組語化</a:t>
            </a:r>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while(ax != 0){</a:t>
            </a:r>
          </a:p>
          <a:p>
            <a:pPr>
              <a:buNone/>
            </a:pPr>
            <a:r>
              <a:rPr lang="en-US" altLang="zh-TW" dirty="0" smtClean="0"/>
              <a:t>    div ax, 10</a:t>
            </a:r>
          </a:p>
          <a:p>
            <a:pPr>
              <a:buNone/>
            </a:pPr>
            <a:r>
              <a:rPr lang="en-US" altLang="zh-TW" dirty="0" smtClean="0"/>
              <a:t>	push ax%10</a:t>
            </a:r>
          </a:p>
          <a:p>
            <a:pPr>
              <a:buNone/>
            </a:pPr>
            <a:r>
              <a:rPr lang="en-US" altLang="zh-TW" dirty="0" smtClean="0"/>
              <a:t>	</a:t>
            </a:r>
            <a:r>
              <a:rPr lang="en-US" altLang="zh-TW" dirty="0" err="1" smtClean="0"/>
              <a:t>mov</a:t>
            </a:r>
            <a:r>
              <a:rPr lang="en-US" altLang="zh-TW" dirty="0" smtClean="0"/>
              <a:t> ax, ax/10</a:t>
            </a:r>
          </a:p>
          <a:p>
            <a:pPr>
              <a:buNone/>
            </a:pPr>
            <a:r>
              <a:rPr lang="en-US" altLang="zh-TW" dirty="0" smtClean="0"/>
              <a:t>	inc </a:t>
            </a:r>
            <a:r>
              <a:rPr lang="en-US" altLang="zh-TW" dirty="0" err="1" smtClean="0"/>
              <a:t>cx</a:t>
            </a:r>
            <a:endParaRPr lang="en-US" altLang="zh-TW" dirty="0" smtClean="0"/>
          </a:p>
          <a:p>
            <a:pPr>
              <a:buNone/>
            </a:pPr>
            <a:r>
              <a:rPr lang="en-US" altLang="zh-TW" dirty="0" smtClean="0"/>
              <a:t>}</a:t>
            </a:r>
          </a:p>
          <a:p>
            <a:pPr>
              <a:buNone/>
            </a:pPr>
            <a:r>
              <a:rPr lang="en-US" altLang="zh-TW" dirty="0" smtClean="0"/>
              <a:t>; output</a:t>
            </a:r>
          </a:p>
          <a:p>
            <a:pPr>
              <a:buNone/>
            </a:pPr>
            <a:r>
              <a:rPr lang="en-US" altLang="zh-TW" dirty="0" smtClean="0"/>
              <a:t>while(</a:t>
            </a:r>
            <a:r>
              <a:rPr lang="en-US" altLang="zh-TW" dirty="0" err="1" smtClean="0"/>
              <a:t>cx</a:t>
            </a:r>
            <a:r>
              <a:rPr lang="en-US" altLang="zh-TW" dirty="0" smtClean="0"/>
              <a:t> &gt;= 0){</a:t>
            </a:r>
          </a:p>
          <a:p>
            <a:pPr>
              <a:buNone/>
            </a:pPr>
            <a:r>
              <a:rPr lang="en-US" altLang="zh-TW" dirty="0" smtClean="0"/>
              <a:t>    pop ax</a:t>
            </a:r>
          </a:p>
          <a:p>
            <a:pPr>
              <a:buNone/>
            </a:pPr>
            <a:r>
              <a:rPr lang="en-US" altLang="zh-TW" dirty="0" smtClean="0"/>
              <a:t>	add al, '0'</a:t>
            </a:r>
          </a:p>
          <a:p>
            <a:pPr>
              <a:buNone/>
            </a:pPr>
            <a:r>
              <a:rPr lang="en-US" altLang="zh-TW" dirty="0" smtClean="0"/>
              <a:t>	</a:t>
            </a:r>
            <a:r>
              <a:rPr lang="en-US" altLang="zh-TW" dirty="0" err="1" smtClean="0"/>
              <a:t>mov</a:t>
            </a:r>
            <a:r>
              <a:rPr lang="en-US" altLang="zh-TW" dirty="0" smtClean="0"/>
              <a:t> dl, al</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177</a:t>
            </a:fld>
            <a:endParaRPr lang="zh-TW" alt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3"/>
            <a:ext cx="9144000" cy="5301208"/>
          </a:xfrm>
        </p:spPr>
        <p:txBody>
          <a:bodyPr numCol="2">
            <a:normAutofit fontScale="77500" lnSpcReduction="20000"/>
          </a:bodyPr>
          <a:lstStyle/>
          <a:p>
            <a:r>
              <a:rPr lang="zh-TW" altLang="en-US" dirty="0" smtClean="0"/>
              <a:t>組語化</a:t>
            </a:r>
            <a:endParaRPr lang="en-US" altLang="zh-TW" dirty="0" smtClean="0"/>
          </a:p>
          <a:p>
            <a:pPr>
              <a:buNone/>
            </a:pPr>
            <a:r>
              <a:rPr lang="en-US" altLang="zh-TW" dirty="0" smtClean="0"/>
              <a:t>; let ax is the number</a:t>
            </a:r>
          </a:p>
          <a:p>
            <a:pPr>
              <a:buNone/>
            </a:pPr>
            <a:r>
              <a:rPr lang="en-US" altLang="zh-TW" dirty="0" smtClean="0"/>
              <a:t>; </a:t>
            </a:r>
            <a:r>
              <a:rPr lang="en-US" altLang="zh-TW" dirty="0" err="1" smtClean="0"/>
              <a:t>cx</a:t>
            </a:r>
            <a:r>
              <a:rPr lang="en-US" altLang="zh-TW" dirty="0" smtClean="0"/>
              <a:t> is the counter</a:t>
            </a:r>
          </a:p>
          <a:p>
            <a:pPr>
              <a:buNone/>
            </a:pPr>
            <a:r>
              <a:rPr lang="en-US" altLang="zh-TW" dirty="0" smtClean="0"/>
              <a:t>	</a:t>
            </a:r>
            <a:r>
              <a:rPr lang="en-US" altLang="zh-TW" dirty="0" err="1" smtClean="0"/>
              <a:t>mov</a:t>
            </a:r>
            <a:r>
              <a:rPr lang="en-US" altLang="zh-TW" dirty="0" smtClean="0"/>
              <a:t> ax, 0ffff</a:t>
            </a:r>
          </a:p>
          <a:p>
            <a:pPr>
              <a:buNone/>
            </a:pPr>
            <a:r>
              <a:rPr lang="en-US" altLang="zh-TW" dirty="0" smtClean="0"/>
              <a:t>	</a:t>
            </a: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smtClean="0"/>
              <a:t>start_divide10:</a:t>
            </a:r>
          </a:p>
          <a:p>
            <a:pPr>
              <a:buNone/>
            </a:pPr>
            <a:r>
              <a:rPr lang="en-US" altLang="zh-TW" dirty="0" smtClean="0"/>
              <a:t>	</a:t>
            </a:r>
            <a:r>
              <a:rPr lang="en-US" altLang="zh-TW" dirty="0" err="1" smtClean="0"/>
              <a:t>cmp</a:t>
            </a:r>
            <a:r>
              <a:rPr lang="en-US" altLang="zh-TW" dirty="0" smtClean="0"/>
              <a:t> ax, 0</a:t>
            </a:r>
          </a:p>
          <a:p>
            <a:pPr>
              <a:buNone/>
            </a:pPr>
            <a:r>
              <a:rPr lang="en-US" altLang="zh-TW" dirty="0" smtClean="0"/>
              <a:t>	</a:t>
            </a:r>
            <a:r>
              <a:rPr lang="en-US" altLang="zh-TW" dirty="0" err="1" smtClean="0"/>
              <a:t>jz</a:t>
            </a:r>
            <a:r>
              <a:rPr lang="en-US" altLang="zh-TW" dirty="0" smtClean="0"/>
              <a:t> </a:t>
            </a:r>
            <a:r>
              <a:rPr lang="en-US" altLang="zh-TW" dirty="0" err="1" smtClean="0"/>
              <a:t>start_print_out</a:t>
            </a:r>
            <a:endParaRPr lang="en-US" altLang="zh-TW" dirty="0" smtClean="0"/>
          </a:p>
          <a:p>
            <a:pPr>
              <a:buNone/>
            </a:pPr>
            <a:r>
              <a:rPr lang="en-US" altLang="zh-TW" dirty="0" smtClean="0"/>
              <a:t>	</a:t>
            </a: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smtClean="0"/>
              <a:t>	</a:t>
            </a: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	div </a:t>
            </a:r>
            <a:r>
              <a:rPr lang="en-US" altLang="zh-TW" dirty="0" err="1" smtClean="0"/>
              <a:t>bx</a:t>
            </a:r>
            <a:endParaRPr lang="en-US" altLang="zh-TW" dirty="0" smtClean="0"/>
          </a:p>
          <a:p>
            <a:pPr>
              <a:buNone/>
            </a:pPr>
            <a:r>
              <a:rPr lang="en-US" altLang="zh-TW" dirty="0" smtClean="0"/>
              <a:t>	push </a:t>
            </a:r>
            <a:r>
              <a:rPr lang="en-US" altLang="zh-TW" dirty="0" err="1" smtClean="0"/>
              <a:t>dx</a:t>
            </a:r>
            <a:endParaRPr lang="en-US" altLang="zh-TW" dirty="0" smtClean="0"/>
          </a:p>
          <a:p>
            <a:pPr>
              <a:buNone/>
            </a:pPr>
            <a:r>
              <a:rPr lang="en-US" altLang="zh-TW" dirty="0" smtClean="0"/>
              <a:t>	inc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start_divide10</a:t>
            </a:r>
          </a:p>
          <a:p>
            <a:pPr>
              <a:buNone/>
            </a:pPr>
            <a:r>
              <a:rPr lang="en-US" altLang="zh-TW" dirty="0" err="1" smtClean="0"/>
              <a:t>start_print_out</a:t>
            </a:r>
            <a:r>
              <a:rPr lang="en-US" altLang="zh-TW" dirty="0" smtClean="0"/>
              <a:t>:</a:t>
            </a:r>
          </a:p>
          <a:p>
            <a:pPr>
              <a:buNone/>
            </a:pPr>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smtClean="0"/>
              <a:t>	</a:t>
            </a:r>
            <a:r>
              <a:rPr lang="en-US" altLang="zh-TW" dirty="0" err="1" smtClean="0"/>
              <a:t>jle</a:t>
            </a:r>
            <a:r>
              <a:rPr lang="en-US" altLang="zh-TW" dirty="0" smtClean="0"/>
              <a:t> </a:t>
            </a:r>
            <a:r>
              <a:rPr lang="en-US" altLang="zh-TW" dirty="0" err="1" smtClean="0"/>
              <a:t>exit_print_out</a:t>
            </a:r>
            <a:endParaRPr lang="en-US" altLang="zh-TW" dirty="0" smtClean="0"/>
          </a:p>
          <a:p>
            <a:pPr>
              <a:buNone/>
            </a:pPr>
            <a:r>
              <a:rPr lang="en-US" altLang="zh-TW" dirty="0" smtClean="0"/>
              <a:t>	pop </a:t>
            </a:r>
            <a:r>
              <a:rPr lang="en-US" altLang="zh-TW" dirty="0" err="1" smtClean="0"/>
              <a:t>dx</a:t>
            </a:r>
            <a:endParaRPr lang="en-US" altLang="zh-TW" dirty="0" smtClean="0"/>
          </a:p>
          <a:p>
            <a:pPr>
              <a:buNone/>
            </a:pPr>
            <a:r>
              <a:rPr lang="en-US" altLang="zh-TW" dirty="0" smtClean="0"/>
              <a:t>	</a:t>
            </a:r>
            <a:r>
              <a:rPr lang="en-US" altLang="zh-TW" dirty="0" err="1" smtClean="0"/>
              <a:t>cmp</a:t>
            </a:r>
            <a:r>
              <a:rPr lang="en-US" altLang="zh-TW" dirty="0" smtClean="0"/>
              <a:t> dl, 0a</a:t>
            </a:r>
          </a:p>
          <a:p>
            <a:pPr>
              <a:buNone/>
            </a:pPr>
            <a:r>
              <a:rPr lang="en-US" altLang="zh-TW" dirty="0" smtClean="0"/>
              <a:t>	</a:t>
            </a:r>
            <a:r>
              <a:rPr lang="en-US" altLang="zh-TW" dirty="0" err="1" smtClean="0"/>
              <a:t>jge</a:t>
            </a:r>
            <a:r>
              <a:rPr lang="en-US" altLang="zh-TW" dirty="0" smtClean="0"/>
              <a:t> </a:t>
            </a:r>
            <a:r>
              <a:rPr lang="en-US" altLang="zh-TW" dirty="0" err="1" smtClean="0"/>
              <a:t>char_hex_print_out</a:t>
            </a:r>
            <a:endParaRPr lang="en-US" altLang="zh-TW" dirty="0" smtClean="0"/>
          </a:p>
          <a:p>
            <a:pPr>
              <a:buNone/>
            </a:pPr>
            <a:r>
              <a:rPr lang="en-US" altLang="zh-TW" dirty="0" smtClean="0"/>
              <a:t>	add dl, 30</a:t>
            </a:r>
          </a:p>
          <a:p>
            <a:pPr>
              <a:buNone/>
            </a:pPr>
            <a:r>
              <a:rPr lang="en-US" altLang="zh-TW" dirty="0" smtClean="0"/>
              <a:t>	</a:t>
            </a:r>
            <a:r>
              <a:rPr lang="en-US" altLang="zh-TW" dirty="0" err="1" smtClean="0"/>
              <a:t>jmp</a:t>
            </a:r>
            <a:r>
              <a:rPr lang="en-US" altLang="zh-TW" dirty="0" smtClean="0"/>
              <a:t> </a:t>
            </a:r>
            <a:r>
              <a:rPr lang="en-US" altLang="zh-TW" dirty="0" err="1" smtClean="0"/>
              <a:t>char_dec_print_out_end</a:t>
            </a:r>
            <a:endParaRPr lang="en-US" altLang="zh-TW" dirty="0" smtClean="0"/>
          </a:p>
          <a:p>
            <a:pPr>
              <a:buNone/>
            </a:pPr>
            <a:r>
              <a:rPr lang="en-US" altLang="zh-TW" dirty="0" err="1" smtClean="0"/>
              <a:t>char_hex_print_out</a:t>
            </a:r>
            <a:r>
              <a:rPr lang="en-US" altLang="zh-TW" dirty="0" smtClean="0"/>
              <a:t>:</a:t>
            </a:r>
          </a:p>
          <a:p>
            <a:pPr>
              <a:buNone/>
            </a:pPr>
            <a:r>
              <a:rPr lang="en-US" altLang="zh-TW" dirty="0" smtClean="0"/>
              <a:t>	add dl, 37</a:t>
            </a:r>
          </a:p>
          <a:p>
            <a:pPr>
              <a:buNone/>
            </a:pPr>
            <a:r>
              <a:rPr lang="en-US" altLang="zh-TW" dirty="0" err="1" smtClean="0"/>
              <a:t>char_dec_print_out_end</a:t>
            </a:r>
            <a:r>
              <a:rPr lang="en-US" altLang="zh-TW" dirty="0" smtClean="0"/>
              <a:t>:</a:t>
            </a:r>
          </a:p>
          <a:p>
            <a:pPr>
              <a:buNone/>
            </a:pPr>
            <a:r>
              <a:rPr lang="en-US" altLang="zh-TW" dirty="0" smtClean="0"/>
              <a:t>	</a:t>
            </a:r>
            <a:r>
              <a:rPr lang="en-US" altLang="zh-TW" dirty="0" err="1" smtClean="0"/>
              <a:t>mov</a:t>
            </a:r>
            <a:r>
              <a:rPr lang="en-US" altLang="zh-TW" dirty="0" smtClean="0"/>
              <a:t> ah, 02</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smtClean="0"/>
              <a:t>	</a:t>
            </a:r>
            <a:r>
              <a:rPr lang="en-US" altLang="zh-TW" dirty="0" err="1" smtClean="0"/>
              <a:t>jmp</a:t>
            </a:r>
            <a:r>
              <a:rPr lang="en-US" altLang="zh-TW" dirty="0" smtClean="0"/>
              <a:t> </a:t>
            </a:r>
            <a:r>
              <a:rPr lang="en-US" altLang="zh-TW" dirty="0" err="1" smtClean="0"/>
              <a:t>start_print_out</a:t>
            </a:r>
            <a:endParaRPr lang="en-US" altLang="zh-TW" dirty="0" smtClean="0"/>
          </a:p>
          <a:p>
            <a:pPr>
              <a:buNone/>
            </a:pPr>
            <a:r>
              <a:rPr lang="en-US" altLang="zh-TW" dirty="0" err="1" smtClean="0"/>
              <a:t>exit_print_out</a:t>
            </a:r>
            <a:r>
              <a:rPr lang="en-US" altLang="zh-TW" dirty="0" smtClean="0"/>
              <a:t>:</a:t>
            </a:r>
          </a:p>
          <a:p>
            <a:pPr>
              <a:buNone/>
            </a:pPr>
            <a:r>
              <a:rPr lang="en-US" altLang="zh-TW" dirty="0" smtClean="0"/>
              <a:t>	</a:t>
            </a:r>
            <a:r>
              <a:rPr lang="en-US" altLang="zh-TW" dirty="0" err="1" smtClean="0"/>
              <a:t>mov</a:t>
            </a:r>
            <a:r>
              <a:rPr lang="en-US" altLang="zh-TW" dirty="0" smtClean="0"/>
              <a:t> ax,4c00</a:t>
            </a:r>
          </a:p>
          <a:p>
            <a:pPr>
              <a:buNone/>
            </a:pPr>
            <a:r>
              <a:rPr lang="en-US" altLang="zh-TW" dirty="0" smtClean="0"/>
              <a:t>	</a:t>
            </a: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178</a:t>
            </a:fld>
            <a:endParaRPr lang="zh-TW" alt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556792"/>
            <a:ext cx="9144000" cy="5301207"/>
          </a:xfrm>
        </p:spPr>
        <p:txBody>
          <a:bodyPr numCol="2">
            <a:normAutofit fontScale="92500" lnSpcReduction="20000"/>
          </a:bodyPr>
          <a:lstStyle/>
          <a:p>
            <a:r>
              <a:rPr lang="en-US" altLang="zh-TW" dirty="0" smtClean="0"/>
              <a:t>DEBUG</a:t>
            </a:r>
            <a:r>
              <a:rPr lang="zh-TW" altLang="en-US" dirty="0" smtClean="0"/>
              <a:t>版</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a:t>
            </a:r>
            <a:r>
              <a:rPr lang="en-US" altLang="zh-TW" dirty="0" smtClean="0">
                <a:solidFill>
                  <a:srgbClr val="FFC000"/>
                </a:solidFill>
              </a:rPr>
              <a:t>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r>
              <a:rPr lang="en-US" altLang="zh-TW" dirty="0" smtClean="0"/>
              <a:t> </a:t>
            </a:r>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a:t>
            </a:r>
            <a:r>
              <a:rPr lang="en-US" altLang="zh-TW" dirty="0" smtClean="0">
                <a:solidFill>
                  <a:srgbClr val="FFC000"/>
                </a:solidFill>
              </a:rPr>
              <a:t>12f</a:t>
            </a:r>
          </a:p>
          <a:p>
            <a:pPr>
              <a:buNone/>
            </a:pPr>
            <a:r>
              <a:rPr lang="en-US" altLang="zh-TW" dirty="0" smtClean="0"/>
              <a:t>pop </a:t>
            </a:r>
            <a:r>
              <a:rPr lang="en-US" altLang="zh-TW" dirty="0" err="1" smtClean="0"/>
              <a:t>dx</a:t>
            </a:r>
            <a:endParaRPr lang="en-US" altLang="zh-TW" dirty="0" smtClean="0"/>
          </a:p>
          <a:p>
            <a:pPr>
              <a:buNone/>
            </a:pPr>
            <a:r>
              <a:rPr lang="en-US" altLang="zh-TW" dirty="0" err="1" smtClean="0"/>
              <a:t>cmp</a:t>
            </a:r>
            <a:r>
              <a:rPr lang="en-US" altLang="zh-TW" dirty="0" smtClean="0"/>
              <a:t> dl, 0a</a:t>
            </a:r>
          </a:p>
          <a:p>
            <a:pPr>
              <a:buNone/>
            </a:pPr>
            <a:r>
              <a:rPr lang="en-US" altLang="zh-TW" dirty="0" err="1" smtClean="0"/>
              <a:t>jge</a:t>
            </a:r>
            <a:r>
              <a:rPr lang="en-US" altLang="zh-TW" dirty="0" smtClean="0"/>
              <a:t> </a:t>
            </a:r>
            <a:r>
              <a:rPr lang="en-US" altLang="zh-TW" dirty="0" smtClean="0">
                <a:solidFill>
                  <a:srgbClr val="FFC000"/>
                </a:solidFill>
              </a:rPr>
              <a:t>125</a:t>
            </a:r>
          </a:p>
          <a:p>
            <a:pPr>
              <a:buNone/>
            </a:pPr>
            <a:r>
              <a:rPr lang="en-US" altLang="zh-TW" dirty="0" smtClean="0"/>
              <a:t>add dl, 30</a:t>
            </a:r>
          </a:p>
          <a:p>
            <a:pPr>
              <a:buNone/>
            </a:pPr>
            <a:r>
              <a:rPr lang="en-US" altLang="zh-TW" dirty="0" err="1" smtClean="0"/>
              <a:t>jmp</a:t>
            </a:r>
            <a:r>
              <a:rPr lang="en-US" altLang="zh-TW" dirty="0" smtClean="0">
                <a:solidFill>
                  <a:srgbClr val="FFC000"/>
                </a:solidFill>
              </a:rPr>
              <a:t> 128</a:t>
            </a:r>
          </a:p>
          <a:p>
            <a:pPr>
              <a:buNone/>
            </a:pPr>
            <a:r>
              <a:rPr lang="en-US" altLang="zh-TW" dirty="0" smtClean="0"/>
              <a:t>add dl, 37</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err="1" smtClean="0"/>
              <a:t>dec</a:t>
            </a:r>
            <a:r>
              <a:rPr lang="en-US" altLang="zh-TW" dirty="0" smtClean="0"/>
              <a:t> </a:t>
            </a:r>
            <a:r>
              <a:rPr lang="en-US" altLang="zh-TW" dirty="0" err="1" smtClean="0"/>
              <a:t>cx</a:t>
            </a:r>
            <a:endParaRPr lang="en-US" altLang="zh-TW" dirty="0" smtClean="0"/>
          </a:p>
          <a:p>
            <a:pPr>
              <a:buNone/>
            </a:pPr>
            <a:r>
              <a:rPr lang="en-US" altLang="zh-TW" dirty="0" err="1" smtClean="0"/>
              <a:t>jmp</a:t>
            </a:r>
            <a:r>
              <a:rPr lang="en-US" altLang="zh-TW" dirty="0" smtClean="0"/>
              <a:t> </a:t>
            </a:r>
            <a:r>
              <a:rPr lang="en-US" altLang="zh-TW" dirty="0" smtClean="0">
                <a:solidFill>
                  <a:srgbClr val="FFC000"/>
                </a:solidFill>
              </a:rPr>
              <a:t>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179</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Buffer overflow</a:t>
            </a:r>
          </a:p>
          <a:p>
            <a:pPr lvl="1"/>
            <a:r>
              <a:rPr lang="en-US" altLang="zh-TW" dirty="0" smtClean="0"/>
              <a:t>char buffer[10];</a:t>
            </a:r>
            <a:r>
              <a:rPr lang="zh-TW" altLang="en-US" dirty="0" smtClean="0"/>
              <a:t> </a:t>
            </a:r>
            <a:r>
              <a:rPr lang="en-US" altLang="zh-TW" dirty="0" smtClean="0"/>
              <a:t>// </a:t>
            </a:r>
            <a:r>
              <a:rPr lang="zh-TW" altLang="en-US" dirty="0" smtClean="0"/>
              <a:t>問題在這</a:t>
            </a:r>
            <a:endParaRPr lang="en-US" altLang="zh-TW" dirty="0" smtClean="0"/>
          </a:p>
          <a:p>
            <a:pPr lvl="1"/>
            <a:endParaRPr lang="en-US" altLang="zh-TW" dirty="0" smtClean="0"/>
          </a:p>
          <a:p>
            <a:pPr lvl="1"/>
            <a:r>
              <a:rPr lang="zh-TW" altLang="en-US" dirty="0" smtClean="0"/>
              <a:t>學生</a:t>
            </a:r>
            <a:r>
              <a:rPr lang="en-US" altLang="zh-TW" dirty="0" smtClean="0"/>
              <a:t>:</a:t>
            </a:r>
            <a:r>
              <a:rPr lang="zh-TW" altLang="en-US" dirty="0" smtClean="0"/>
              <a:t> 宣告</a:t>
            </a:r>
            <a:r>
              <a:rPr lang="en-US" altLang="zh-TW" dirty="0" smtClean="0"/>
              <a:t>10</a:t>
            </a:r>
            <a:r>
              <a:rPr lang="zh-TW" altLang="en-US" dirty="0" smtClean="0"/>
              <a:t>個</a:t>
            </a:r>
            <a:r>
              <a:rPr lang="en-US" altLang="zh-TW" dirty="0" smtClean="0"/>
              <a:t>char</a:t>
            </a:r>
            <a:r>
              <a:rPr lang="zh-TW" altLang="en-US" dirty="0" smtClean="0"/>
              <a:t>陣列</a:t>
            </a:r>
            <a:endParaRPr lang="en-US" altLang="zh-TW" dirty="0" smtClean="0"/>
          </a:p>
          <a:p>
            <a:pPr lvl="1"/>
            <a:r>
              <a:rPr lang="zh-TW" altLang="en-US" dirty="0" smtClean="0"/>
              <a:t>另一位學生</a:t>
            </a:r>
            <a:r>
              <a:rPr lang="en-US" altLang="zh-TW" dirty="0" smtClean="0"/>
              <a:t>: 10</a:t>
            </a:r>
            <a:r>
              <a:rPr lang="zh-TW" altLang="en-US" dirty="0" smtClean="0"/>
              <a:t>個字元的字元陣列</a:t>
            </a:r>
            <a:endParaRPr lang="en-US" altLang="zh-TW" dirty="0" smtClean="0"/>
          </a:p>
          <a:p>
            <a:pPr lvl="1"/>
            <a:r>
              <a:rPr lang="zh-TW" altLang="en-US" dirty="0" smtClean="0"/>
              <a:t>比較認真的學生</a:t>
            </a:r>
            <a:r>
              <a:rPr lang="en-US" altLang="zh-TW" dirty="0" smtClean="0"/>
              <a:t>:</a:t>
            </a:r>
            <a:r>
              <a:rPr lang="zh-TW" altLang="en-US" dirty="0" smtClean="0"/>
              <a:t> </a:t>
            </a:r>
            <a:r>
              <a:rPr lang="en-US" altLang="zh-TW" dirty="0" smtClean="0"/>
              <a:t>9</a:t>
            </a:r>
            <a:r>
              <a:rPr lang="zh-TW" altLang="en-US" dirty="0" smtClean="0"/>
              <a:t>個可用字元的</a:t>
            </a:r>
            <a:r>
              <a:rPr lang="en-US" altLang="zh-TW" dirty="0" smtClean="0"/>
              <a:t>c</a:t>
            </a:r>
            <a:r>
              <a:rPr lang="zh-TW" altLang="en-US" dirty="0" smtClean="0"/>
              <a:t>語言字串</a:t>
            </a:r>
            <a:endParaRPr lang="en-US" altLang="zh-TW" dirty="0" smtClean="0"/>
          </a:p>
          <a:p>
            <a:pPr lvl="1"/>
            <a:endParaRPr lang="en-US" altLang="zh-TW" dirty="0" smtClean="0"/>
          </a:p>
          <a:p>
            <a:pPr lvl="1"/>
            <a:r>
              <a:rPr lang="zh-TW" altLang="en-US" dirty="0" smtClean="0"/>
              <a:t>駭客</a:t>
            </a:r>
            <a:r>
              <a:rPr lang="en-US" altLang="zh-TW" dirty="0" smtClean="0"/>
              <a:t>:</a:t>
            </a:r>
            <a:r>
              <a:rPr lang="zh-TW" altLang="en-US" dirty="0" smtClean="0"/>
              <a:t> </a:t>
            </a:r>
            <a:r>
              <a:rPr lang="zh-TW" altLang="en-US" dirty="0" smtClean="0"/>
              <a:t>哈哈</a:t>
            </a:r>
            <a:endParaRPr lang="en-US" altLang="zh-TW" dirty="0" smtClean="0"/>
          </a:p>
          <a:p>
            <a:pPr lvl="1">
              <a:buNone/>
            </a:pPr>
            <a:r>
              <a:rPr lang="en-US" altLang="zh-TW" sz="1800" dirty="0" smtClean="0"/>
              <a:t>(P.S. </a:t>
            </a:r>
            <a:r>
              <a:rPr lang="zh-TW" altLang="en-US" sz="1800" dirty="0" smtClean="0"/>
              <a:t>緩衝區溢位是一門學問，可</a:t>
            </a:r>
            <a:r>
              <a:rPr lang="zh-TW" altLang="en-US" sz="1800" dirty="0" smtClean="0">
                <a:hlinkClick r:id="rId2" action="ppaction://hlinksldjump"/>
              </a:rPr>
              <a:t>參考投影片</a:t>
            </a:r>
            <a:r>
              <a:rPr lang="zh-TW" altLang="en-US" sz="1800" dirty="0" smtClean="0"/>
              <a:t>後面的緩衝區溢位或是以下網址</a:t>
            </a:r>
            <a:r>
              <a:rPr lang="en-US" altLang="zh-TW" sz="1800" dirty="0" smtClean="0"/>
              <a:t>)</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a:t>
            </a:fld>
            <a:endParaRPr lang="zh-TW" altLang="en-US"/>
          </a:p>
        </p:txBody>
      </p:sp>
      <p:sp>
        <p:nvSpPr>
          <p:cNvPr id="5" name="文字方塊 4"/>
          <p:cNvSpPr txBox="1"/>
          <p:nvPr/>
        </p:nvSpPr>
        <p:spPr>
          <a:xfrm>
            <a:off x="467544" y="6165304"/>
            <a:ext cx="7689926" cy="369332"/>
          </a:xfrm>
          <a:prstGeom prst="rect">
            <a:avLst/>
          </a:prstGeom>
          <a:noFill/>
        </p:spPr>
        <p:txBody>
          <a:bodyPr wrap="none" rtlCol="0">
            <a:spAutoFit/>
          </a:bodyPr>
          <a:lstStyle/>
          <a:p>
            <a:r>
              <a:rPr lang="en-US" altLang="zh-TW" dirty="0" smtClean="0"/>
              <a:t>Reference</a:t>
            </a:r>
            <a:r>
              <a:rPr lang="en-US" altLang="zh-TW" dirty="0" smtClean="0"/>
              <a:t>: https://www.corelan.be/?s=exploit+writing+tutorial&amp;search=Search</a:t>
            </a:r>
            <a:endParaRPr lang="zh-TW" alt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0" y="1484784"/>
            <a:ext cx="8229600" cy="4625609"/>
          </a:xfrm>
          <a:prstGeom prst="rect">
            <a:avLst/>
          </a:prstGeom>
        </p:spPr>
        <p:txBody>
          <a:bodyPr vert="horz" lIns="54864" tIns="91440" rtlCol="0">
            <a:normAutofit/>
          </a:bodyPr>
          <a:lstStyle/>
          <a:p>
            <a:pPr marL="438912" indent="-320040">
              <a:buClr>
                <a:schemeClr val="accent1"/>
              </a:buClr>
              <a:buSzPct val="80000"/>
              <a:buFont typeface="Wingdings 2"/>
              <a:buChar char=""/>
            </a:pPr>
            <a:r>
              <a:rPr lang="en-US" altLang="zh-TW" sz="3200" dirty="0" smtClean="0"/>
              <a:t>Debug’s Number Printer</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180</a:t>
            </a:fld>
            <a:endParaRPr lang="zh-TW" altLang="en-US"/>
          </a:p>
        </p:txBody>
      </p:sp>
      <p:graphicFrame>
        <p:nvGraphicFramePr>
          <p:cNvPr id="5" name="表格 4"/>
          <p:cNvGraphicFramePr>
            <a:graphicFrameLocks noGrp="1"/>
          </p:cNvGraphicFramePr>
          <p:nvPr/>
        </p:nvGraphicFramePr>
        <p:xfrm>
          <a:off x="0" y="2060845"/>
          <a:ext cx="9144000" cy="4797155"/>
        </p:xfrm>
        <a:graphic>
          <a:graphicData uri="http://schemas.openxmlformats.org/drawingml/2006/table">
            <a:tbl>
              <a:tblPr firstRow="1" bandRow="1">
                <a:tableStyleId>{5C22544A-7EE6-4342-B048-85BDC9FD1C3A}</a:tableStyleId>
              </a:tblPr>
              <a:tblGrid>
                <a:gridCol w="3048000"/>
                <a:gridCol w="2154323"/>
                <a:gridCol w="3941677"/>
              </a:tblGrid>
              <a:tr h="436105">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436105">
                <a:tc>
                  <a:txBody>
                    <a:bodyPr/>
                    <a:lstStyle/>
                    <a:p>
                      <a:r>
                        <a:rPr lang="en-US" altLang="zh-TW" sz="2000" dirty="0" smtClean="0"/>
                        <a:t>CS:100</a:t>
                      </a:r>
                      <a:endParaRPr lang="zh-TW" altLang="en-US" sz="2000" dirty="0"/>
                    </a:p>
                  </a:txBody>
                  <a:tcPr/>
                </a:tc>
                <a:tc>
                  <a:txBody>
                    <a:bodyPr/>
                    <a:lstStyle/>
                    <a:p>
                      <a:r>
                        <a:rPr lang="en-US" altLang="zh-TW" sz="2000" dirty="0" err="1" smtClean="0"/>
                        <a:t>mov</a:t>
                      </a:r>
                      <a:r>
                        <a:rPr lang="en-US" altLang="zh-TW" sz="2000" dirty="0" smtClean="0"/>
                        <a:t> ax, </a:t>
                      </a:r>
                      <a:r>
                        <a:rPr lang="en-US" altLang="zh-TW" sz="2000" dirty="0" smtClean="0">
                          <a:solidFill>
                            <a:srgbClr val="00B0F0"/>
                          </a:solidFill>
                        </a:rPr>
                        <a:t>0ffff</a:t>
                      </a:r>
                      <a:r>
                        <a:rPr lang="zh-TW" altLang="en-US" sz="2000" dirty="0" smtClean="0">
                          <a:solidFill>
                            <a:schemeClr val="accent1">
                              <a:lumMod val="75000"/>
                            </a:schemeClr>
                          </a:solidFill>
                        </a:rPr>
                        <a:t> </a:t>
                      </a:r>
                      <a:endParaRPr lang="zh-TW" altLang="en-US" sz="2000" dirty="0">
                        <a:solidFill>
                          <a:schemeClr val="accent1">
                            <a:lumMod val="75000"/>
                          </a:schemeClr>
                        </a:solidFill>
                      </a:endParaRPr>
                    </a:p>
                  </a:txBody>
                  <a:tcPr/>
                </a:tc>
                <a:tc>
                  <a:txBody>
                    <a:bodyPr/>
                    <a:lstStyle/>
                    <a:p>
                      <a:r>
                        <a:rPr lang="en-US" altLang="zh-TW" sz="2000" dirty="0" smtClean="0">
                          <a:solidFill>
                            <a:srgbClr val="FF0000"/>
                          </a:solidFill>
                        </a:rPr>
                        <a:t>ax</a:t>
                      </a:r>
                      <a:r>
                        <a:rPr lang="zh-TW" altLang="en-US" sz="2000" dirty="0" smtClean="0">
                          <a:solidFill>
                            <a:srgbClr val="FF0000"/>
                          </a:solidFill>
                        </a:rPr>
                        <a:t>為輸入數字</a:t>
                      </a:r>
                      <a:endParaRPr lang="zh-TW" altLang="en-US" sz="2000" dirty="0"/>
                    </a:p>
                  </a:txBody>
                  <a:tcPr/>
                </a:tc>
              </a:tr>
              <a:tr h="436105">
                <a:tc>
                  <a:txBody>
                    <a:bodyPr/>
                    <a:lstStyle/>
                    <a:p>
                      <a:r>
                        <a:rPr lang="en-US" altLang="zh-TW" sz="2000" dirty="0" smtClean="0"/>
                        <a:t>CS:103</a:t>
                      </a:r>
                      <a:endParaRPr lang="zh-TW" altLang="en-US" sz="2000" dirty="0"/>
                    </a:p>
                  </a:txBody>
                  <a:tcPr/>
                </a:tc>
                <a:tc>
                  <a:txBody>
                    <a:bodyPr/>
                    <a:lstStyle/>
                    <a:p>
                      <a:r>
                        <a:rPr lang="en-US" altLang="zh-TW" sz="2000" dirty="0" err="1" smtClean="0"/>
                        <a:t>xor</a:t>
                      </a:r>
                      <a:r>
                        <a:rPr lang="en-US" altLang="zh-TW" sz="2000" dirty="0" smtClean="0"/>
                        <a:t> </a:t>
                      </a:r>
                      <a:r>
                        <a:rPr lang="en-US" altLang="zh-TW" sz="2000" dirty="0" err="1" smtClean="0"/>
                        <a:t>cx</a:t>
                      </a:r>
                      <a:r>
                        <a:rPr lang="en-US" altLang="zh-TW" sz="2000" dirty="0" smtClean="0"/>
                        <a:t>, </a:t>
                      </a:r>
                      <a:r>
                        <a:rPr lang="en-US" altLang="zh-TW" sz="2000" dirty="0" err="1" smtClean="0"/>
                        <a:t>cx</a:t>
                      </a:r>
                      <a:r>
                        <a:rPr lang="zh-TW" altLang="en-US" sz="2000" dirty="0" smtClean="0"/>
                        <a:t> </a:t>
                      </a:r>
                      <a:endParaRPr lang="zh-TW" altLang="en-US" sz="2000" dirty="0"/>
                    </a:p>
                  </a:txBody>
                  <a:tcPr/>
                </a:tc>
                <a:tc>
                  <a:txBody>
                    <a:bodyPr/>
                    <a:lstStyle/>
                    <a:p>
                      <a:r>
                        <a:rPr lang="zh-TW" altLang="en-US" sz="2000" dirty="0" smtClean="0">
                          <a:solidFill>
                            <a:srgbClr val="FF0000"/>
                          </a:solidFill>
                        </a:rPr>
                        <a:t>清空計數器</a:t>
                      </a:r>
                      <a:r>
                        <a:rPr lang="en-US" altLang="zh-TW" sz="2000" dirty="0" err="1" smtClean="0">
                          <a:solidFill>
                            <a:srgbClr val="FF0000"/>
                          </a:solidFill>
                        </a:rPr>
                        <a:t>cx</a:t>
                      </a:r>
                      <a:endParaRPr lang="zh-TW" altLang="en-US" sz="2000" dirty="0"/>
                    </a:p>
                  </a:txBody>
                  <a:tcPr/>
                </a:tc>
              </a:tr>
              <a:tr h="436105">
                <a:tc>
                  <a:txBody>
                    <a:bodyPr/>
                    <a:lstStyle/>
                    <a:p>
                      <a:r>
                        <a:rPr lang="en-US" altLang="zh-TW" sz="2000" dirty="0" smtClean="0"/>
                        <a:t>CS:105/start_divide10</a:t>
                      </a:r>
                      <a:endParaRPr lang="zh-TW" altLang="en-US" sz="2000" dirty="0"/>
                    </a:p>
                  </a:txBody>
                  <a:tcPr/>
                </a:tc>
                <a:tc>
                  <a:txBody>
                    <a:bodyPr/>
                    <a:lstStyle/>
                    <a:p>
                      <a:r>
                        <a:rPr lang="en-US" altLang="zh-TW" sz="2000" dirty="0" err="1" smtClean="0"/>
                        <a:t>cmp</a:t>
                      </a:r>
                      <a:r>
                        <a:rPr lang="en-US" altLang="zh-TW" sz="2000" dirty="0" smtClean="0"/>
                        <a:t> ax, 0</a:t>
                      </a:r>
                      <a:r>
                        <a:rPr lang="zh-TW" altLang="en-US"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endParaRPr lang="zh-TW" altLang="en-US" sz="2000" dirty="0"/>
                    </a:p>
                  </a:txBody>
                  <a:tcPr/>
                </a:tc>
              </a:tr>
              <a:tr h="436105">
                <a:tc>
                  <a:txBody>
                    <a:bodyPr/>
                    <a:lstStyle/>
                    <a:p>
                      <a:r>
                        <a:rPr lang="en-US" altLang="zh-TW" sz="2000" dirty="0" smtClean="0"/>
                        <a:t>CS:108</a:t>
                      </a:r>
                      <a:endParaRPr lang="zh-TW" altLang="en-US" sz="2000" dirty="0"/>
                    </a:p>
                  </a:txBody>
                  <a:tcPr/>
                </a:tc>
                <a:tc>
                  <a:txBody>
                    <a:bodyPr/>
                    <a:lstStyle/>
                    <a:p>
                      <a:r>
                        <a:rPr lang="en-US" altLang="zh-TW" sz="2000" dirty="0" err="1" smtClean="0"/>
                        <a:t>jz</a:t>
                      </a:r>
                      <a:r>
                        <a:rPr lang="en-US" altLang="zh-TW" sz="2000" dirty="0" smtClean="0"/>
                        <a:t> </a:t>
                      </a:r>
                      <a:r>
                        <a:rPr lang="en-US" altLang="zh-TW" sz="2000" dirty="0" smtClean="0">
                          <a:solidFill>
                            <a:srgbClr val="00B050"/>
                          </a:solidFill>
                        </a:rPr>
                        <a:t>115</a:t>
                      </a:r>
                      <a:r>
                        <a:rPr lang="en-US" altLang="zh-TW" sz="2000" dirty="0" smtClean="0"/>
                        <a:t> </a:t>
                      </a:r>
                      <a:endParaRPr lang="zh-TW" altLang="en-US" sz="2000" dirty="0"/>
                    </a:p>
                  </a:txBody>
                  <a:tcPr/>
                </a:tc>
                <a:tc>
                  <a:txBody>
                    <a:bodyPr/>
                    <a:lstStyle/>
                    <a:p>
                      <a:r>
                        <a:rPr lang="zh-TW" altLang="en-US" sz="2000" dirty="0" smtClean="0">
                          <a:solidFill>
                            <a:srgbClr val="FF0000"/>
                          </a:solidFill>
                        </a:rPr>
                        <a:t>迴圈</a:t>
                      </a:r>
                      <a:r>
                        <a:rPr lang="en-US" altLang="zh-TW" sz="2000" dirty="0" smtClean="0">
                          <a:solidFill>
                            <a:srgbClr val="FF0000"/>
                          </a:solidFill>
                        </a:rPr>
                        <a:t>1</a:t>
                      </a:r>
                      <a:r>
                        <a:rPr lang="zh-TW" altLang="en-US" sz="2000" dirty="0" smtClean="0">
                          <a:solidFill>
                            <a:srgbClr val="FF0000"/>
                          </a:solidFill>
                        </a:rPr>
                        <a:t>判斷式</a:t>
                      </a:r>
                      <a:r>
                        <a:rPr lang="en-US" altLang="zh-TW" sz="2000" dirty="0" smtClean="0">
                          <a:solidFill>
                            <a:srgbClr val="FF0000"/>
                          </a:solidFill>
                        </a:rPr>
                        <a:t>:ax!=0</a:t>
                      </a:r>
                      <a:endParaRPr lang="zh-TW" altLang="en-US" sz="2000" dirty="0"/>
                    </a:p>
                  </a:txBody>
                  <a:tcPr/>
                </a:tc>
              </a:tr>
              <a:tr h="436105">
                <a:tc>
                  <a:txBody>
                    <a:bodyPr/>
                    <a:lstStyle/>
                    <a:p>
                      <a:r>
                        <a:rPr lang="en-US" altLang="zh-TW" sz="2000" dirty="0" smtClean="0"/>
                        <a:t>CS:10A</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xor</a:t>
                      </a:r>
                      <a:r>
                        <a:rPr lang="en-US" altLang="zh-TW" sz="2000" dirty="0" smtClean="0"/>
                        <a:t> </a:t>
                      </a:r>
                      <a:r>
                        <a:rPr lang="en-US" altLang="zh-TW" sz="2000" dirty="0" err="1" smtClean="0"/>
                        <a:t>dx</a:t>
                      </a:r>
                      <a:r>
                        <a:rPr lang="en-US" altLang="zh-TW" sz="2000" dirty="0" smtClean="0"/>
                        <a:t>, </a:t>
                      </a:r>
                      <a:r>
                        <a:rPr lang="en-US" altLang="zh-TW" sz="2000" dirty="0" err="1" smtClean="0"/>
                        <a:t>dx</a:t>
                      </a:r>
                      <a:endParaRPr lang="en-US" altLang="zh-TW" sz="2000" dirty="0" smtClean="0"/>
                    </a:p>
                  </a:txBody>
                  <a:tcPr/>
                </a:tc>
                <a:tc>
                  <a:txBody>
                    <a:bodyPr/>
                    <a:lstStyle/>
                    <a:p>
                      <a:r>
                        <a:rPr lang="zh-TW" altLang="en-US" sz="2000" dirty="0" smtClean="0">
                          <a:solidFill>
                            <a:srgbClr val="FF0000"/>
                          </a:solidFill>
                        </a:rPr>
                        <a:t>清空</a:t>
                      </a:r>
                      <a:r>
                        <a:rPr lang="en-US" altLang="zh-TW" sz="2000" dirty="0" smtClean="0">
                          <a:solidFill>
                            <a:srgbClr val="FF0000"/>
                          </a:solidFill>
                        </a:rPr>
                        <a:t>DX</a:t>
                      </a:r>
                      <a:endParaRPr lang="zh-TW" altLang="en-US" sz="2000" dirty="0">
                        <a:solidFill>
                          <a:srgbClr val="FF0000"/>
                        </a:solidFill>
                      </a:endParaRPr>
                    </a:p>
                  </a:txBody>
                  <a:tcPr/>
                </a:tc>
              </a:tr>
              <a:tr h="436105">
                <a:tc>
                  <a:txBody>
                    <a:bodyPr/>
                    <a:lstStyle/>
                    <a:p>
                      <a:r>
                        <a:rPr lang="en-US" altLang="zh-TW" sz="2000" dirty="0" smtClean="0"/>
                        <a:t>CS:10C</a:t>
                      </a:r>
                      <a:endParaRPr lang="zh-TW" altLang="en-US" sz="2000" dirty="0"/>
                    </a:p>
                  </a:txBody>
                  <a:tcPr/>
                </a:tc>
                <a:tc>
                  <a:txBody>
                    <a:bodyPr/>
                    <a:lstStyle/>
                    <a:p>
                      <a:r>
                        <a:rPr lang="en-US" altLang="zh-TW" sz="2000" dirty="0" err="1" smtClean="0"/>
                        <a:t>mov</a:t>
                      </a:r>
                      <a:r>
                        <a:rPr lang="en-US" altLang="zh-TW" sz="2000" dirty="0" smtClean="0"/>
                        <a:t> </a:t>
                      </a:r>
                      <a:r>
                        <a:rPr lang="en-US" altLang="zh-TW" sz="2000" dirty="0" err="1" smtClean="0"/>
                        <a:t>bx</a:t>
                      </a:r>
                      <a:r>
                        <a:rPr lang="en-US" altLang="zh-TW" sz="2000" dirty="0" smtClean="0"/>
                        <a:t>, </a:t>
                      </a:r>
                      <a:r>
                        <a:rPr lang="en-US" altLang="zh-TW" sz="2000" dirty="0" smtClean="0">
                          <a:solidFill>
                            <a:srgbClr val="00B0F0"/>
                          </a:solidFill>
                        </a:rPr>
                        <a:t>2</a:t>
                      </a:r>
                      <a:endParaRPr lang="zh-TW" altLang="en-US" sz="2000" dirty="0">
                        <a:solidFill>
                          <a:srgbClr val="00B0F0"/>
                        </a:solidFill>
                      </a:endParaRPr>
                    </a:p>
                  </a:txBody>
                  <a:tcPr/>
                </a:tc>
                <a:tc>
                  <a:txBody>
                    <a:bodyPr/>
                    <a:lstStyle/>
                    <a:p>
                      <a:r>
                        <a:rPr lang="zh-TW" altLang="en-US" sz="2000" dirty="0" smtClean="0">
                          <a:solidFill>
                            <a:srgbClr val="FF0000"/>
                          </a:solidFill>
                        </a:rPr>
                        <a:t>進位數</a:t>
                      </a:r>
                      <a:endParaRPr lang="zh-TW" altLang="en-US" sz="2000" dirty="0"/>
                    </a:p>
                  </a:txBody>
                  <a:tcPr/>
                </a:tc>
              </a:tr>
              <a:tr h="436105">
                <a:tc>
                  <a:txBody>
                    <a:bodyPr/>
                    <a:lstStyle/>
                    <a:p>
                      <a:r>
                        <a:rPr lang="en-US" altLang="zh-TW" sz="2000" dirty="0" smtClean="0"/>
                        <a:t>CS:10F</a:t>
                      </a:r>
                      <a:endParaRPr lang="zh-TW" altLang="en-US" sz="2000" dirty="0"/>
                    </a:p>
                  </a:txBody>
                  <a:tcPr/>
                </a:tc>
                <a:tc>
                  <a:txBody>
                    <a:bodyPr/>
                    <a:lstStyle/>
                    <a:p>
                      <a:r>
                        <a:rPr lang="en-US" altLang="zh-TW" sz="2000" dirty="0" smtClean="0"/>
                        <a:t>div </a:t>
                      </a:r>
                      <a:r>
                        <a:rPr lang="en-US" altLang="zh-TW" sz="2000" dirty="0" err="1" smtClean="0"/>
                        <a:t>bx</a:t>
                      </a:r>
                      <a:endParaRPr lang="zh-TW" altLang="en-US" sz="2000" dirty="0"/>
                    </a:p>
                  </a:txBody>
                  <a:tcPr/>
                </a:tc>
                <a:tc>
                  <a:txBody>
                    <a:bodyPr/>
                    <a:lstStyle/>
                    <a:p>
                      <a:r>
                        <a:rPr lang="zh-TW" altLang="en-US" sz="2000" dirty="0" smtClean="0">
                          <a:solidFill>
                            <a:srgbClr val="FF0000"/>
                          </a:solidFill>
                        </a:rPr>
                        <a:t>除於進位數</a:t>
                      </a:r>
                      <a:endParaRPr lang="zh-TW" altLang="en-US" sz="2000" dirty="0"/>
                    </a:p>
                  </a:txBody>
                  <a:tcPr/>
                </a:tc>
              </a:tr>
              <a:tr h="436105">
                <a:tc>
                  <a:txBody>
                    <a:bodyPr/>
                    <a:lstStyle/>
                    <a:p>
                      <a:r>
                        <a:rPr lang="en-US" altLang="zh-TW" sz="2000" dirty="0" smtClean="0"/>
                        <a:t>CS:111</a:t>
                      </a:r>
                      <a:endParaRPr lang="zh-TW" altLang="en-US" sz="2000" dirty="0"/>
                    </a:p>
                  </a:txBody>
                  <a:tcPr/>
                </a:tc>
                <a:tc>
                  <a:txBody>
                    <a:bodyPr/>
                    <a:lstStyle/>
                    <a:p>
                      <a:r>
                        <a:rPr lang="en-US" altLang="zh-TW" sz="2000" dirty="0" smtClean="0"/>
                        <a:t>push </a:t>
                      </a:r>
                      <a:r>
                        <a:rPr lang="en-US" altLang="zh-TW" sz="2000" dirty="0" err="1" smtClean="0"/>
                        <a:t>dx</a:t>
                      </a:r>
                      <a:r>
                        <a:rPr lang="zh-TW" altLang="en-US" sz="2000" dirty="0" smtClean="0"/>
                        <a:t> </a:t>
                      </a:r>
                      <a:endParaRPr lang="zh-TW" altLang="en-US" sz="2000" dirty="0"/>
                    </a:p>
                  </a:txBody>
                  <a:tcPr/>
                </a:tc>
                <a:tc>
                  <a:txBody>
                    <a:bodyPr/>
                    <a:lstStyle/>
                    <a:p>
                      <a:r>
                        <a:rPr lang="zh-TW" altLang="en-US" sz="2000" dirty="0" smtClean="0">
                          <a:solidFill>
                            <a:srgbClr val="FF0000"/>
                          </a:solidFill>
                        </a:rPr>
                        <a:t>餘數單位數放入</a:t>
                      </a:r>
                      <a:r>
                        <a:rPr lang="en-US" altLang="zh-TW" sz="2000" dirty="0" smtClean="0">
                          <a:solidFill>
                            <a:srgbClr val="FF0000"/>
                          </a:solidFill>
                        </a:rPr>
                        <a:t>stack</a:t>
                      </a:r>
                      <a:endParaRPr lang="zh-TW" altLang="en-US" sz="2000" dirty="0"/>
                    </a:p>
                  </a:txBody>
                  <a:tcPr/>
                </a:tc>
              </a:tr>
              <a:tr h="436105">
                <a:tc>
                  <a:txBody>
                    <a:bodyPr/>
                    <a:lstStyle/>
                    <a:p>
                      <a:r>
                        <a:rPr lang="en-US" altLang="zh-TW" sz="2000" dirty="0" smtClean="0"/>
                        <a:t>CS:112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inc </a:t>
                      </a:r>
                      <a:r>
                        <a:rPr lang="en-US" altLang="zh-TW" sz="2000" dirty="0" err="1" smtClean="0"/>
                        <a:t>cx</a:t>
                      </a:r>
                      <a:endParaRPr lang="en-US" altLang="zh-TW" sz="2000" dirty="0" smtClean="0">
                        <a:solidFill>
                          <a:srgbClr val="FF0000"/>
                        </a:solidFill>
                      </a:endParaRPr>
                    </a:p>
                  </a:txBody>
                  <a:tcPr/>
                </a:tc>
                <a:tc>
                  <a:txBody>
                    <a:bodyPr/>
                    <a:lstStyle/>
                    <a:p>
                      <a:r>
                        <a:rPr lang="zh-TW" altLang="en-US" sz="2000" dirty="0" smtClean="0">
                          <a:solidFill>
                            <a:srgbClr val="FF0000"/>
                          </a:solidFill>
                        </a:rPr>
                        <a:t>計數器</a:t>
                      </a:r>
                      <a:r>
                        <a:rPr lang="en-US" altLang="zh-TW" sz="2000" dirty="0" smtClean="0">
                          <a:solidFill>
                            <a:srgbClr val="FF0000"/>
                          </a:solidFill>
                        </a:rPr>
                        <a:t>cx+1</a:t>
                      </a:r>
                      <a:endParaRPr lang="zh-TW" altLang="en-US" sz="2000" dirty="0"/>
                    </a:p>
                  </a:txBody>
                  <a:tcPr/>
                </a:tc>
              </a:tr>
              <a:tr h="436105">
                <a:tc>
                  <a:txBody>
                    <a:bodyPr/>
                    <a:lstStyle/>
                    <a:p>
                      <a:r>
                        <a:rPr lang="en-US" altLang="zh-TW" sz="2000" dirty="0" smtClean="0"/>
                        <a:t>CS:113</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jmp</a:t>
                      </a:r>
                      <a:r>
                        <a:rPr lang="en-US" altLang="zh-TW" sz="2000" dirty="0" smtClean="0"/>
                        <a:t> 105</a:t>
                      </a:r>
                      <a:endParaRPr lang="en-US" altLang="zh-TW" sz="2000" dirty="0" smtClean="0">
                        <a:solidFill>
                          <a:srgbClr val="FF0000"/>
                        </a:solidFill>
                      </a:endParaRPr>
                    </a:p>
                  </a:txBody>
                  <a:tcPr/>
                </a:tc>
                <a:tc>
                  <a:txBody>
                    <a:bodyPr/>
                    <a:lstStyle/>
                    <a:p>
                      <a:r>
                        <a:rPr lang="zh-TW" altLang="en-US" sz="2000" dirty="0" smtClean="0">
                          <a:solidFill>
                            <a:srgbClr val="FF0000"/>
                          </a:solidFill>
                        </a:rPr>
                        <a:t>回迴圈</a:t>
                      </a:r>
                      <a:r>
                        <a:rPr lang="en-US" altLang="zh-TW" sz="2000" dirty="0" smtClean="0">
                          <a:solidFill>
                            <a:srgbClr val="FF0000"/>
                          </a:solidFill>
                        </a:rPr>
                        <a:t>1</a:t>
                      </a:r>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181</a:t>
            </a:fld>
            <a:endParaRPr lang="zh-TW" altLang="en-US"/>
          </a:p>
        </p:txBody>
      </p:sp>
      <p:graphicFrame>
        <p:nvGraphicFramePr>
          <p:cNvPr id="5" name="表格 4"/>
          <p:cNvGraphicFramePr>
            <a:graphicFrameLocks noGrp="1"/>
          </p:cNvGraphicFramePr>
          <p:nvPr/>
        </p:nvGraphicFramePr>
        <p:xfrm>
          <a:off x="1" y="2103120"/>
          <a:ext cx="9143999" cy="4754880"/>
        </p:xfrm>
        <a:graphic>
          <a:graphicData uri="http://schemas.openxmlformats.org/drawingml/2006/table">
            <a:tbl>
              <a:tblPr firstRow="1" bandRow="1">
                <a:tableStyleId>{5C22544A-7EE6-4342-B048-85BDC9FD1C3A}</a:tableStyleId>
              </a:tblPr>
              <a:tblGrid>
                <a:gridCol w="3278909"/>
                <a:gridCol w="1821616"/>
                <a:gridCol w="4043474"/>
              </a:tblGrid>
              <a:tr h="252000">
                <a:tc>
                  <a:txBody>
                    <a:bodyPr/>
                    <a:lstStyle/>
                    <a:p>
                      <a:r>
                        <a:rPr lang="zh-TW" altLang="en-US" sz="1800" dirty="0" smtClean="0"/>
                        <a:t>位址</a:t>
                      </a:r>
                      <a:r>
                        <a:rPr lang="en-US" altLang="zh-TW" sz="1800" dirty="0" smtClean="0"/>
                        <a:t>/</a:t>
                      </a:r>
                      <a:r>
                        <a:rPr lang="zh-TW" altLang="en-US" sz="1800" dirty="0" smtClean="0"/>
                        <a:t>標籤</a:t>
                      </a:r>
                      <a:endParaRPr lang="zh-TW" altLang="en-US" sz="1800" dirty="0"/>
                    </a:p>
                  </a:txBody>
                  <a:tcPr/>
                </a:tc>
                <a:tc>
                  <a:txBody>
                    <a:bodyPr/>
                    <a:lstStyle/>
                    <a:p>
                      <a:r>
                        <a:rPr lang="zh-TW" altLang="en-US" sz="1800" dirty="0" smtClean="0"/>
                        <a:t>程式碼</a:t>
                      </a:r>
                      <a:endParaRPr lang="zh-TW" altLang="en-US" sz="1800" dirty="0"/>
                    </a:p>
                  </a:txBody>
                  <a:tcPr/>
                </a:tc>
                <a:tc>
                  <a:txBody>
                    <a:bodyPr/>
                    <a:lstStyle/>
                    <a:p>
                      <a:r>
                        <a:rPr lang="zh-TW" altLang="en-US" sz="1800" dirty="0" smtClean="0"/>
                        <a:t>註解</a:t>
                      </a:r>
                      <a:endParaRPr lang="zh-TW" altLang="en-US" sz="1800" dirty="0"/>
                    </a:p>
                  </a:txBody>
                  <a:tcPr/>
                </a:tc>
              </a:tr>
              <a:tr h="252000">
                <a:tc>
                  <a:txBody>
                    <a:bodyPr/>
                    <a:lstStyle/>
                    <a:p>
                      <a:r>
                        <a:rPr lang="en-US" altLang="zh-TW" sz="1800" dirty="0" smtClean="0"/>
                        <a:t>CS:115/</a:t>
                      </a:r>
                      <a:r>
                        <a:rPr lang="en-US" altLang="zh-TW" sz="1800" dirty="0" err="1" smtClean="0"/>
                        <a:t>start_print_out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t>
                      </a:r>
                      <a:r>
                        <a:rPr lang="en-US" altLang="zh-TW" sz="1800" dirty="0" err="1" smtClean="0"/>
                        <a:t>cx</a:t>
                      </a:r>
                      <a:r>
                        <a:rPr lang="en-US" altLang="zh-TW" sz="1800" dirty="0" smtClean="0"/>
                        <a:t>, 0 </a:t>
                      </a:r>
                      <a:endParaRPr lang="en-US" altLang="zh-TW" sz="1800" dirty="0" smtClean="0">
                        <a:solidFill>
                          <a:srgbClr val="FF0000"/>
                        </a:solidFill>
                      </a:endParaRPr>
                    </a:p>
                  </a:txBody>
                  <a:tcPr/>
                </a:tc>
                <a:tc>
                  <a:txBody>
                    <a:bodyPr/>
                    <a:lstStyle/>
                    <a:p>
                      <a:r>
                        <a:rPr lang="zh-TW" altLang="en-US" sz="1800" dirty="0" smtClean="0">
                          <a:solidFill>
                            <a:srgbClr val="FF0000"/>
                          </a:solidFill>
                        </a:rPr>
                        <a:t>迴圈</a:t>
                      </a:r>
                      <a:r>
                        <a:rPr lang="en-US" altLang="zh-TW" sz="1800" dirty="0" smtClean="0">
                          <a:solidFill>
                            <a:srgbClr val="FF0000"/>
                          </a:solidFill>
                        </a:rPr>
                        <a:t>2</a:t>
                      </a:r>
                      <a:endParaRPr lang="zh-TW" altLang="en-US" sz="1800" dirty="0"/>
                    </a:p>
                  </a:txBody>
                  <a:tcPr/>
                </a:tc>
              </a:tr>
              <a:tr h="252000">
                <a:tc>
                  <a:txBody>
                    <a:bodyPr/>
                    <a:lstStyle/>
                    <a:p>
                      <a:r>
                        <a:rPr lang="en-US" altLang="zh-TW" sz="1800" dirty="0" smtClean="0"/>
                        <a:t>CS:118</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jle</a:t>
                      </a:r>
                      <a:r>
                        <a:rPr lang="en-US" altLang="zh-TW" sz="1800" dirty="0" smtClean="0"/>
                        <a:t> </a:t>
                      </a:r>
                      <a:r>
                        <a:rPr lang="en-US" altLang="zh-TW" sz="1800" dirty="0" smtClean="0">
                          <a:solidFill>
                            <a:srgbClr val="00B0F0"/>
                          </a:solidFill>
                        </a:rPr>
                        <a:t>12f</a:t>
                      </a:r>
                    </a:p>
                  </a:txBody>
                  <a:tcPr/>
                </a:tc>
                <a:tc>
                  <a:txBody>
                    <a:bodyPr/>
                    <a:lstStyle/>
                    <a:p>
                      <a:r>
                        <a:rPr lang="zh-TW" altLang="en-US" sz="1800" dirty="0" smtClean="0">
                          <a:solidFill>
                            <a:srgbClr val="FF0000"/>
                          </a:solidFill>
                        </a:rPr>
                        <a:t>迴圈</a:t>
                      </a:r>
                      <a:r>
                        <a:rPr lang="en-US" altLang="zh-TW" sz="1800" dirty="0" smtClean="0">
                          <a:solidFill>
                            <a:srgbClr val="FF0000"/>
                          </a:solidFill>
                        </a:rPr>
                        <a:t>2</a:t>
                      </a:r>
                      <a:r>
                        <a:rPr lang="zh-TW" altLang="en-US" sz="1800" dirty="0" smtClean="0">
                          <a:solidFill>
                            <a:srgbClr val="FF0000"/>
                          </a:solidFill>
                        </a:rPr>
                        <a:t>判斷式</a:t>
                      </a:r>
                      <a:r>
                        <a:rPr lang="en-US" altLang="zh-TW" sz="1800" dirty="0" smtClean="0">
                          <a:solidFill>
                            <a:srgbClr val="FF0000"/>
                          </a:solidFill>
                        </a:rPr>
                        <a:t>:</a:t>
                      </a:r>
                      <a:r>
                        <a:rPr lang="zh-TW" altLang="en-US" sz="1800" dirty="0" smtClean="0">
                          <a:solidFill>
                            <a:srgbClr val="FF0000"/>
                          </a:solidFill>
                        </a:rPr>
                        <a:t> </a:t>
                      </a:r>
                      <a:r>
                        <a:rPr lang="en-US" altLang="zh-TW" sz="1800" dirty="0" err="1" smtClean="0">
                          <a:solidFill>
                            <a:srgbClr val="FF0000"/>
                          </a:solidFill>
                        </a:rPr>
                        <a:t>cx</a:t>
                      </a:r>
                      <a:r>
                        <a:rPr lang="en-US" altLang="zh-TW" sz="1800" dirty="0" smtClean="0">
                          <a:solidFill>
                            <a:srgbClr val="FF0000"/>
                          </a:solidFill>
                        </a:rPr>
                        <a:t>!=0</a:t>
                      </a:r>
                      <a:endParaRPr lang="zh-TW" altLang="en-US" sz="1800" dirty="0"/>
                    </a:p>
                  </a:txBody>
                  <a:tcPr/>
                </a:tc>
              </a:tr>
              <a:tr h="252000">
                <a:tc>
                  <a:txBody>
                    <a:bodyPr/>
                    <a:lstStyle/>
                    <a:p>
                      <a:r>
                        <a:rPr lang="en-US" altLang="zh-TW" sz="1800" dirty="0" smtClean="0"/>
                        <a:t>CS:11A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pop </a:t>
                      </a:r>
                      <a:r>
                        <a:rPr lang="en-US" altLang="zh-TW" sz="1800" dirty="0" err="1" smtClean="0"/>
                        <a:t>dx</a:t>
                      </a:r>
                      <a:r>
                        <a:rPr lang="en-US" altLang="zh-TW" sz="1800" dirty="0" smtClean="0"/>
                        <a:t> </a:t>
                      </a:r>
                      <a:endParaRPr lang="en-US" altLang="zh-TW" sz="1800" dirty="0" smtClean="0">
                        <a:solidFill>
                          <a:srgbClr val="FF0000"/>
                        </a:solidFill>
                      </a:endParaRPr>
                    </a:p>
                  </a:txBody>
                  <a:tcPr/>
                </a:tc>
                <a:tc>
                  <a:txBody>
                    <a:bodyPr/>
                    <a:lstStyle/>
                    <a:p>
                      <a:r>
                        <a:rPr lang="en-US" altLang="zh-TW" sz="1800" dirty="0" smtClean="0">
                          <a:solidFill>
                            <a:srgbClr val="FF0000"/>
                          </a:solidFill>
                        </a:rPr>
                        <a:t>stack</a:t>
                      </a:r>
                      <a:r>
                        <a:rPr lang="zh-TW" altLang="en-US" sz="1800" dirty="0" smtClean="0">
                          <a:solidFill>
                            <a:srgbClr val="FF0000"/>
                          </a:solidFill>
                        </a:rPr>
                        <a:t>取出一個位數</a:t>
                      </a:r>
                      <a:endParaRPr lang="zh-TW" altLang="en-US" sz="1800" dirty="0"/>
                    </a:p>
                  </a:txBody>
                  <a:tcPr/>
                </a:tc>
              </a:tr>
              <a:tr h="252000">
                <a:tc>
                  <a:txBody>
                    <a:bodyPr/>
                    <a:lstStyle/>
                    <a:p>
                      <a:r>
                        <a:rPr lang="en-US" altLang="zh-TW" sz="1800" dirty="0" smtClean="0"/>
                        <a:t>CS:11B</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cmp</a:t>
                      </a:r>
                      <a:r>
                        <a:rPr lang="en-US" altLang="zh-TW" sz="1800" dirty="0" smtClean="0"/>
                        <a:t> al, 0a</a:t>
                      </a:r>
                      <a:endParaRPr lang="en-US" altLang="zh-TW" sz="1800" dirty="0" smtClean="0">
                        <a:solidFill>
                          <a:srgbClr val="FF0000"/>
                        </a:solidFill>
                      </a:endParaRP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CS:11E</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jge</a:t>
                      </a:r>
                      <a:r>
                        <a:rPr lang="en-US" altLang="zh-TW" sz="1800" dirty="0" smtClean="0"/>
                        <a:t> </a:t>
                      </a:r>
                      <a:r>
                        <a:rPr lang="en-US" altLang="zh-TW" sz="1800" dirty="0" smtClean="0">
                          <a:solidFill>
                            <a:srgbClr val="00B0F0"/>
                          </a:solidFill>
                        </a:rPr>
                        <a:t>125</a:t>
                      </a:r>
                    </a:p>
                  </a:txBody>
                  <a:tcPr/>
                </a:tc>
                <a:tc>
                  <a:txBody>
                    <a:bodyPr/>
                    <a:lstStyle/>
                    <a:p>
                      <a:r>
                        <a:rPr lang="zh-TW" altLang="en-US" sz="1800" dirty="0" smtClean="0">
                          <a:solidFill>
                            <a:srgbClr val="FF0000"/>
                          </a:solidFill>
                        </a:rPr>
                        <a:t>判斷式</a:t>
                      </a:r>
                      <a:r>
                        <a:rPr lang="en-US" altLang="zh-TW" sz="1800" dirty="0" smtClean="0">
                          <a:solidFill>
                            <a:srgbClr val="FF0000"/>
                          </a:solidFill>
                        </a:rPr>
                        <a:t>1:</a:t>
                      </a:r>
                      <a:r>
                        <a:rPr lang="zh-TW" altLang="en-US" sz="1800" dirty="0" smtClean="0">
                          <a:solidFill>
                            <a:srgbClr val="FF0000"/>
                          </a:solidFill>
                        </a:rPr>
                        <a:t>為</a:t>
                      </a:r>
                      <a:r>
                        <a:rPr lang="en-US" altLang="zh-TW" sz="1800" dirty="0" smtClean="0">
                          <a:solidFill>
                            <a:srgbClr val="FF0000"/>
                          </a:solidFill>
                        </a:rPr>
                        <a:t>&gt;=10</a:t>
                      </a:r>
                      <a:r>
                        <a:rPr lang="zh-TW" altLang="en-US" sz="1800" dirty="0" smtClean="0">
                          <a:solidFill>
                            <a:srgbClr val="FF0000"/>
                          </a:solidFill>
                        </a:rPr>
                        <a:t>的值</a:t>
                      </a:r>
                      <a:endParaRPr lang="zh-TW" altLang="en-US" sz="1800" dirty="0">
                        <a:solidFill>
                          <a:srgbClr val="FF0000"/>
                        </a:solidFill>
                      </a:endParaRPr>
                    </a:p>
                  </a:txBody>
                  <a:tcPr/>
                </a:tc>
              </a:tr>
              <a:tr h="298296">
                <a:tc>
                  <a:txBody>
                    <a:bodyPr/>
                    <a:lstStyle/>
                    <a:p>
                      <a:r>
                        <a:rPr lang="en-US" altLang="zh-TW" sz="1800" dirty="0" smtClean="0"/>
                        <a:t>CS:120</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30</a:t>
                      </a:r>
                      <a:endParaRPr lang="en-US" altLang="zh-TW" sz="1800"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‘0’+(0-9):10</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CS:123</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a:t>
                      </a:r>
                      <a:r>
                        <a:rPr lang="en-US" altLang="zh-TW" sz="1800" dirty="0" smtClean="0">
                          <a:solidFill>
                            <a:srgbClr val="00B0F0"/>
                          </a:solidFill>
                        </a:rPr>
                        <a:t>128</a:t>
                      </a:r>
                    </a:p>
                  </a:txBody>
                  <a:tcPr/>
                </a:tc>
                <a:tc>
                  <a:txBody>
                    <a:bodyPr/>
                    <a:lstStyle/>
                    <a:p>
                      <a:r>
                        <a:rPr lang="zh-TW" altLang="en-US" sz="1800" dirty="0" smtClean="0">
                          <a:solidFill>
                            <a:srgbClr val="FF0000"/>
                          </a:solidFill>
                        </a:rPr>
                        <a:t>跳至輸出函數</a:t>
                      </a:r>
                      <a:endParaRPr lang="zh-TW" altLang="en-US" sz="1800" dirty="0">
                        <a:solidFill>
                          <a:srgbClr val="FF0000"/>
                        </a:solidFill>
                      </a:endParaRPr>
                    </a:p>
                  </a:txBody>
                  <a:tcPr/>
                </a:tc>
              </a:tr>
              <a:tr h="252000">
                <a:tc>
                  <a:txBody>
                    <a:bodyPr/>
                    <a:lstStyle/>
                    <a:p>
                      <a:r>
                        <a:rPr lang="en-US" altLang="zh-TW" sz="1800" dirty="0" smtClean="0"/>
                        <a:t>CS:125/</a:t>
                      </a:r>
                      <a:r>
                        <a:rPr lang="en-US" altLang="zh-TW" dirty="0" err="1" smtClean="0"/>
                        <a:t>char_hex_print_out</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t>add dl, 37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0x37+(10-15) :16</a:t>
                      </a:r>
                      <a:r>
                        <a:rPr lang="zh-TW" altLang="en-US" sz="1800" dirty="0" smtClean="0">
                          <a:solidFill>
                            <a:srgbClr val="FF0000"/>
                          </a:solidFill>
                        </a:rPr>
                        <a:t>進位</a:t>
                      </a:r>
                      <a:r>
                        <a:rPr lang="en-US" altLang="zh-TW" sz="1800" dirty="0" smtClean="0">
                          <a:solidFill>
                            <a:srgbClr val="FF0000"/>
                          </a:solidFill>
                        </a:rPr>
                        <a:t>1</a:t>
                      </a:r>
                      <a:r>
                        <a:rPr lang="zh-TW" altLang="en-US" sz="1800" dirty="0" smtClean="0">
                          <a:solidFill>
                            <a:srgbClr val="FF0000"/>
                          </a:solidFill>
                        </a:rPr>
                        <a:t>位數字變字元</a:t>
                      </a:r>
                      <a:endParaRPr lang="en-US" altLang="zh-TW" sz="1800" dirty="0" smtClean="0">
                        <a:solidFill>
                          <a:srgbClr val="FF0000"/>
                        </a:solidFill>
                      </a:endParaRPr>
                    </a:p>
                  </a:txBody>
                  <a:tcPr/>
                </a:tc>
              </a:tr>
              <a:tr h="252000">
                <a:tc>
                  <a:txBody>
                    <a:bodyPr/>
                    <a:lstStyle/>
                    <a:p>
                      <a:r>
                        <a:rPr lang="en-US" altLang="zh-TW" sz="1800" dirty="0" smtClean="0"/>
                        <a:t>CS:128/</a:t>
                      </a:r>
                      <a:r>
                        <a:rPr lang="en-US" altLang="zh-TW" dirty="0" err="1" smtClean="0"/>
                        <a:t>char_dec_print_out_end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mov</a:t>
                      </a:r>
                      <a:r>
                        <a:rPr lang="en-US" altLang="zh-TW" sz="1800" dirty="0" smtClean="0"/>
                        <a:t> ah, 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rgbClr val="FF0000"/>
                          </a:solidFill>
                        </a:rPr>
                        <a:t>Dos</a:t>
                      </a:r>
                      <a:r>
                        <a:rPr lang="en-US" altLang="zh-TW" sz="1800" baseline="0" dirty="0" smtClean="0">
                          <a:solidFill>
                            <a:srgbClr val="FF0000"/>
                          </a:solidFill>
                        </a:rPr>
                        <a:t> </a:t>
                      </a:r>
                      <a:r>
                        <a:rPr lang="zh-TW" altLang="en-US" sz="1800" baseline="0" dirty="0" smtClean="0">
                          <a:solidFill>
                            <a:srgbClr val="FF0000"/>
                          </a:solidFill>
                        </a:rPr>
                        <a:t>函數</a:t>
                      </a:r>
                      <a:r>
                        <a:rPr lang="en-US" altLang="zh-TW" sz="1800" baseline="0" dirty="0" smtClean="0">
                          <a:solidFill>
                            <a:srgbClr val="FF0000"/>
                          </a:solidFill>
                        </a:rPr>
                        <a:t> 2: </a:t>
                      </a:r>
                      <a:r>
                        <a:rPr lang="zh-TW" altLang="en-US" sz="1800" baseline="0" dirty="0" smtClean="0">
                          <a:solidFill>
                            <a:srgbClr val="FF0000"/>
                          </a:solidFill>
                        </a:rPr>
                        <a:t>印出字元</a:t>
                      </a:r>
                      <a:endParaRPr lang="en-US" altLang="zh-TW" sz="1800" dirty="0" smtClean="0">
                        <a:solidFill>
                          <a:srgbClr val="FF0000"/>
                        </a:solidFill>
                      </a:endParaRPr>
                    </a:p>
                  </a:txBody>
                  <a:tcPr/>
                </a:tc>
              </a:tr>
              <a:tr h="252000">
                <a:tc>
                  <a:txBody>
                    <a:bodyPr/>
                    <a:lstStyle/>
                    <a:p>
                      <a:r>
                        <a:rPr lang="en-US" altLang="zh-TW" sz="1800" dirty="0" smtClean="0"/>
                        <a:t>CS:12A</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int</a:t>
                      </a:r>
                      <a:r>
                        <a:rPr lang="en-US" altLang="zh-TW" sz="1800" dirty="0" smtClean="0"/>
                        <a:t> 21</a:t>
                      </a:r>
                    </a:p>
                  </a:txBody>
                  <a:tcPr/>
                </a:tc>
                <a:tc>
                  <a:txBody>
                    <a:bodyPr/>
                    <a:lstStyle/>
                    <a:p>
                      <a:r>
                        <a:rPr lang="zh-TW" altLang="en-US" sz="1800" dirty="0" smtClean="0">
                          <a:solidFill>
                            <a:srgbClr val="FF0000"/>
                          </a:solidFill>
                        </a:rPr>
                        <a:t>執行</a:t>
                      </a:r>
                      <a:r>
                        <a:rPr lang="en-US" altLang="zh-TW" sz="1800" dirty="0" smtClean="0">
                          <a:solidFill>
                            <a:srgbClr val="FF0000"/>
                          </a:solidFill>
                        </a:rPr>
                        <a:t>dos</a:t>
                      </a:r>
                      <a:r>
                        <a:rPr lang="zh-TW" altLang="en-US" sz="1800" dirty="0" smtClean="0">
                          <a:solidFill>
                            <a:srgbClr val="FF0000"/>
                          </a:solidFill>
                        </a:rPr>
                        <a:t>函數</a:t>
                      </a:r>
                      <a:r>
                        <a:rPr lang="zh-TW" altLang="en-US" sz="1800" baseline="0" dirty="0" smtClean="0">
                          <a:solidFill>
                            <a:srgbClr val="FF0000"/>
                          </a:solidFill>
                        </a:rPr>
                        <a:t>印出字元</a:t>
                      </a:r>
                      <a:endParaRPr lang="zh-TW" altLang="en-US" sz="1800" dirty="0">
                        <a:solidFill>
                          <a:srgbClr val="FF0000"/>
                        </a:solidFill>
                      </a:endParaRPr>
                    </a:p>
                  </a:txBody>
                  <a:tcPr/>
                </a:tc>
              </a:tr>
              <a:tr h="252000">
                <a:tc>
                  <a:txBody>
                    <a:bodyPr/>
                    <a:lstStyle/>
                    <a:p>
                      <a:r>
                        <a:rPr lang="en-US" altLang="zh-TW" sz="1800" dirty="0" smtClean="0"/>
                        <a:t>CS:12C</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dec</a:t>
                      </a:r>
                      <a:r>
                        <a:rPr lang="en-US" altLang="zh-TW" sz="1800" dirty="0" smtClean="0"/>
                        <a:t> </a:t>
                      </a:r>
                      <a:r>
                        <a:rPr lang="en-US" altLang="zh-TW" sz="1800" dirty="0" err="1" smtClean="0"/>
                        <a:t>cx</a:t>
                      </a:r>
                      <a:endParaRPr lang="en-US" altLang="zh-TW" sz="1800" dirty="0" smtClean="0"/>
                    </a:p>
                  </a:txBody>
                  <a:tcPr/>
                </a:tc>
                <a:tc>
                  <a:txBody>
                    <a:bodyPr/>
                    <a:lstStyle/>
                    <a:p>
                      <a:r>
                        <a:rPr lang="zh-TW" altLang="en-US" sz="1800" dirty="0" smtClean="0">
                          <a:solidFill>
                            <a:srgbClr val="FF0000"/>
                          </a:solidFill>
                        </a:rPr>
                        <a:t>計數器</a:t>
                      </a:r>
                      <a:r>
                        <a:rPr lang="en-US" altLang="zh-TW" sz="1800" dirty="0" smtClean="0">
                          <a:solidFill>
                            <a:srgbClr val="FF0000"/>
                          </a:solidFill>
                        </a:rPr>
                        <a:t>-1</a:t>
                      </a:r>
                      <a:endParaRPr lang="zh-TW" altLang="en-US" sz="1800" dirty="0"/>
                    </a:p>
                  </a:txBody>
                  <a:tcPr/>
                </a:tc>
              </a:tr>
              <a:tr h="252000">
                <a:tc>
                  <a:txBody>
                    <a:bodyPr/>
                    <a:lstStyle/>
                    <a:p>
                      <a:r>
                        <a:rPr lang="en-US" altLang="zh-TW" sz="1800" dirty="0" smtClean="0"/>
                        <a:t>CS:12D</a:t>
                      </a:r>
                      <a:endParaRPr lang="zh-TW"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err="1" smtClean="0"/>
                        <a:t>jmp</a:t>
                      </a:r>
                      <a:r>
                        <a:rPr lang="en-US" altLang="zh-TW" sz="1800" dirty="0" smtClean="0"/>
                        <a:t> 115 </a:t>
                      </a:r>
                    </a:p>
                  </a:txBody>
                  <a:tcPr/>
                </a:tc>
                <a:tc>
                  <a:txBody>
                    <a:bodyPr/>
                    <a:lstStyle/>
                    <a:p>
                      <a:r>
                        <a:rPr lang="zh-TW" altLang="en-US" sz="1800" dirty="0" smtClean="0">
                          <a:solidFill>
                            <a:srgbClr val="FF0000"/>
                          </a:solidFill>
                        </a:rPr>
                        <a:t>回迴圈</a:t>
                      </a:r>
                      <a:r>
                        <a:rPr lang="en-US" altLang="zh-TW" sz="1800" dirty="0" smtClean="0">
                          <a:solidFill>
                            <a:srgbClr val="FF0000"/>
                          </a:solidFill>
                        </a:rPr>
                        <a:t>2</a:t>
                      </a:r>
                      <a:endParaRPr lang="zh-TW" altLang="en-US" sz="1800" dirty="0"/>
                    </a:p>
                  </a:txBody>
                  <a:tcPr/>
                </a:tc>
              </a:tr>
            </a:tbl>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1"/>
          </p:nvPr>
        </p:nvSpPr>
        <p:spPr>
          <a:xfrm>
            <a:off x="0" y="1484784"/>
            <a:ext cx="8229600" cy="4625609"/>
          </a:xfrm>
        </p:spPr>
        <p:txBody>
          <a:bodyPr/>
          <a:lstStyle/>
          <a:p>
            <a:r>
              <a:rPr lang="en-US" altLang="zh-TW" dirty="0" smtClean="0"/>
              <a:t>Debug’s Number Printer</a:t>
            </a:r>
          </a:p>
          <a:p>
            <a:endParaRPr lang="zh-TW" altLang="en-US" dirty="0"/>
          </a:p>
        </p:txBody>
      </p:sp>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182</a:t>
            </a:fld>
            <a:endParaRPr lang="zh-TW" altLang="en-US"/>
          </a:p>
        </p:txBody>
      </p:sp>
      <p:graphicFrame>
        <p:nvGraphicFramePr>
          <p:cNvPr id="5" name="表格 4"/>
          <p:cNvGraphicFramePr>
            <a:graphicFrameLocks noGrp="1"/>
          </p:cNvGraphicFramePr>
          <p:nvPr/>
        </p:nvGraphicFramePr>
        <p:xfrm>
          <a:off x="-1" y="2132856"/>
          <a:ext cx="9144001" cy="1584960"/>
        </p:xfrm>
        <a:graphic>
          <a:graphicData uri="http://schemas.openxmlformats.org/drawingml/2006/table">
            <a:tbl>
              <a:tblPr firstRow="1" bandRow="1">
                <a:tableStyleId>{5C22544A-7EE6-4342-B048-85BDC9FD1C3A}</a:tableStyleId>
              </a:tblPr>
              <a:tblGrid>
                <a:gridCol w="3048000"/>
                <a:gridCol w="2154325"/>
                <a:gridCol w="3941676"/>
              </a:tblGrid>
              <a:tr h="252000">
                <a:tc>
                  <a:txBody>
                    <a:bodyPr/>
                    <a:lstStyle/>
                    <a:p>
                      <a:r>
                        <a:rPr lang="zh-TW" altLang="en-US" sz="2000" dirty="0" smtClean="0"/>
                        <a:t>位址</a:t>
                      </a:r>
                      <a:r>
                        <a:rPr lang="en-US" altLang="zh-TW" sz="2000" dirty="0" smtClean="0"/>
                        <a:t>/</a:t>
                      </a:r>
                      <a:r>
                        <a:rPr lang="zh-TW" altLang="en-US" sz="2000" dirty="0" smtClean="0"/>
                        <a:t>標籤</a:t>
                      </a:r>
                      <a:endParaRPr lang="zh-TW" altLang="en-US" sz="2000" dirty="0"/>
                    </a:p>
                  </a:txBody>
                  <a:tcPr/>
                </a:tc>
                <a:tc>
                  <a:txBody>
                    <a:bodyPr/>
                    <a:lstStyle/>
                    <a:p>
                      <a:r>
                        <a:rPr lang="zh-TW" altLang="en-US" sz="2000" dirty="0" smtClean="0"/>
                        <a:t>程式碼</a:t>
                      </a:r>
                      <a:endParaRPr lang="zh-TW" altLang="en-US" sz="2000" dirty="0"/>
                    </a:p>
                  </a:txBody>
                  <a:tcPr/>
                </a:tc>
                <a:tc>
                  <a:txBody>
                    <a:bodyPr/>
                    <a:lstStyle/>
                    <a:p>
                      <a:r>
                        <a:rPr lang="zh-TW" altLang="en-US" sz="2000" dirty="0" smtClean="0"/>
                        <a:t>註解</a:t>
                      </a:r>
                      <a:endParaRPr lang="zh-TW" altLang="en-US" sz="2000" dirty="0"/>
                    </a:p>
                  </a:txBody>
                  <a:tcPr/>
                </a:tc>
              </a:tr>
              <a:tr h="252000">
                <a:tc>
                  <a:txBody>
                    <a:bodyPr/>
                    <a:lstStyle/>
                    <a:p>
                      <a:r>
                        <a:rPr lang="en-US" altLang="zh-TW" sz="2000" dirty="0" smtClean="0"/>
                        <a:t>CS:12F/</a:t>
                      </a:r>
                      <a:r>
                        <a:rPr lang="en-US" altLang="zh-TW" sz="2000" dirty="0" err="1" smtClean="0"/>
                        <a:t>exit_print_out</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mov</a:t>
                      </a:r>
                      <a:r>
                        <a:rPr lang="en-US" altLang="zh-TW" sz="2000" dirty="0" smtClean="0"/>
                        <a:t> ax,4c00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rgbClr val="FF0000"/>
                          </a:solidFill>
                        </a:rPr>
                        <a:t>Dos</a:t>
                      </a:r>
                      <a:r>
                        <a:rPr lang="en-US" altLang="zh-TW" sz="2000" baseline="0" dirty="0" smtClean="0">
                          <a:solidFill>
                            <a:srgbClr val="FF0000"/>
                          </a:solidFill>
                        </a:rPr>
                        <a:t> </a:t>
                      </a:r>
                      <a:r>
                        <a:rPr lang="zh-TW" altLang="en-US" sz="2000" baseline="0" dirty="0" smtClean="0">
                          <a:solidFill>
                            <a:srgbClr val="FF0000"/>
                          </a:solidFill>
                        </a:rPr>
                        <a:t>函數</a:t>
                      </a:r>
                      <a:r>
                        <a:rPr lang="en-US" altLang="zh-TW" sz="2000" baseline="0" dirty="0" smtClean="0">
                          <a:solidFill>
                            <a:srgbClr val="FF0000"/>
                          </a:solidFill>
                        </a:rPr>
                        <a:t> 4c: </a:t>
                      </a:r>
                      <a:r>
                        <a:rPr lang="zh-TW" altLang="en-US" sz="2000" baseline="0" dirty="0" smtClean="0">
                          <a:solidFill>
                            <a:srgbClr val="FF0000"/>
                          </a:solidFill>
                        </a:rPr>
                        <a:t>結束程式</a:t>
                      </a:r>
                      <a:endParaRPr lang="en-US" altLang="zh-TW" sz="2000" dirty="0" smtClean="0">
                        <a:solidFill>
                          <a:srgbClr val="FF0000"/>
                        </a:solidFill>
                      </a:endParaRPr>
                    </a:p>
                  </a:txBody>
                  <a:tcPr/>
                </a:tc>
              </a:tr>
              <a:tr h="252000">
                <a:tc>
                  <a:txBody>
                    <a:bodyPr/>
                    <a:lstStyle/>
                    <a:p>
                      <a:r>
                        <a:rPr lang="en-US" altLang="zh-TW" sz="2000" dirty="0" smtClean="0"/>
                        <a:t>CS:132</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err="1" smtClean="0"/>
                        <a:t>int</a:t>
                      </a:r>
                      <a:r>
                        <a:rPr lang="en-US" altLang="zh-TW" sz="2000" dirty="0" smtClean="0"/>
                        <a:t> 21</a:t>
                      </a:r>
                    </a:p>
                  </a:txBody>
                  <a:tcPr/>
                </a:tc>
                <a:tc>
                  <a:txBody>
                    <a:bodyPr/>
                    <a:lstStyle/>
                    <a:p>
                      <a:r>
                        <a:rPr lang="zh-TW" altLang="en-US" sz="2000" dirty="0" smtClean="0">
                          <a:solidFill>
                            <a:srgbClr val="FF0000"/>
                          </a:solidFill>
                        </a:rPr>
                        <a:t>執行</a:t>
                      </a:r>
                      <a:r>
                        <a:rPr lang="en-US" altLang="zh-TW" sz="2000" dirty="0" smtClean="0">
                          <a:solidFill>
                            <a:srgbClr val="FF0000"/>
                          </a:solidFill>
                        </a:rPr>
                        <a:t>dos</a:t>
                      </a:r>
                      <a:r>
                        <a:rPr lang="zh-TW" altLang="en-US" sz="2000" dirty="0" smtClean="0">
                          <a:solidFill>
                            <a:srgbClr val="FF0000"/>
                          </a:solidFill>
                        </a:rPr>
                        <a:t>函數結束程式</a:t>
                      </a:r>
                      <a:endParaRPr lang="zh-TW" altLang="en-US" sz="2000" dirty="0">
                        <a:solidFill>
                          <a:srgbClr val="FF0000"/>
                        </a:solidFill>
                      </a:endParaRPr>
                    </a:p>
                  </a:txBody>
                  <a:tcPr/>
                </a:tc>
              </a:tr>
              <a:tr h="252000">
                <a:tc>
                  <a:txBody>
                    <a:bodyPr/>
                    <a:lstStyle/>
                    <a:p>
                      <a:r>
                        <a:rPr lang="en-US" altLang="zh-TW" sz="2000" dirty="0" smtClean="0"/>
                        <a:t>CS:134</a:t>
                      </a:r>
                      <a:endParaRPr lang="zh-TW"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p>
                  </a:txBody>
                  <a:tcPr/>
                </a:tc>
                <a:tc>
                  <a:txBody>
                    <a:bodyPr/>
                    <a:lstStyle/>
                    <a:p>
                      <a:endParaRPr lang="zh-TW" altLang="en-US" sz="2000" dirty="0"/>
                    </a:p>
                  </a:txBody>
                  <a:tcPr/>
                </a:tc>
              </a:tr>
            </a:tbl>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10</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12c</a:t>
            </a:r>
          </a:p>
          <a:p>
            <a:pPr>
              <a:buNone/>
            </a:pPr>
            <a:r>
              <a:rPr lang="en-US" altLang="zh-TW" dirty="0" smtClean="0">
                <a:solidFill>
                  <a:srgbClr val="FF0000"/>
                </a:solidFill>
              </a:rPr>
              <a:t>pop </a:t>
            </a:r>
            <a:r>
              <a:rPr lang="en-US" altLang="zh-TW" dirty="0" err="1" smtClean="0">
                <a:solidFill>
                  <a:srgbClr val="FF0000"/>
                </a:solidFill>
              </a:rPr>
              <a:t>dx</a:t>
            </a:r>
            <a:endParaRPr lang="en-US" altLang="zh-TW" dirty="0" smtClean="0">
              <a:solidFill>
                <a:srgbClr val="FF0000"/>
              </a:solidFill>
            </a:endParaRPr>
          </a:p>
          <a:p>
            <a:pPr>
              <a:buNone/>
            </a:pPr>
            <a:r>
              <a:rPr lang="en-US" altLang="zh-TW" dirty="0" err="1" smtClean="0">
                <a:solidFill>
                  <a:srgbClr val="FF0000"/>
                </a:solidFill>
              </a:rPr>
              <a:t>cmp</a:t>
            </a:r>
            <a:r>
              <a:rPr lang="en-US" altLang="zh-TW" dirty="0" smtClean="0">
                <a:solidFill>
                  <a:srgbClr val="FF0000"/>
                </a:solidFill>
              </a:rPr>
              <a:t> dl, 0a</a:t>
            </a:r>
          </a:p>
          <a:p>
            <a:pPr>
              <a:buNone/>
            </a:pPr>
            <a:r>
              <a:rPr lang="en-US" altLang="zh-TW" dirty="0" err="1" smtClean="0">
                <a:solidFill>
                  <a:srgbClr val="FF0000"/>
                </a:solidFill>
              </a:rPr>
              <a:t>jl</a:t>
            </a:r>
            <a:r>
              <a:rPr lang="en-US" altLang="zh-TW" dirty="0" smtClean="0">
                <a:solidFill>
                  <a:srgbClr val="FF0000"/>
                </a:solidFill>
              </a:rPr>
              <a:t> 123</a:t>
            </a:r>
          </a:p>
          <a:p>
            <a:pPr>
              <a:buNone/>
            </a:pPr>
            <a:r>
              <a:rPr lang="en-US" altLang="zh-TW" dirty="0" smtClean="0">
                <a:solidFill>
                  <a:srgbClr val="FF0000"/>
                </a:solidFill>
              </a:rPr>
              <a:t>add dl, 7</a:t>
            </a:r>
          </a:p>
          <a:p>
            <a:pPr>
              <a:buNone/>
            </a:pPr>
            <a:r>
              <a:rPr lang="en-US" altLang="zh-TW" dirty="0" smtClean="0">
                <a:solidFill>
                  <a:srgbClr val="FF0000"/>
                </a:solidFill>
              </a:rPr>
              <a:t>add dl, 30</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solidFill>
                  <a:srgbClr val="FF0000"/>
                </a:solidFill>
              </a:rPr>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183</a:t>
            </a:fld>
            <a:endParaRPr lang="zh-TW" alt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loop</a:t>
            </a:r>
          </a:p>
          <a:p>
            <a:pPr lvl="1"/>
            <a:r>
              <a:rPr lang="zh-TW" altLang="en-US" dirty="0" smtClean="0"/>
              <a:t>簡易的迴圈</a:t>
            </a:r>
            <a:endParaRPr lang="en-US" altLang="zh-TW" dirty="0" smtClean="0"/>
          </a:p>
          <a:p>
            <a:pPr lvl="1"/>
            <a:r>
              <a:rPr lang="en-US" altLang="zh-TW" dirty="0" err="1" smtClean="0"/>
              <a:t>cx</a:t>
            </a:r>
            <a:r>
              <a:rPr lang="zh-TW" altLang="en-US" dirty="0" smtClean="0"/>
              <a:t>為計數器</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140968"/>
            <a:ext cx="5029224" cy="3717032"/>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004048" y="3140968"/>
            <a:ext cx="2160240" cy="371703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7092280" y="3140968"/>
            <a:ext cx="2051720" cy="37170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查表</a:t>
            </a:r>
            <a:r>
              <a:rPr lang="en-US" altLang="zh-TW" dirty="0" smtClean="0"/>
              <a:t>:</a:t>
            </a:r>
            <a:r>
              <a:rPr lang="zh-TW" altLang="en-US" dirty="0" smtClean="0"/>
              <a:t> </a:t>
            </a:r>
            <a:r>
              <a:rPr lang="en-US" altLang="zh-TW" dirty="0" err="1" smtClean="0"/>
              <a:t>xlat</a:t>
            </a:r>
            <a:endParaRPr lang="en-US" altLang="zh-TW" dirty="0" smtClean="0"/>
          </a:p>
          <a:p>
            <a:pPr lvl="1"/>
            <a:r>
              <a:rPr lang="en-US" altLang="zh-TW" dirty="0" smtClean="0"/>
              <a:t>al: index</a:t>
            </a:r>
          </a:p>
          <a:p>
            <a:pPr lvl="1"/>
            <a:r>
              <a:rPr lang="en-US" altLang="zh-TW" dirty="0" err="1" smtClean="0"/>
              <a:t>bx</a:t>
            </a:r>
            <a:r>
              <a:rPr lang="en-US" altLang="zh-TW" dirty="0" smtClean="0"/>
              <a:t>: table address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185</a:t>
            </a:fld>
            <a:endParaRPr lang="zh-TW" altLang="en-US"/>
          </a:p>
        </p:txBody>
      </p:sp>
      <p:pic>
        <p:nvPicPr>
          <p:cNvPr id="270338" name="Picture 2"/>
          <p:cNvPicPr>
            <a:picLocks noChangeAspect="1" noChangeArrowheads="1"/>
          </p:cNvPicPr>
          <p:nvPr/>
        </p:nvPicPr>
        <p:blipFill>
          <a:blip r:embed="rId2" cstate="print"/>
          <a:srcRect/>
          <a:stretch>
            <a:fillRect/>
          </a:stretch>
        </p:blipFill>
        <p:spPr bwMode="auto">
          <a:xfrm>
            <a:off x="4139953" y="1512591"/>
            <a:ext cx="5004048" cy="53454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en-US" altLang="zh-TW" dirty="0" smtClean="0"/>
              <a:t>Address mode</a:t>
            </a:r>
            <a:endParaRPr lang="en-US" altLang="zh-TW" b="1" dirty="0" smtClean="0"/>
          </a:p>
          <a:p>
            <a:pPr lvl="1"/>
            <a:r>
              <a:rPr lang="en-US" altLang="zh-TW" dirty="0" err="1" smtClean="0"/>
              <a:t>Nasm</a:t>
            </a:r>
            <a:r>
              <a:rPr lang="en-US" altLang="zh-TW" dirty="0" smtClean="0"/>
              <a:t>:</a:t>
            </a:r>
          </a:p>
          <a:p>
            <a:pPr lvl="2"/>
            <a:r>
              <a:rPr lang="it-IT" altLang="zh-TW" dirty="0" smtClean="0"/>
              <a:t>[constant]  </a:t>
            </a:r>
          </a:p>
          <a:p>
            <a:pPr lvl="2"/>
            <a:r>
              <a:rPr lang="it-IT" altLang="zh-TW" b="1" dirty="0" smtClean="0"/>
              <a:t>[BX]  </a:t>
            </a:r>
          </a:p>
          <a:p>
            <a:pPr lvl="2"/>
            <a:r>
              <a:rPr lang="it-IT" altLang="zh-TW" dirty="0" smtClean="0"/>
              <a:t>[SI]  </a:t>
            </a:r>
          </a:p>
          <a:p>
            <a:pPr lvl="2"/>
            <a:r>
              <a:rPr lang="it-IT" altLang="zh-TW" dirty="0" smtClean="0"/>
              <a:t>[DI]  </a:t>
            </a:r>
          </a:p>
          <a:p>
            <a:pPr lvl="2"/>
            <a:r>
              <a:rPr lang="it-IT" altLang="zh-TW" dirty="0" smtClean="0"/>
              <a:t>[BX+constant]  </a:t>
            </a:r>
          </a:p>
          <a:p>
            <a:pPr lvl="2"/>
            <a:r>
              <a:rPr lang="it-IT" altLang="zh-TW" dirty="0" smtClean="0"/>
              <a:t>[BP+constant]  </a:t>
            </a:r>
          </a:p>
          <a:p>
            <a:pPr lvl="2"/>
            <a:r>
              <a:rPr lang="it-IT" altLang="zh-TW" dirty="0" smtClean="0"/>
              <a:t>[SI+constant]  </a:t>
            </a:r>
          </a:p>
          <a:p>
            <a:pPr lvl="2"/>
            <a:r>
              <a:rPr lang="it-IT" altLang="zh-TW" dirty="0" smtClean="0"/>
              <a:t>[DI+constant]  </a:t>
            </a:r>
          </a:p>
          <a:p>
            <a:pPr lvl="2"/>
            <a:r>
              <a:rPr lang="it-IT" altLang="zh-TW" dirty="0" smtClean="0"/>
              <a:t>[BX+SI]  </a:t>
            </a:r>
          </a:p>
          <a:p>
            <a:pPr lvl="2"/>
            <a:r>
              <a:rPr lang="it-IT" altLang="zh-TW" dirty="0" smtClean="0"/>
              <a:t>[BX+DI]  </a:t>
            </a:r>
          </a:p>
          <a:p>
            <a:pPr lvl="2"/>
            <a:r>
              <a:rPr lang="it-IT" altLang="zh-TW" dirty="0" smtClean="0"/>
              <a:t>[BP+SI]  </a:t>
            </a:r>
          </a:p>
          <a:p>
            <a:pPr lvl="2"/>
            <a:r>
              <a:rPr lang="it-IT" altLang="zh-TW" dirty="0" smtClean="0"/>
              <a:t>[BP+DI]  </a:t>
            </a:r>
          </a:p>
          <a:p>
            <a:pPr lvl="2"/>
            <a:r>
              <a:rPr lang="it-IT" altLang="zh-TW" dirty="0" smtClean="0"/>
              <a:t>[BX+SI+constant]  </a:t>
            </a:r>
          </a:p>
          <a:p>
            <a:pPr lvl="2"/>
            <a:r>
              <a:rPr lang="it-IT" altLang="zh-TW" dirty="0" smtClean="0"/>
              <a:t>[BX+DI+constant]  </a:t>
            </a:r>
          </a:p>
          <a:p>
            <a:pPr lvl="2"/>
            <a:r>
              <a:rPr lang="it-IT" altLang="zh-TW" dirty="0" smtClean="0"/>
              <a:t>[BP+SI+constant]  </a:t>
            </a:r>
          </a:p>
          <a:p>
            <a:pPr lvl="2"/>
            <a:r>
              <a:rPr lang="it-IT" altLang="zh-TW" dirty="0" smtClean="0"/>
              <a:t>[BP+DI+constant] </a:t>
            </a:r>
          </a:p>
          <a:p>
            <a:pPr lvl="1"/>
            <a:r>
              <a:rPr lang="it-IT" altLang="zh-TW" dirty="0" smtClean="0"/>
              <a:t>MASM</a:t>
            </a:r>
            <a:r>
              <a:rPr lang="en-US" altLang="zh-TW" dirty="0" smtClean="0"/>
              <a:t>:</a:t>
            </a:r>
          </a:p>
          <a:p>
            <a:pPr lvl="2"/>
            <a:r>
              <a:rPr lang="zh-TW" altLang="en-US" dirty="0" smtClean="0"/>
              <a:t>直接定址</a:t>
            </a:r>
            <a:r>
              <a:rPr lang="en-US" altLang="zh-TW" dirty="0" smtClean="0"/>
              <a:t>:</a:t>
            </a:r>
            <a:r>
              <a:rPr lang="zh-TW" altLang="en-US" dirty="0" smtClean="0"/>
              <a:t> </a:t>
            </a:r>
            <a:r>
              <a:rPr lang="en-US" altLang="zh-TW" dirty="0" smtClean="0"/>
              <a:t>data</a:t>
            </a:r>
          </a:p>
          <a:p>
            <a:pPr lvl="2"/>
            <a:r>
              <a:rPr lang="zh-TW" altLang="en-US" dirty="0" smtClean="0"/>
              <a:t>間接定址</a:t>
            </a:r>
            <a:r>
              <a:rPr lang="en-US" altLang="zh-TW" dirty="0" smtClean="0"/>
              <a:t>:</a:t>
            </a:r>
            <a:r>
              <a:rPr lang="zh-TW" altLang="en-US" dirty="0" smtClean="0"/>
              <a:t> </a:t>
            </a:r>
            <a:r>
              <a:rPr lang="en-US" altLang="zh-TW" b="1" dirty="0" smtClean="0"/>
              <a:t>[</a:t>
            </a:r>
            <a:r>
              <a:rPr lang="en-US" altLang="zh-TW" b="1" dirty="0" err="1" smtClean="0"/>
              <a:t>bx</a:t>
            </a:r>
            <a:r>
              <a:rPr lang="en-US" altLang="zh-TW" b="1" dirty="0" smtClean="0"/>
              <a:t>]</a:t>
            </a:r>
            <a:r>
              <a:rPr lang="en-US" altLang="zh-TW" dirty="0" smtClean="0"/>
              <a:t>, [</a:t>
            </a:r>
            <a:r>
              <a:rPr lang="en-US" altLang="zh-TW" dirty="0" err="1" smtClean="0"/>
              <a:t>bp</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a:t>
            </a:r>
          </a:p>
          <a:p>
            <a:pPr lvl="2"/>
            <a:r>
              <a:rPr lang="zh-TW" altLang="en-US" dirty="0" smtClean="0"/>
              <a:t>基底定址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 dist, dist[</a:t>
            </a:r>
            <a:r>
              <a:rPr lang="en-US" altLang="zh-TW" dirty="0" err="1" smtClean="0"/>
              <a:t>bx</a:t>
            </a:r>
            <a:r>
              <a:rPr lang="en-US" altLang="zh-TW" dirty="0" smtClean="0"/>
              <a:t>]</a:t>
            </a:r>
          </a:p>
          <a:p>
            <a:pPr lvl="2"/>
            <a:r>
              <a:rPr lang="zh-TW" altLang="en-US" dirty="0" smtClean="0"/>
              <a:t>索引定址</a:t>
            </a:r>
            <a:r>
              <a:rPr lang="en-US" altLang="zh-TW" dirty="0" smtClean="0"/>
              <a:t>:</a:t>
            </a:r>
            <a:r>
              <a:rPr lang="zh-TW" altLang="en-US" dirty="0" smtClean="0"/>
              <a:t> </a:t>
            </a:r>
            <a:r>
              <a:rPr lang="en-US" altLang="zh-TW" dirty="0" smtClean="0"/>
              <a:t>base[</a:t>
            </a:r>
            <a:r>
              <a:rPr lang="en-US" altLang="zh-TW" dirty="0" err="1" smtClean="0"/>
              <a:t>si</a:t>
            </a:r>
            <a:r>
              <a:rPr lang="en-US" altLang="zh-TW" dirty="0" smtClean="0"/>
              <a:t>], [</a:t>
            </a:r>
            <a:r>
              <a:rPr lang="en-US" altLang="zh-TW" dirty="0" err="1" smtClean="0"/>
              <a:t>si</a:t>
            </a:r>
            <a:r>
              <a:rPr lang="en-US" altLang="zh-TW" dirty="0" smtClean="0"/>
              <a:t>]base</a:t>
            </a:r>
          </a:p>
          <a:p>
            <a:pPr lvl="2"/>
            <a:r>
              <a:rPr lang="zh-TW" altLang="en-US" dirty="0" smtClean="0"/>
              <a:t>基底索引定址</a:t>
            </a:r>
            <a:r>
              <a:rPr lang="en-US" altLang="zh-TW" dirty="0" smtClean="0"/>
              <a:t>:</a:t>
            </a:r>
            <a:r>
              <a:rPr lang="zh-TW" altLang="en-US" dirty="0" smtClean="0"/>
              <a:t> </a:t>
            </a:r>
            <a:r>
              <a:rPr lang="en-US" altLang="zh-TW" dirty="0" smtClean="0"/>
              <a:t>[</a:t>
            </a:r>
            <a:r>
              <a:rPr lang="en-US" altLang="zh-TW" dirty="0" err="1" smtClean="0"/>
              <a:t>bx</a:t>
            </a:r>
            <a:r>
              <a:rPr lang="en-US" altLang="zh-TW" dirty="0" smtClean="0"/>
              <a:t>][</a:t>
            </a:r>
            <a:r>
              <a:rPr lang="en-US" altLang="zh-TW" dirty="0" err="1" smtClean="0"/>
              <a:t>di</a:t>
            </a:r>
            <a:r>
              <a:rPr lang="en-US" altLang="zh-TW" dirty="0" smtClean="0"/>
              <a:t>] dist, [</a:t>
            </a:r>
            <a:r>
              <a:rPr lang="en-US" altLang="zh-TW" dirty="0" err="1" smtClean="0"/>
              <a:t>bx</a:t>
            </a:r>
            <a:r>
              <a:rPr lang="en-US" altLang="zh-TW" dirty="0" smtClean="0"/>
              <a:t>][</a:t>
            </a:r>
            <a:r>
              <a:rPr lang="en-US" altLang="zh-TW" dirty="0" err="1" smtClean="0"/>
              <a:t>si</a:t>
            </a:r>
            <a:r>
              <a:rPr lang="en-US" altLang="zh-TW" dirty="0" smtClean="0"/>
              <a:t>] dist, [</a:t>
            </a:r>
            <a:r>
              <a:rPr lang="en-US" altLang="zh-TW" dirty="0" err="1" smtClean="0"/>
              <a:t>bp</a:t>
            </a:r>
            <a:r>
              <a:rPr lang="en-US" altLang="zh-TW" dirty="0" smtClean="0"/>
              <a:t>][</a:t>
            </a:r>
            <a:r>
              <a:rPr lang="en-US" altLang="zh-TW" dirty="0" err="1" smtClean="0"/>
              <a:t>di</a:t>
            </a:r>
            <a:r>
              <a:rPr lang="en-US" altLang="zh-TW" dirty="0" smtClean="0"/>
              <a:t>] dist, [</a:t>
            </a:r>
            <a:r>
              <a:rPr lang="en-US" altLang="zh-TW" dirty="0" err="1" smtClean="0"/>
              <a:t>bp</a:t>
            </a:r>
            <a:r>
              <a:rPr lang="en-US" altLang="zh-TW" dirty="0" smtClean="0"/>
              <a:t>][</a:t>
            </a:r>
            <a:r>
              <a:rPr lang="en-US" altLang="zh-TW" dirty="0" err="1" smtClean="0"/>
              <a:t>si</a:t>
            </a:r>
            <a:r>
              <a:rPr lang="en-US" altLang="zh-TW" dirty="0" smtClean="0"/>
              <a:t>] dist</a:t>
            </a:r>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186</a:t>
            </a:fld>
            <a:endParaRPr lang="zh-TW"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Generic Addressing Mode</a:t>
            </a:r>
          </a:p>
          <a:p>
            <a:pPr lvl="1"/>
            <a:r>
              <a:rPr lang="en-US" altLang="zh-TW" dirty="0" smtClean="0"/>
              <a:t> </a:t>
            </a:r>
            <a:r>
              <a:rPr lang="en-US" altLang="zh-TW" b="1" dirty="0" smtClean="0"/>
              <a:t>DS</a:t>
            </a:r>
            <a:r>
              <a:rPr lang="en-US" altLang="zh-TW" dirty="0" smtClean="0"/>
              <a:t>:[BX]</a:t>
            </a:r>
          </a:p>
          <a:p>
            <a:pPr>
              <a:buNone/>
            </a:pPr>
            <a:endParaRPr lang="en-US" altLang="zh-TW" dirty="0" smtClean="0"/>
          </a:p>
          <a:p>
            <a:pPr>
              <a:buNone/>
            </a:pPr>
            <a:r>
              <a:rPr lang="en-US" altLang="zh-TW" dirty="0" smtClean="0"/>
              <a:t>push ax</a:t>
            </a:r>
          </a:p>
          <a:p>
            <a:pPr>
              <a:buNone/>
            </a:pPr>
            <a:r>
              <a:rPr lang="en-US" altLang="zh-TW" dirty="0" smtClean="0"/>
              <a:t>push </a:t>
            </a:r>
            <a:r>
              <a:rPr lang="en-US" altLang="zh-TW" dirty="0" err="1" smtClean="0"/>
              <a:t>ds</a:t>
            </a:r>
            <a:endParaRPr lang="en-US" altLang="zh-TW" dirty="0" smtClean="0"/>
          </a:p>
          <a:p>
            <a:pPr>
              <a:buNone/>
            </a:pPr>
            <a:r>
              <a:rPr lang="en-US" altLang="zh-TW" dirty="0" err="1" smtClean="0"/>
              <a:t>mov</a:t>
            </a:r>
            <a:r>
              <a:rPr lang="en-US" altLang="zh-TW" dirty="0" smtClean="0"/>
              <a:t> ax, </a:t>
            </a:r>
            <a:r>
              <a:rPr lang="en-US" altLang="zh-TW" dirty="0" err="1" smtClean="0"/>
              <a:t>ss</a:t>
            </a:r>
            <a:endParaRPr lang="en-US" altLang="zh-TW" dirty="0" smtClean="0"/>
          </a:p>
          <a:p>
            <a:pPr>
              <a:buNone/>
            </a:pPr>
            <a:r>
              <a:rPr lang="en-US" altLang="zh-TW" dirty="0" err="1" smtClean="0"/>
              <a:t>mov</a:t>
            </a:r>
            <a:r>
              <a:rPr lang="en-US" altLang="zh-TW" dirty="0" smtClean="0"/>
              <a:t> </a:t>
            </a:r>
            <a:r>
              <a:rPr lang="en-US" altLang="zh-TW" dirty="0" err="1" smtClean="0"/>
              <a:t>ds</a:t>
            </a:r>
            <a:r>
              <a:rPr lang="en-US" altLang="zh-TW" dirty="0" smtClean="0"/>
              <a:t>, ax</a:t>
            </a:r>
          </a:p>
          <a:p>
            <a:pPr>
              <a:buNone/>
            </a:pPr>
            <a:r>
              <a:rPr lang="en-US" altLang="zh-TW" dirty="0" smtClean="0"/>
              <a:t>pop </a:t>
            </a:r>
            <a:r>
              <a:rPr lang="en-US" altLang="zh-TW" dirty="0" err="1" smtClean="0"/>
              <a:t>ds</a:t>
            </a:r>
            <a:endParaRPr lang="en-US" altLang="zh-TW" dirty="0" smtClean="0"/>
          </a:p>
          <a:p>
            <a:pPr>
              <a:buNone/>
            </a:pPr>
            <a:r>
              <a:rPr lang="en-US" altLang="zh-TW" dirty="0" smtClean="0"/>
              <a:t>pop ax</a:t>
            </a:r>
          </a:p>
          <a:p>
            <a:pPr>
              <a:buNone/>
            </a:pPr>
            <a:r>
              <a:rPr lang="en-US" altLang="zh-TW" dirty="0" err="1" smtClean="0"/>
              <a:t>mov</a:t>
            </a:r>
            <a:r>
              <a:rPr lang="en-US" altLang="zh-TW" dirty="0" smtClean="0"/>
              <a:t> </a:t>
            </a:r>
            <a:r>
              <a:rPr lang="en-US" altLang="zh-TW" dirty="0" err="1" smtClean="0"/>
              <a:t>bx</a:t>
            </a:r>
            <a:r>
              <a:rPr lang="en-US" altLang="zh-TW" dirty="0" smtClean="0"/>
              <a:t>, sp</a:t>
            </a:r>
          </a:p>
          <a:p>
            <a:pPr>
              <a:buNone/>
            </a:pPr>
            <a:r>
              <a:rPr lang="en-US" altLang="zh-TW" dirty="0" err="1" smtClean="0"/>
              <a:t>mov</a:t>
            </a:r>
            <a:r>
              <a:rPr lang="en-US" altLang="zh-TW" dirty="0" smtClean="0"/>
              <a:t> ax, [</a:t>
            </a:r>
            <a:r>
              <a:rPr lang="en-US" altLang="zh-TW" dirty="0" err="1" smtClean="0"/>
              <a:t>bx</a:t>
            </a:r>
            <a:r>
              <a:rPr lang="en-US" altLang="zh-TW" dirty="0" smtClean="0"/>
              <a:t>]</a:t>
            </a:r>
          </a:p>
          <a:p>
            <a:pPr>
              <a:buNone/>
            </a:pPr>
            <a:r>
              <a:rPr lang="en-US" altLang="zh-TW" dirty="0" smtClean="0"/>
              <a:t>=&gt; </a:t>
            </a:r>
            <a:r>
              <a:rPr lang="en-US" altLang="zh-TW" dirty="0" err="1" smtClean="0"/>
              <a:t>ss</a:t>
            </a:r>
            <a:r>
              <a:rPr lang="en-US" altLang="zh-TW" dirty="0" smtClean="0"/>
              <a:t>:[</a:t>
            </a:r>
            <a:r>
              <a:rPr lang="en-US" altLang="zh-TW" dirty="0" err="1" smtClean="0"/>
              <a:t>bx</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187</a:t>
            </a:fld>
            <a:endParaRPr lang="zh-TW" alt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numCol="2">
            <a:normAutofit fontScale="92500" lnSpcReduction="10000"/>
          </a:bodyPr>
          <a:lstStyle/>
          <a:p>
            <a:r>
              <a:rPr lang="zh-TW" altLang="en-US" dirty="0" smtClean="0"/>
              <a:t>簡化</a:t>
            </a:r>
            <a:endParaRPr lang="en-US" altLang="zh-TW" dirty="0" smtClean="0"/>
          </a:p>
          <a:p>
            <a:pPr>
              <a:buNone/>
            </a:pPr>
            <a:r>
              <a:rPr lang="en-US" altLang="zh-TW" dirty="0" err="1" smtClean="0"/>
              <a:t>mov</a:t>
            </a:r>
            <a:r>
              <a:rPr lang="en-US" altLang="zh-TW" dirty="0" smtClean="0"/>
              <a:t> ax, 0ffff</a:t>
            </a:r>
          </a:p>
          <a:p>
            <a:pPr>
              <a:buNone/>
            </a:pPr>
            <a:r>
              <a:rPr lang="en-US" altLang="zh-TW" dirty="0" err="1" smtClean="0"/>
              <a:t>xor</a:t>
            </a:r>
            <a:r>
              <a:rPr lang="en-US" altLang="zh-TW" dirty="0" smtClean="0"/>
              <a:t> </a:t>
            </a:r>
            <a:r>
              <a:rPr lang="en-US" altLang="zh-TW" dirty="0" err="1" smtClean="0"/>
              <a:t>cx</a:t>
            </a:r>
            <a:r>
              <a:rPr lang="en-US" altLang="zh-TW" dirty="0" smtClean="0"/>
              <a:t>, </a:t>
            </a:r>
            <a:r>
              <a:rPr lang="en-US" altLang="zh-TW" dirty="0" err="1" smtClean="0"/>
              <a:t>cx</a:t>
            </a:r>
            <a:endParaRPr lang="en-US" altLang="zh-TW" dirty="0" smtClean="0"/>
          </a:p>
          <a:p>
            <a:pPr>
              <a:buNone/>
            </a:pPr>
            <a:r>
              <a:rPr lang="en-US" altLang="zh-TW" dirty="0" err="1" smtClean="0"/>
              <a:t>cmp</a:t>
            </a:r>
            <a:r>
              <a:rPr lang="en-US" altLang="zh-TW" dirty="0" smtClean="0"/>
              <a:t> ax, 0</a:t>
            </a:r>
          </a:p>
          <a:p>
            <a:pPr>
              <a:buNone/>
            </a:pPr>
            <a:r>
              <a:rPr lang="en-US" altLang="zh-TW" dirty="0" err="1" smtClean="0"/>
              <a:t>jz</a:t>
            </a:r>
            <a:r>
              <a:rPr lang="en-US" altLang="zh-TW" dirty="0" smtClean="0"/>
              <a:t> 115</a:t>
            </a:r>
          </a:p>
          <a:p>
            <a:pPr>
              <a:buNone/>
            </a:pPr>
            <a:r>
              <a:rPr lang="en-US" altLang="zh-TW" dirty="0" err="1" smtClean="0"/>
              <a:t>xor</a:t>
            </a:r>
            <a:r>
              <a:rPr lang="en-US" altLang="zh-TW" dirty="0" smtClean="0"/>
              <a:t> </a:t>
            </a:r>
            <a:r>
              <a:rPr lang="en-US" altLang="zh-TW" dirty="0" err="1" smtClean="0"/>
              <a:t>dx</a:t>
            </a:r>
            <a:r>
              <a:rPr lang="en-US" altLang="zh-TW" dirty="0" smtClean="0"/>
              <a:t>, </a:t>
            </a:r>
            <a:r>
              <a:rPr lang="en-US" altLang="zh-TW" dirty="0" err="1" smtClean="0"/>
              <a:t>dx</a:t>
            </a:r>
            <a:endParaRPr lang="en-US" altLang="zh-TW" dirty="0" smtClean="0"/>
          </a:p>
          <a:p>
            <a:pPr>
              <a:buNone/>
            </a:pPr>
            <a:r>
              <a:rPr lang="en-US" altLang="zh-TW" dirty="0" err="1" smtClean="0"/>
              <a:t>mov</a:t>
            </a:r>
            <a:r>
              <a:rPr lang="en-US" altLang="zh-TW" dirty="0" smtClean="0"/>
              <a:t> </a:t>
            </a:r>
            <a:r>
              <a:rPr lang="en-US" altLang="zh-TW" dirty="0" err="1" smtClean="0"/>
              <a:t>bx</a:t>
            </a:r>
            <a:r>
              <a:rPr lang="en-US" altLang="zh-TW" dirty="0" smtClean="0"/>
              <a:t>, 0a</a:t>
            </a:r>
          </a:p>
          <a:p>
            <a:pPr>
              <a:buNone/>
            </a:pPr>
            <a:r>
              <a:rPr lang="en-US" altLang="zh-TW" dirty="0" smtClean="0"/>
              <a:t>div </a:t>
            </a:r>
            <a:r>
              <a:rPr lang="en-US" altLang="zh-TW" dirty="0" err="1" smtClean="0"/>
              <a:t>bx</a:t>
            </a:r>
            <a:endParaRPr lang="en-US" altLang="zh-TW" dirty="0" smtClean="0"/>
          </a:p>
          <a:p>
            <a:pPr>
              <a:buNone/>
            </a:pPr>
            <a:r>
              <a:rPr lang="en-US" altLang="zh-TW" dirty="0" smtClean="0"/>
              <a:t>push </a:t>
            </a:r>
            <a:r>
              <a:rPr lang="en-US" altLang="zh-TW" dirty="0" err="1" smtClean="0"/>
              <a:t>dx</a:t>
            </a:r>
            <a:endParaRPr lang="en-US" altLang="zh-TW" dirty="0" smtClean="0"/>
          </a:p>
          <a:p>
            <a:pPr>
              <a:buNone/>
            </a:pPr>
            <a:r>
              <a:rPr lang="en-US" altLang="zh-TW" dirty="0" smtClean="0"/>
              <a:t>inc </a:t>
            </a:r>
            <a:r>
              <a:rPr lang="en-US" altLang="zh-TW" dirty="0" err="1" smtClean="0"/>
              <a:t>cx</a:t>
            </a:r>
            <a:endParaRPr lang="en-US" altLang="zh-TW" dirty="0" smtClean="0"/>
          </a:p>
          <a:p>
            <a:pPr>
              <a:buNone/>
            </a:pPr>
            <a:r>
              <a:rPr lang="en-US" altLang="zh-TW" dirty="0" err="1" smtClean="0"/>
              <a:t>jmp</a:t>
            </a:r>
            <a:r>
              <a:rPr lang="en-US" altLang="zh-TW" dirty="0" smtClean="0"/>
              <a:t> 105</a:t>
            </a:r>
          </a:p>
          <a:p>
            <a:pPr>
              <a:buNone/>
            </a:pPr>
            <a:r>
              <a:rPr lang="en-US" altLang="zh-TW" dirty="0" err="1" smtClean="0"/>
              <a:t>cmp</a:t>
            </a:r>
            <a:r>
              <a:rPr lang="en-US" altLang="zh-TW" dirty="0" smtClean="0"/>
              <a:t> </a:t>
            </a:r>
            <a:r>
              <a:rPr lang="en-US" altLang="zh-TW" dirty="0" err="1" smtClean="0"/>
              <a:t>cx</a:t>
            </a:r>
            <a:r>
              <a:rPr lang="en-US" altLang="zh-TW" dirty="0" smtClean="0"/>
              <a:t>, 0</a:t>
            </a:r>
          </a:p>
          <a:p>
            <a:pPr>
              <a:buNone/>
            </a:pPr>
            <a:r>
              <a:rPr lang="en-US" altLang="zh-TW" dirty="0" err="1" smtClean="0"/>
              <a:t>jle</a:t>
            </a:r>
            <a:r>
              <a:rPr lang="en-US" altLang="zh-TW" dirty="0" smtClean="0"/>
              <a:t> 128</a:t>
            </a:r>
          </a:p>
          <a:p>
            <a:pPr>
              <a:buNone/>
            </a:pPr>
            <a:r>
              <a:rPr lang="en-US" altLang="zh-TW" dirty="0" smtClean="0">
                <a:solidFill>
                  <a:srgbClr val="FF0000"/>
                </a:solidFill>
              </a:rPr>
              <a:t>pop ax</a:t>
            </a:r>
          </a:p>
          <a:p>
            <a:pPr>
              <a:buNone/>
            </a:pPr>
            <a:r>
              <a:rPr lang="en-US" altLang="zh-TW" dirty="0" smtClean="0">
                <a:solidFill>
                  <a:srgbClr val="FF0000"/>
                </a:solidFill>
              </a:rPr>
              <a:t>lea </a:t>
            </a:r>
            <a:r>
              <a:rPr lang="en-US" altLang="zh-TW" dirty="0" err="1" smtClean="0">
                <a:solidFill>
                  <a:srgbClr val="FF0000"/>
                </a:solidFill>
              </a:rPr>
              <a:t>bx</a:t>
            </a:r>
            <a:r>
              <a:rPr lang="en-US" altLang="zh-TW" dirty="0" smtClean="0">
                <a:solidFill>
                  <a:srgbClr val="FF0000"/>
                </a:solidFill>
              </a:rPr>
              <a:t>,[12d]</a:t>
            </a:r>
          </a:p>
          <a:p>
            <a:pPr>
              <a:buNone/>
            </a:pPr>
            <a:r>
              <a:rPr lang="en-US" altLang="zh-TW" dirty="0" err="1" smtClean="0">
                <a:solidFill>
                  <a:srgbClr val="FF0000"/>
                </a:solidFill>
              </a:rPr>
              <a:t>xlat</a:t>
            </a:r>
            <a:endParaRPr lang="en-US" altLang="zh-TW" dirty="0" smtClean="0">
              <a:solidFill>
                <a:srgbClr val="FF0000"/>
              </a:solidFill>
            </a:endParaRPr>
          </a:p>
          <a:p>
            <a:pPr>
              <a:buNone/>
            </a:pPr>
            <a:r>
              <a:rPr lang="en-US" altLang="zh-TW" dirty="0" err="1" smtClean="0">
                <a:solidFill>
                  <a:srgbClr val="FF0000"/>
                </a:solidFill>
              </a:rPr>
              <a:t>mov</a:t>
            </a:r>
            <a:r>
              <a:rPr lang="en-US" altLang="zh-TW" dirty="0" smtClean="0">
                <a:solidFill>
                  <a:srgbClr val="FF0000"/>
                </a:solidFill>
              </a:rPr>
              <a:t> dl, al</a:t>
            </a:r>
          </a:p>
          <a:p>
            <a:pPr>
              <a:buNone/>
            </a:pPr>
            <a:r>
              <a:rPr lang="en-US" altLang="zh-TW" dirty="0" err="1" smtClean="0"/>
              <a:t>mov</a:t>
            </a:r>
            <a:r>
              <a:rPr lang="en-US" altLang="zh-TW" dirty="0" smtClean="0"/>
              <a:t> ah, 02</a:t>
            </a:r>
          </a:p>
          <a:p>
            <a:pPr>
              <a:buNone/>
            </a:pPr>
            <a:r>
              <a:rPr lang="en-US" altLang="zh-TW" dirty="0" err="1" smtClean="0"/>
              <a:t>int</a:t>
            </a:r>
            <a:r>
              <a:rPr lang="en-US" altLang="zh-TW" dirty="0" smtClean="0"/>
              <a:t> 21</a:t>
            </a:r>
          </a:p>
          <a:p>
            <a:pPr>
              <a:buNone/>
            </a:pPr>
            <a:r>
              <a:rPr lang="en-US" altLang="zh-TW" dirty="0" smtClean="0"/>
              <a:t>loop 115</a:t>
            </a:r>
          </a:p>
          <a:p>
            <a:pPr>
              <a:buNone/>
            </a:pPr>
            <a:r>
              <a:rPr lang="en-US" altLang="zh-TW" dirty="0" err="1" smtClean="0"/>
              <a:t>mov</a:t>
            </a:r>
            <a:r>
              <a:rPr lang="en-US" altLang="zh-TW" dirty="0" smtClean="0"/>
              <a:t> ax,4c00</a:t>
            </a:r>
          </a:p>
          <a:p>
            <a:pPr>
              <a:buNone/>
            </a:pPr>
            <a:r>
              <a:rPr lang="en-US" altLang="zh-TW" dirty="0" err="1" smtClean="0"/>
              <a:t>int</a:t>
            </a:r>
            <a:r>
              <a:rPr lang="en-US" altLang="zh-TW" dirty="0" smtClean="0"/>
              <a:t> 21</a:t>
            </a:r>
          </a:p>
          <a:p>
            <a:pPr>
              <a:buNone/>
            </a:pPr>
            <a:r>
              <a:rPr lang="en-US" altLang="zh-TW" dirty="0" smtClean="0">
                <a:solidFill>
                  <a:srgbClr val="FF0000"/>
                </a:solidFill>
              </a:rPr>
              <a:t>db '0123456789ABCDEF', 0</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188</a:t>
            </a:fld>
            <a:endParaRPr lang="zh-TW"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5373216"/>
          </a:xfrm>
        </p:spPr>
        <p:txBody>
          <a:bodyPr>
            <a:normAutofit fontScale="77500" lnSpcReduction="20000"/>
          </a:bodyPr>
          <a:lstStyle/>
          <a:p>
            <a:r>
              <a:rPr lang="zh-TW" altLang="en-US" dirty="0" smtClean="0"/>
              <a:t>模組化</a:t>
            </a:r>
            <a:r>
              <a:rPr lang="en-US" altLang="zh-TW" dirty="0" smtClean="0"/>
              <a:t>:</a:t>
            </a:r>
          </a:p>
          <a:p>
            <a:pPr lvl="1"/>
            <a:r>
              <a:rPr lang="zh-TW" altLang="en-US" dirty="0" smtClean="0"/>
              <a:t>將</a:t>
            </a:r>
            <a:r>
              <a:rPr lang="en-US" altLang="zh-TW" dirty="0" smtClean="0"/>
              <a:t>register</a:t>
            </a:r>
            <a:r>
              <a:rPr lang="zh-TW" altLang="en-US" dirty="0" smtClean="0"/>
              <a:t>備份及回復</a:t>
            </a:r>
            <a:endParaRPr lang="en-US" altLang="zh-TW" dirty="0" smtClean="0"/>
          </a:p>
          <a:p>
            <a:pPr lvl="2"/>
            <a:r>
              <a:rPr lang="zh-TW" altLang="en-US" dirty="0" smtClean="0"/>
              <a:t>利用 </a:t>
            </a:r>
            <a:r>
              <a:rPr lang="en-US" altLang="zh-TW" dirty="0" err="1" smtClean="0"/>
              <a:t>pusha</a:t>
            </a:r>
            <a:r>
              <a:rPr lang="en-US" altLang="zh-TW" dirty="0" smtClean="0"/>
              <a:t>, </a:t>
            </a:r>
            <a:r>
              <a:rPr lang="en-US" altLang="zh-TW" dirty="0" err="1" smtClean="0"/>
              <a:t>popa</a:t>
            </a:r>
            <a:endParaRPr lang="en-US" altLang="zh-TW" dirty="0" smtClean="0"/>
          </a:p>
          <a:p>
            <a:pPr lvl="1"/>
            <a:r>
              <a:rPr lang="zh-TW" altLang="en-US" dirty="0" smtClean="0"/>
              <a:t>回傳資料</a:t>
            </a:r>
            <a:endParaRPr lang="en-US" altLang="zh-TW" dirty="0" smtClean="0"/>
          </a:p>
          <a:p>
            <a:pPr lvl="1"/>
            <a:r>
              <a:rPr lang="zh-TW" altLang="en-US" dirty="0" smtClean="0"/>
              <a:t>執行回原執行點後一行</a:t>
            </a:r>
            <a:endParaRPr lang="en-US" altLang="zh-TW" dirty="0" smtClean="0"/>
          </a:p>
          <a:p>
            <a:pPr lvl="2"/>
            <a:r>
              <a:rPr lang="zh-TW" altLang="en-US" dirty="0" smtClean="0"/>
              <a:t>繼續執行函數後程式碼</a:t>
            </a:r>
            <a:endParaRPr lang="en-US" altLang="zh-TW" dirty="0" smtClean="0"/>
          </a:p>
          <a:p>
            <a:pPr lvl="2"/>
            <a:r>
              <a:rPr lang="en-US" altLang="zh-TW" dirty="0" smtClean="0"/>
              <a:t>Ret</a:t>
            </a:r>
          </a:p>
          <a:p>
            <a:pPr lvl="1"/>
            <a:r>
              <a:rPr lang="zh-TW" altLang="en-US" b="1" dirty="0" smtClean="0">
                <a:solidFill>
                  <a:srgbClr val="FF0000"/>
                </a:solidFill>
              </a:rPr>
              <a:t>有了能輸出</a:t>
            </a:r>
            <a:r>
              <a:rPr lang="en-US" altLang="zh-TW" b="1" dirty="0" smtClean="0">
                <a:solidFill>
                  <a:srgbClr val="FF0000"/>
                </a:solidFill>
              </a:rPr>
              <a:t>ax</a:t>
            </a:r>
            <a:r>
              <a:rPr lang="zh-TW" altLang="en-US" b="1" dirty="0" smtClean="0">
                <a:solidFill>
                  <a:srgbClr val="FF0000"/>
                </a:solidFill>
              </a:rPr>
              <a:t>的工具</a:t>
            </a:r>
            <a:endParaRPr lang="en-US" altLang="zh-TW" b="1" dirty="0" smtClean="0">
              <a:solidFill>
                <a:srgbClr val="FF0000"/>
              </a:solidFill>
            </a:endParaRPr>
          </a:p>
          <a:p>
            <a:r>
              <a:rPr lang="zh-TW" altLang="en-US" dirty="0" smtClean="0"/>
              <a:t>測試工具</a:t>
            </a:r>
            <a:endParaRPr lang="en-US" altLang="zh-TW" dirty="0" smtClean="0"/>
          </a:p>
          <a:p>
            <a:pPr>
              <a:buNone/>
            </a:pPr>
            <a:r>
              <a:rPr lang="en-US" altLang="zh-TW" dirty="0" smtClean="0"/>
              <a:t>	</a:t>
            </a:r>
            <a:r>
              <a:rPr lang="en-US" altLang="zh-TW" dirty="0" err="1" smtClean="0"/>
              <a:t>mov</a:t>
            </a:r>
            <a:r>
              <a:rPr lang="en-US" altLang="zh-TW" dirty="0" smtClean="0"/>
              <a:t> cx,0ffffh</a:t>
            </a:r>
          </a:p>
          <a:p>
            <a:pPr>
              <a:buNone/>
            </a:pPr>
            <a:r>
              <a:rPr lang="en-US" altLang="zh-TW" dirty="0" err="1" smtClean="0"/>
              <a:t>print_all</a:t>
            </a:r>
            <a:r>
              <a:rPr lang="en-US" altLang="zh-TW" dirty="0" smtClean="0"/>
              <a:t>:</a:t>
            </a:r>
          </a:p>
          <a:p>
            <a:pPr>
              <a:buNone/>
            </a:pPr>
            <a:r>
              <a:rPr lang="en-US" altLang="zh-TW" dirty="0" smtClean="0"/>
              <a:t>	</a:t>
            </a:r>
            <a:r>
              <a:rPr lang="en-US" altLang="zh-TW" dirty="0" err="1" smtClean="0"/>
              <a:t>mov</a:t>
            </a:r>
            <a:r>
              <a:rPr lang="en-US" altLang="zh-TW" dirty="0" smtClean="0"/>
              <a:t> ax, </a:t>
            </a:r>
            <a:r>
              <a:rPr lang="en-US" altLang="zh-TW" dirty="0" err="1" smtClean="0"/>
              <a:t>cx</a:t>
            </a: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bl</a:t>
            </a:r>
            <a:r>
              <a:rPr lang="en-US" altLang="zh-TW" dirty="0" smtClean="0"/>
              <a:t>, 0ah</a:t>
            </a:r>
          </a:p>
          <a:p>
            <a:pPr>
              <a:buNone/>
            </a:pPr>
            <a:r>
              <a:rPr lang="en-US" altLang="zh-TW" dirty="0" smtClean="0"/>
              <a:t>	call </a:t>
            </a:r>
            <a:r>
              <a:rPr lang="en-US" altLang="zh-TW" dirty="0" err="1" smtClean="0"/>
              <a:t>print_ax</a:t>
            </a:r>
            <a:endParaRPr lang="en-US" altLang="zh-TW" dirty="0" smtClean="0"/>
          </a:p>
          <a:p>
            <a:pPr>
              <a:buNone/>
            </a:pPr>
            <a:r>
              <a:rPr lang="en-US" altLang="zh-TW" dirty="0" smtClean="0"/>
              <a:t>	call </a:t>
            </a:r>
            <a:r>
              <a:rPr lang="en-US" altLang="zh-TW" dirty="0" err="1" smtClean="0"/>
              <a:t>print_newline</a:t>
            </a:r>
            <a:endParaRPr lang="en-US" altLang="zh-TW" dirty="0" smtClean="0"/>
          </a:p>
          <a:p>
            <a:pPr>
              <a:buNone/>
            </a:pPr>
            <a:r>
              <a:rPr lang="en-US" altLang="zh-TW" dirty="0" smtClean="0"/>
              <a:t>	loop </a:t>
            </a:r>
            <a:r>
              <a:rPr lang="en-US" altLang="zh-TW" dirty="0" err="1" smtClean="0"/>
              <a:t>print_all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189</a:t>
            </a:fld>
            <a:endParaRPr lang="zh-TW" altLang="en-US"/>
          </a:p>
        </p:txBody>
      </p:sp>
      <p:pic>
        <p:nvPicPr>
          <p:cNvPr id="103427" name="Picture 3"/>
          <p:cNvPicPr>
            <a:picLocks noChangeAspect="1" noChangeArrowheads="1"/>
          </p:cNvPicPr>
          <p:nvPr/>
        </p:nvPicPr>
        <p:blipFill>
          <a:blip r:embed="rId2" cstate="print"/>
          <a:srcRect/>
          <a:stretch>
            <a:fillRect/>
          </a:stretch>
        </p:blipFill>
        <p:spPr bwMode="auto">
          <a:xfrm>
            <a:off x="4932040" y="1484784"/>
            <a:ext cx="421196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語言教學</a:t>
            </a:r>
            <a:endParaRPr lang="en-US" altLang="zh-TW" dirty="0" smtClean="0"/>
          </a:p>
          <a:p>
            <a:pPr lvl="1"/>
            <a:r>
              <a:rPr lang="zh-TW" altLang="en-US" dirty="0" smtClean="0"/>
              <a:t>複製為最常用的運算</a:t>
            </a:r>
            <a:endParaRPr lang="en-US" altLang="zh-TW" dirty="0" smtClean="0"/>
          </a:p>
          <a:p>
            <a:pPr lvl="1"/>
            <a:endParaRPr lang="zh-TW" altLang="en-US" dirty="0"/>
          </a:p>
        </p:txBody>
      </p:sp>
      <p:pic>
        <p:nvPicPr>
          <p:cNvPr id="26627" name="Picture 3"/>
          <p:cNvPicPr>
            <a:picLocks noChangeAspect="1" noChangeArrowheads="1"/>
          </p:cNvPicPr>
          <p:nvPr/>
        </p:nvPicPr>
        <p:blipFill>
          <a:blip r:embed="rId2" cstate="print"/>
          <a:srcRect t="15096"/>
          <a:stretch>
            <a:fillRect/>
          </a:stretch>
        </p:blipFill>
        <p:spPr bwMode="auto">
          <a:xfrm>
            <a:off x="7236296" y="1498506"/>
            <a:ext cx="1907705" cy="5359494"/>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658416" y="2634537"/>
            <a:ext cx="3486150" cy="3686175"/>
          </a:xfrm>
          <a:prstGeom prst="rect">
            <a:avLst/>
          </a:prstGeom>
          <a:noFill/>
          <a:ln w="9525">
            <a:noFill/>
            <a:miter lim="800000"/>
            <a:headEnd/>
            <a:tailEnd/>
          </a:ln>
        </p:spPr>
      </p:pic>
      <p:sp>
        <p:nvSpPr>
          <p:cNvPr id="7" name="矩形 6"/>
          <p:cNvSpPr/>
          <p:nvPr/>
        </p:nvSpPr>
        <p:spPr>
          <a:xfrm>
            <a:off x="2242592" y="3570641"/>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242592" y="5154817"/>
            <a:ext cx="1080120"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738536" y="5802889"/>
            <a:ext cx="79208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674640" y="321060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1" name="文字方塊 10"/>
          <p:cNvSpPr txBox="1"/>
          <p:nvPr/>
        </p:nvSpPr>
        <p:spPr>
          <a:xfrm>
            <a:off x="2602632" y="4722769"/>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2" name="文字方塊 11"/>
          <p:cNvSpPr txBox="1"/>
          <p:nvPr/>
        </p:nvSpPr>
        <p:spPr>
          <a:xfrm>
            <a:off x="2170584" y="6090921"/>
            <a:ext cx="1338828" cy="369332"/>
          </a:xfrm>
          <a:prstGeom prst="rect">
            <a:avLst/>
          </a:prstGeom>
          <a:noFill/>
        </p:spPr>
        <p:txBody>
          <a:bodyPr wrap="none" rtlCol="0">
            <a:spAutoFit/>
          </a:bodyPr>
          <a:lstStyle/>
          <a:p>
            <a:r>
              <a:rPr lang="zh-TW" altLang="en-US" b="1" dirty="0" smtClean="0">
                <a:solidFill>
                  <a:srgbClr val="FF0000"/>
                </a:solidFill>
              </a:rPr>
              <a:t>沒考慮長度</a:t>
            </a:r>
            <a:endParaRPr lang="zh-TW" altLang="en-US" b="1" dirty="0">
              <a:solidFill>
                <a:srgbClr val="FF0000"/>
              </a:solidFill>
            </a:endParaRPr>
          </a:p>
        </p:txBody>
      </p:sp>
      <p:sp>
        <p:nvSpPr>
          <p:cNvPr id="13" name="投影片編號版面配置區 12"/>
          <p:cNvSpPr>
            <a:spLocks noGrp="1"/>
          </p:cNvSpPr>
          <p:nvPr>
            <p:ph type="sldNum" sz="quarter" idx="12"/>
          </p:nvPr>
        </p:nvSpPr>
        <p:spPr/>
        <p:txBody>
          <a:bodyPr/>
          <a:lstStyle/>
          <a:p>
            <a:fld id="{AC4F3721-7B86-4553-8DA8-FFD0BB461115}" type="slidenum">
              <a:rPr lang="zh-TW" altLang="en-US" smtClean="0"/>
              <a:pPr/>
              <a:t>19</a:t>
            </a:fld>
            <a:endParaRPr lang="zh-TW" alt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Dos function 09h: </a:t>
            </a:r>
            <a:r>
              <a:rPr lang="zh-TW" altLang="en-US" dirty="0" smtClean="0"/>
              <a:t>螢幕顯示字串</a:t>
            </a:r>
            <a:endParaRPr lang="en-US" altLang="zh-TW" dirty="0" smtClean="0"/>
          </a:p>
          <a:p>
            <a:pPr lvl="1"/>
            <a:r>
              <a:rPr lang="en-US" altLang="zh-TW" dirty="0" err="1" smtClean="0"/>
              <a:t>dx</a:t>
            </a:r>
            <a:r>
              <a:rPr lang="zh-TW" altLang="en-US" dirty="0" smtClean="0"/>
              <a:t>為</a:t>
            </a:r>
            <a:r>
              <a:rPr lang="en-US" altLang="zh-TW" dirty="0" smtClean="0"/>
              <a:t>’$’</a:t>
            </a:r>
            <a:r>
              <a:rPr lang="zh-TW" altLang="en-US" dirty="0" smtClean="0"/>
              <a:t>結束的字串</a:t>
            </a:r>
            <a:endParaRPr lang="en-US" altLang="zh-TW" dirty="0" smtClean="0"/>
          </a:p>
          <a:p>
            <a:pPr>
              <a:buNone/>
            </a:pPr>
            <a:endParaRPr lang="en-US" altLang="zh-TW" dirty="0" smtClean="0"/>
          </a:p>
          <a:p>
            <a:pPr>
              <a:buNone/>
            </a:pPr>
            <a:r>
              <a:rPr lang="en-US" altLang="zh-TW" dirty="0" smtClean="0"/>
              <a:t>                  </a:t>
            </a:r>
            <a:r>
              <a:rPr lang="en-US" altLang="zh-TW" dirty="0" err="1" smtClean="0"/>
              <a:t>mov</a:t>
            </a:r>
            <a:r>
              <a:rPr lang="en-US" altLang="zh-TW" dirty="0" smtClean="0"/>
              <a:t> </a:t>
            </a:r>
            <a:r>
              <a:rPr lang="en-US" altLang="zh-TW" dirty="0" err="1" smtClean="0"/>
              <a:t>dx</a:t>
            </a:r>
            <a:r>
              <a:rPr lang="en-US" altLang="zh-TW" dirty="0" smtClean="0"/>
              <a:t>, offset message ; error</a:t>
            </a:r>
          </a:p>
          <a:p>
            <a:pPr>
              <a:buNone/>
            </a:pPr>
            <a:r>
              <a:rPr lang="en-US" altLang="zh-TW" dirty="0" smtClean="0"/>
              <a:t>                   </a:t>
            </a:r>
            <a:r>
              <a:rPr lang="en-US" altLang="zh-TW" dirty="0" err="1" smtClean="0"/>
              <a:t>mov</a:t>
            </a:r>
            <a:r>
              <a:rPr lang="en-US" altLang="zh-TW" dirty="0" smtClean="0"/>
              <a:t> ah,09</a:t>
            </a:r>
          </a:p>
          <a:p>
            <a:pPr>
              <a:buNone/>
            </a:pPr>
            <a:r>
              <a:rPr lang="en-US" altLang="zh-TW" dirty="0" smtClean="0"/>
              <a:t>                   </a:t>
            </a:r>
            <a:r>
              <a:rPr lang="en-US" altLang="zh-TW" dirty="0" err="1" smtClean="0"/>
              <a:t>int</a:t>
            </a:r>
            <a:r>
              <a:rPr lang="en-US" altLang="zh-TW" dirty="0" smtClean="0"/>
              <a:t> 21</a:t>
            </a:r>
          </a:p>
          <a:p>
            <a:pPr>
              <a:buNone/>
            </a:pPr>
            <a:r>
              <a:rPr lang="en-US" altLang="zh-TW" dirty="0" smtClean="0"/>
              <a:t>                   </a:t>
            </a:r>
            <a:r>
              <a:rPr lang="en-US" altLang="zh-TW" dirty="0" err="1" smtClean="0"/>
              <a:t>mov</a:t>
            </a:r>
            <a:r>
              <a:rPr lang="en-US" altLang="zh-TW" dirty="0" smtClean="0"/>
              <a:t> ah,4c</a:t>
            </a:r>
          </a:p>
          <a:p>
            <a:pPr>
              <a:buNone/>
            </a:pPr>
            <a:r>
              <a:rPr lang="en-US" altLang="zh-TW" dirty="0" smtClean="0"/>
              <a:t>                   </a:t>
            </a:r>
            <a:r>
              <a:rPr lang="en-US" altLang="zh-TW" dirty="0" err="1" smtClean="0"/>
              <a:t>int</a:t>
            </a:r>
            <a:r>
              <a:rPr lang="en-US" altLang="zh-TW" dirty="0" smtClean="0"/>
              <a:t> 21</a:t>
            </a:r>
          </a:p>
          <a:p>
            <a:pPr>
              <a:buNone/>
            </a:pPr>
            <a:r>
              <a:rPr lang="en-US" altLang="zh-TW" dirty="0" smtClean="0"/>
              <a:t>message db ‘Hi, Assembly’,0d, 0a</a:t>
            </a:r>
          </a:p>
          <a:p>
            <a:pPr>
              <a:buNone/>
            </a:pPr>
            <a:r>
              <a:rPr lang="en-US" altLang="zh-TW" dirty="0" smtClean="0"/>
              <a:t>                   db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190</a:t>
            </a:fld>
            <a:endParaRPr lang="zh-TW"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Debug</a:t>
            </a:r>
            <a:r>
              <a:rPr lang="zh-TW" altLang="en-US" dirty="0" smtClean="0"/>
              <a:t>無法輸入</a:t>
            </a:r>
            <a:endParaRPr lang="en-US" altLang="zh-TW" dirty="0" smtClean="0"/>
          </a:p>
          <a:p>
            <a:r>
              <a:rPr lang="zh-TW" altLang="en-US" dirty="0" smtClean="0"/>
              <a:t>須將值轉為</a:t>
            </a:r>
            <a:r>
              <a:rPr lang="en-US" altLang="zh-TW" dirty="0" smtClean="0"/>
              <a:t>16</a:t>
            </a:r>
            <a:r>
              <a:rPr lang="zh-TW" altLang="en-US" dirty="0" smtClean="0"/>
              <a:t>進位數字</a:t>
            </a:r>
            <a:endParaRPr lang="en-US" altLang="zh-TW" dirty="0" smtClean="0"/>
          </a:p>
          <a:p>
            <a:r>
              <a:rPr lang="en-US" altLang="zh-TW" dirty="0" smtClean="0"/>
              <a:t>offset</a:t>
            </a:r>
            <a:r>
              <a:rPr lang="zh-TW" altLang="en-US" dirty="0" smtClean="0"/>
              <a:t> </a:t>
            </a:r>
            <a:r>
              <a:rPr lang="en-US" altLang="zh-TW" dirty="0" smtClean="0"/>
              <a:t>message</a:t>
            </a:r>
            <a:r>
              <a:rPr lang="zh-TW" altLang="en-US" dirty="0" smtClean="0"/>
              <a:t>不存在，先用</a:t>
            </a:r>
            <a:r>
              <a:rPr lang="en-US" altLang="zh-TW" dirty="0" smtClean="0"/>
              <a:t>0</a:t>
            </a:r>
            <a:r>
              <a:rPr lang="zh-TW" altLang="en-US" dirty="0" smtClean="0"/>
              <a:t>取代指令位移</a:t>
            </a:r>
            <a:endParaRPr lang="en-US" altLang="zh-TW" dirty="0" smtClean="0"/>
          </a:p>
          <a:p>
            <a:pPr>
              <a:buNone/>
            </a:pPr>
            <a:endParaRPr lang="en-US" altLang="zh-TW" dirty="0" smtClean="0"/>
          </a:p>
          <a:p>
            <a:pPr>
              <a:buNone/>
            </a:pPr>
            <a:r>
              <a:rPr lang="en-US" altLang="zh-TW" dirty="0" err="1" smtClean="0"/>
              <a:t>mov</a:t>
            </a:r>
            <a:r>
              <a:rPr lang="en-US" altLang="zh-TW" dirty="0" smtClean="0"/>
              <a:t> </a:t>
            </a:r>
            <a:r>
              <a:rPr lang="en-US" altLang="zh-TW" dirty="0" err="1" smtClean="0"/>
              <a:t>dx</a:t>
            </a:r>
            <a:r>
              <a:rPr lang="en-US" altLang="zh-TW" dirty="0" smtClean="0"/>
              <a:t>, 0</a:t>
            </a:r>
          </a:p>
          <a:p>
            <a:pPr>
              <a:buNone/>
            </a:pPr>
            <a:r>
              <a:rPr lang="en-US" altLang="zh-TW" dirty="0" err="1" smtClean="0"/>
              <a:t>mov</a:t>
            </a:r>
            <a:r>
              <a:rPr lang="en-US" altLang="zh-TW" dirty="0" smtClean="0"/>
              <a:t> ah,09</a:t>
            </a:r>
          </a:p>
          <a:p>
            <a:pPr>
              <a:buNone/>
            </a:pPr>
            <a:r>
              <a:rPr lang="en-US" altLang="zh-TW" dirty="0" err="1" smtClean="0"/>
              <a:t>int</a:t>
            </a:r>
            <a:r>
              <a:rPr lang="en-US" altLang="zh-TW" dirty="0" smtClean="0"/>
              <a:t> 21</a:t>
            </a:r>
          </a:p>
          <a:p>
            <a:pPr>
              <a:buNone/>
            </a:pPr>
            <a:r>
              <a:rPr lang="en-US" altLang="zh-TW" dirty="0" err="1" smtClean="0"/>
              <a:t>mov</a:t>
            </a:r>
            <a:r>
              <a:rPr lang="en-US" altLang="zh-TW" dirty="0" smtClean="0"/>
              <a:t> ah,4c</a:t>
            </a:r>
          </a:p>
          <a:p>
            <a:pPr>
              <a:buNone/>
            </a:pPr>
            <a:r>
              <a:rPr lang="en-US" altLang="zh-TW" dirty="0" err="1" smtClean="0"/>
              <a:t>int</a:t>
            </a:r>
            <a:r>
              <a:rPr lang="en-US" altLang="zh-TW" dirty="0" smtClean="0"/>
              <a:t> 21</a:t>
            </a:r>
          </a:p>
          <a:p>
            <a:pPr>
              <a:buNone/>
            </a:pPr>
            <a:r>
              <a:rPr lang="en-US" altLang="zh-TW" dirty="0" smtClean="0"/>
              <a:t>db ‘Hi, Assembly’,0d, 0a,‘$’</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191</a:t>
            </a:fld>
            <a:endParaRPr lang="zh-TW"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9144000" cy="5373216"/>
          </a:xfrm>
        </p:spPr>
        <p:txBody>
          <a:bodyPr>
            <a:normAutofit fontScale="85000" lnSpcReduction="20000"/>
          </a:bodyPr>
          <a:lstStyle/>
          <a:p>
            <a:r>
              <a:rPr lang="zh-TW" altLang="en-US" dirty="0" smtClean="0"/>
              <a:t>檔案式編輯</a:t>
            </a:r>
            <a:r>
              <a:rPr lang="en-US" altLang="zh-TW" dirty="0" smtClean="0"/>
              <a:t>:</a:t>
            </a:r>
            <a:r>
              <a:rPr lang="zh-TW" altLang="en-US" dirty="0" smtClean="0"/>
              <a:t> </a:t>
            </a:r>
            <a:r>
              <a:rPr lang="en-US" altLang="zh-TW" dirty="0" err="1" smtClean="0"/>
              <a:t>masm</a:t>
            </a:r>
            <a:r>
              <a:rPr lang="en-US" altLang="zh-TW" dirty="0" smtClean="0"/>
              <a:t> </a:t>
            </a:r>
            <a:r>
              <a:rPr lang="zh-TW" altLang="en-US" dirty="0" smtClean="0"/>
              <a:t>組譯器</a:t>
            </a:r>
            <a:endParaRPr lang="en-US" altLang="zh-TW" dirty="0" smtClean="0"/>
          </a:p>
          <a:p>
            <a:r>
              <a:rPr lang="en-US" altLang="zh-TW" dirty="0" smtClean="0"/>
              <a:t>build.bat</a:t>
            </a:r>
          </a:p>
          <a:p>
            <a:pPr>
              <a:buNone/>
            </a:pPr>
            <a:r>
              <a:rPr lang="en-US" altLang="zh-TW" dirty="0" smtClean="0"/>
              <a:t>@echo off</a:t>
            </a:r>
          </a:p>
          <a:p>
            <a:pPr>
              <a:buNone/>
            </a:pPr>
            <a:r>
              <a:rPr lang="en-US" altLang="zh-TW" dirty="0" smtClean="0"/>
              <a:t>D:\masm32\bin\ml /c /Fl /Sa "%1.asm"</a:t>
            </a:r>
          </a:p>
          <a:p>
            <a:pPr>
              <a:buNone/>
            </a:pPr>
            <a:r>
              <a:rPr lang="en-US" altLang="zh-TW" dirty="0" smtClean="0"/>
              <a:t>D:\masm32\bin\link16 /tiny "%1.obj","%1.com","%1.map";</a:t>
            </a:r>
          </a:p>
          <a:p>
            <a:endParaRPr lang="en-US" altLang="zh-TW" dirty="0" smtClean="0"/>
          </a:p>
          <a:p>
            <a:r>
              <a:rPr lang="en-US" altLang="zh-TW" dirty="0" smtClean="0"/>
              <a:t>clean.bat</a:t>
            </a:r>
          </a:p>
          <a:p>
            <a:pPr>
              <a:buNone/>
            </a:pPr>
            <a:r>
              <a:rPr lang="en-US" altLang="zh-TW" dirty="0" smtClean="0"/>
              <a:t>@echo off</a:t>
            </a:r>
          </a:p>
          <a:p>
            <a:pPr>
              <a:buNone/>
            </a:pPr>
            <a:r>
              <a:rPr lang="en-US" altLang="zh-TW" dirty="0" smtClean="0"/>
              <a:t>del %1.com</a:t>
            </a:r>
          </a:p>
          <a:p>
            <a:pPr>
              <a:buNone/>
            </a:pPr>
            <a:r>
              <a:rPr lang="en-US" altLang="zh-TW" dirty="0" smtClean="0"/>
              <a:t>del %1.exe</a:t>
            </a:r>
          </a:p>
          <a:p>
            <a:pPr>
              <a:buNone/>
            </a:pPr>
            <a:r>
              <a:rPr lang="en-US" altLang="zh-TW" dirty="0" smtClean="0"/>
              <a:t>del %1.lst</a:t>
            </a:r>
          </a:p>
          <a:p>
            <a:pPr>
              <a:buNone/>
            </a:pPr>
            <a:r>
              <a:rPr lang="en-US" altLang="zh-TW" dirty="0" smtClean="0"/>
              <a:t>del %1.map</a:t>
            </a:r>
          </a:p>
          <a:p>
            <a:pPr>
              <a:buNone/>
            </a:pPr>
            <a:r>
              <a:rPr lang="en-US" altLang="zh-TW" dirty="0" smtClean="0"/>
              <a:t>del %1.obj</a:t>
            </a:r>
          </a:p>
          <a:p>
            <a:endParaRPr lang="en-US" altLang="zh-TW" dirty="0" smtClean="0"/>
          </a:p>
          <a:p>
            <a:r>
              <a:rPr lang="en-US" altLang="zh-TW" dirty="0" smtClean="0"/>
              <a:t>D:\&gt;use D: D:\masm32\myproject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192</a:t>
            </a:fld>
            <a:endParaRPr lang="zh-TW"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Number Printer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193</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0" y="1988840"/>
            <a:ext cx="3131840" cy="4882343"/>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3131840" y="1484371"/>
            <a:ext cx="2808312" cy="537363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5940152" y="19017"/>
            <a:ext cx="3203848" cy="68389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194</a:t>
            </a:fld>
            <a:endParaRPr lang="zh-TW" altLang="en-US"/>
          </a:p>
        </p:txBody>
      </p:sp>
      <p:pic>
        <p:nvPicPr>
          <p:cNvPr id="99330" name="Picture 2"/>
          <p:cNvPicPr>
            <a:picLocks noChangeAspect="1" noChangeArrowheads="1"/>
          </p:cNvPicPr>
          <p:nvPr/>
        </p:nvPicPr>
        <p:blipFill>
          <a:blip r:embed="rId2" cstate="print"/>
          <a:srcRect/>
          <a:stretch>
            <a:fillRect/>
          </a:stretch>
        </p:blipFill>
        <p:spPr bwMode="auto">
          <a:xfrm>
            <a:off x="0" y="3212976"/>
            <a:ext cx="9144000" cy="3645025"/>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4932040" y="1124744"/>
            <a:ext cx="4211960" cy="2122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5373216"/>
          </a:xfrm>
        </p:spPr>
        <p:txBody>
          <a:bodyPr/>
          <a:lstStyle/>
          <a:p>
            <a:r>
              <a:rPr lang="en-US" altLang="zh-TW" dirty="0" smtClean="0"/>
              <a:t>Debug Tool For 16 bits Assembly</a:t>
            </a:r>
          </a:p>
          <a:p>
            <a:pPr lvl="1"/>
            <a:r>
              <a:rPr lang="zh-TW" altLang="en-US" dirty="0" smtClean="0"/>
              <a:t>玩真的</a:t>
            </a:r>
            <a:r>
              <a:rPr lang="en-US" altLang="zh-TW" dirty="0" smtClean="0"/>
              <a:t>!!</a:t>
            </a:r>
            <a:r>
              <a:rPr lang="zh-TW" altLang="en-US" dirty="0" smtClean="0"/>
              <a:t> </a:t>
            </a:r>
            <a:r>
              <a:rPr lang="en-US" altLang="zh-TW" dirty="0" err="1" smtClean="0"/>
              <a:t>Hexdump</a:t>
            </a:r>
            <a:r>
              <a:rPr lang="en-US" altLang="zh-TW" dirty="0" smtClean="0"/>
              <a:t> 16 bits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195</a:t>
            </a:fld>
            <a:endParaRPr lang="zh-TW" altLang="en-US"/>
          </a:p>
        </p:txBody>
      </p:sp>
      <p:pic>
        <p:nvPicPr>
          <p:cNvPr id="96258" name="Picture 2"/>
          <p:cNvPicPr>
            <a:picLocks noChangeAspect="1" noChangeArrowheads="1"/>
          </p:cNvPicPr>
          <p:nvPr/>
        </p:nvPicPr>
        <p:blipFill>
          <a:blip r:embed="rId2" cstate="print"/>
          <a:srcRect/>
          <a:stretch>
            <a:fillRect/>
          </a:stretch>
        </p:blipFill>
        <p:spPr bwMode="auto">
          <a:xfrm>
            <a:off x="4499992" y="1137566"/>
            <a:ext cx="4644008" cy="5720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042792" cy="4625609"/>
          </a:xfrm>
        </p:spPr>
        <p:txBody>
          <a:bodyPr/>
          <a:lstStyle/>
          <a:p>
            <a:r>
              <a:rPr lang="zh-TW" altLang="en-US" dirty="0" smtClean="0"/>
              <a:t>定指法</a:t>
            </a:r>
            <a:endParaRPr lang="en-US" altLang="zh-TW" dirty="0" smtClean="0"/>
          </a:p>
          <a:p>
            <a:pPr lvl="1"/>
            <a:r>
              <a:rPr lang="en-US" altLang="zh-TW" dirty="0" err="1" smtClean="0"/>
              <a:t>Section:Address</a:t>
            </a:r>
            <a:r>
              <a:rPr lang="en-US" altLang="zh-TW" dirty="0" smtClean="0"/>
              <a:t>=</a:t>
            </a:r>
          </a:p>
          <a:p>
            <a:pPr lvl="1">
              <a:buNone/>
            </a:pPr>
            <a:r>
              <a:rPr lang="en-US" altLang="zh-TW" dirty="0" smtClean="0"/>
              <a:t>	Section*16+Address</a:t>
            </a:r>
          </a:p>
          <a:p>
            <a:pPr lvl="1"/>
            <a:r>
              <a:rPr lang="en-US" altLang="zh-TW" dirty="0" smtClean="0"/>
              <a:t>30Eh:410h=34fh:0</a:t>
            </a:r>
          </a:p>
          <a:p>
            <a:pPr lvl="1"/>
            <a:r>
              <a:rPr lang="en-US" altLang="zh-TW" dirty="0" smtClean="0"/>
              <a:t>0:0~ffffh:ffffh</a:t>
            </a:r>
          </a:p>
          <a:p>
            <a:pPr lvl="2"/>
            <a:r>
              <a:rPr lang="en-US" altLang="zh-TW" dirty="0" smtClean="0"/>
              <a:t>0~10ffefh</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196</a:t>
            </a:fld>
            <a:endParaRPr lang="zh-TW" altLang="en-US"/>
          </a:p>
        </p:txBody>
      </p:sp>
      <p:pic>
        <p:nvPicPr>
          <p:cNvPr id="97282" name="Picture 2"/>
          <p:cNvPicPr>
            <a:picLocks noChangeAspect="1" noChangeArrowheads="1"/>
          </p:cNvPicPr>
          <p:nvPr/>
        </p:nvPicPr>
        <p:blipFill>
          <a:blip r:embed="rId2" cstate="print"/>
          <a:srcRect/>
          <a:stretch>
            <a:fillRect/>
          </a:stretch>
        </p:blipFill>
        <p:spPr bwMode="auto">
          <a:xfrm>
            <a:off x="3779912" y="1512168"/>
            <a:ext cx="5364089"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解構</a:t>
            </a:r>
            <a:endParaRPr lang="en-US" altLang="zh-TW" dirty="0" smtClean="0"/>
          </a:p>
          <a:p>
            <a:pPr lvl="1"/>
            <a:r>
              <a:rPr lang="en-US" altLang="zh-TW" dirty="0" smtClean="0"/>
              <a:t>16 bits assembly</a:t>
            </a:r>
          </a:p>
          <a:p>
            <a:pPr lvl="1"/>
            <a:r>
              <a:rPr lang="en-US" altLang="zh-TW" dirty="0" smtClean="0"/>
              <a:t>286</a:t>
            </a:r>
            <a:r>
              <a:rPr lang="zh-TW" altLang="en-US" dirty="0" smtClean="0"/>
              <a:t> </a:t>
            </a:r>
            <a:r>
              <a:rPr lang="en-US" altLang="zh-TW" dirty="0" smtClean="0"/>
              <a:t>mode: .286</a:t>
            </a:r>
          </a:p>
          <a:p>
            <a:pPr lvl="2"/>
            <a:r>
              <a:rPr lang="en-US" altLang="zh-TW" dirty="0" smtClean="0"/>
              <a:t>16bits offset string pointer &lt;=286</a:t>
            </a:r>
          </a:p>
          <a:p>
            <a:pPr lvl="2"/>
            <a:r>
              <a:rPr lang="en-US" altLang="zh-TW" dirty="0" err="1" smtClean="0"/>
              <a:t>pusha</a:t>
            </a:r>
            <a:r>
              <a:rPr lang="en-US" altLang="zh-TW" dirty="0" smtClean="0"/>
              <a:t>, </a:t>
            </a:r>
            <a:r>
              <a:rPr lang="en-US" altLang="zh-TW" dirty="0" err="1" smtClean="0"/>
              <a:t>popa</a:t>
            </a:r>
            <a:r>
              <a:rPr lang="en-US" altLang="zh-TW" dirty="0" smtClean="0"/>
              <a:t> &lt;=386</a:t>
            </a:r>
            <a:endParaRPr lang="zh-TW" altLang="en-US" dirty="0" smtClean="0"/>
          </a:p>
          <a:p>
            <a:pPr lvl="2"/>
            <a:r>
              <a:rPr lang="en-US" altLang="zh-TW" dirty="0" smtClean="0"/>
              <a:t>16bits instructions</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197</a:t>
            </a:fld>
            <a:endParaRPr lang="zh-TW" altLang="en-US"/>
          </a:p>
        </p:txBody>
      </p:sp>
      <p:pic>
        <p:nvPicPr>
          <p:cNvPr id="98306" name="Picture 2"/>
          <p:cNvPicPr>
            <a:picLocks noChangeAspect="1" noChangeArrowheads="1"/>
          </p:cNvPicPr>
          <p:nvPr/>
        </p:nvPicPr>
        <p:blipFill>
          <a:blip r:embed="rId2" cstate="print"/>
          <a:srcRect/>
          <a:stretch>
            <a:fillRect/>
          </a:stretch>
        </p:blipFill>
        <p:spPr bwMode="auto">
          <a:xfrm>
            <a:off x="5753900" y="0"/>
            <a:ext cx="3390100" cy="2852936"/>
          </a:xfrm>
          <a:prstGeom prst="rect">
            <a:avLst/>
          </a:prstGeom>
          <a:noFill/>
          <a:ln w="9525">
            <a:noFill/>
            <a:miter lim="800000"/>
            <a:headEnd/>
            <a:tailEnd/>
          </a:ln>
        </p:spPr>
      </p:pic>
      <p:sp>
        <p:nvSpPr>
          <p:cNvPr id="6" name="文字方塊 5"/>
          <p:cNvSpPr txBox="1"/>
          <p:nvPr/>
        </p:nvSpPr>
        <p:spPr>
          <a:xfrm>
            <a:off x="7092280" y="188640"/>
            <a:ext cx="1204176" cy="369332"/>
          </a:xfrm>
          <a:prstGeom prst="rect">
            <a:avLst/>
          </a:prstGeom>
          <a:noFill/>
        </p:spPr>
        <p:txBody>
          <a:bodyPr wrap="none" rtlCol="0">
            <a:spAutoFit/>
          </a:bodyPr>
          <a:lstStyle/>
          <a:p>
            <a:r>
              <a:rPr lang="en-US" altLang="zh-TW" dirty="0" smtClean="0">
                <a:solidFill>
                  <a:srgbClr val="FF0000"/>
                </a:solidFill>
              </a:rPr>
              <a:t>286 mode:</a:t>
            </a:r>
            <a:endParaRPr lang="zh-TW" altLang="en-US" dirty="0">
              <a:solidFill>
                <a:srgbClr val="FF0000"/>
              </a:solidFill>
            </a:endParaRPr>
          </a:p>
        </p:txBody>
      </p:sp>
      <p:sp>
        <p:nvSpPr>
          <p:cNvPr id="7" name="文字方塊 6"/>
          <p:cNvSpPr txBox="1"/>
          <p:nvPr/>
        </p:nvSpPr>
        <p:spPr>
          <a:xfrm>
            <a:off x="7812360" y="2348880"/>
            <a:ext cx="1107996" cy="369332"/>
          </a:xfrm>
          <a:prstGeom prst="rect">
            <a:avLst/>
          </a:prstGeom>
          <a:noFill/>
        </p:spPr>
        <p:txBody>
          <a:bodyPr wrap="none" rtlCol="0">
            <a:spAutoFit/>
          </a:bodyPr>
          <a:lstStyle/>
          <a:p>
            <a:r>
              <a:rPr lang="zh-TW" altLang="en-US" dirty="0" smtClean="0">
                <a:solidFill>
                  <a:srgbClr val="FF0000"/>
                </a:solidFill>
              </a:rPr>
              <a:t>離開程式</a:t>
            </a:r>
            <a:endParaRPr lang="zh-TW" altLang="en-US" dirty="0">
              <a:solidFill>
                <a:srgbClr val="FF0000"/>
              </a:solidFill>
            </a:endParaRPr>
          </a:p>
        </p:txBody>
      </p:sp>
      <p:sp>
        <p:nvSpPr>
          <p:cNvPr id="8" name="文字方塊 7"/>
          <p:cNvSpPr txBox="1"/>
          <p:nvPr/>
        </p:nvSpPr>
        <p:spPr>
          <a:xfrm>
            <a:off x="7812360" y="1916832"/>
            <a:ext cx="1162498" cy="369332"/>
          </a:xfrm>
          <a:prstGeom prst="rect">
            <a:avLst/>
          </a:prstGeom>
          <a:noFill/>
        </p:spPr>
        <p:txBody>
          <a:bodyPr wrap="none" rtlCol="0">
            <a:spAutoFit/>
          </a:bodyPr>
          <a:lstStyle/>
          <a:p>
            <a:r>
              <a:rPr lang="en-US" altLang="zh-TW" dirty="0" smtClean="0">
                <a:solidFill>
                  <a:srgbClr val="FF0000"/>
                </a:solidFill>
              </a:rPr>
              <a:t>Hex dump</a:t>
            </a:r>
            <a:endParaRPr lang="zh-TW" altLang="en-US" dirty="0">
              <a:solidFill>
                <a:srgbClr val="FF0000"/>
              </a:solidFill>
            </a:endParaRPr>
          </a:p>
        </p:txBody>
      </p:sp>
      <p:sp>
        <p:nvSpPr>
          <p:cNvPr id="9" name="文字方塊 8"/>
          <p:cNvSpPr txBox="1"/>
          <p:nvPr/>
        </p:nvSpPr>
        <p:spPr>
          <a:xfrm>
            <a:off x="7710594" y="1196752"/>
            <a:ext cx="1433406" cy="369332"/>
          </a:xfrm>
          <a:prstGeom prst="rect">
            <a:avLst/>
          </a:prstGeom>
          <a:noFill/>
        </p:spPr>
        <p:txBody>
          <a:bodyPr wrap="none" rtlCol="0">
            <a:spAutoFit/>
          </a:bodyPr>
          <a:lstStyle/>
          <a:p>
            <a:r>
              <a:rPr lang="zh-TW" altLang="en-US" dirty="0" smtClean="0">
                <a:solidFill>
                  <a:srgbClr val="FF0000"/>
                </a:solidFill>
              </a:rPr>
              <a:t>暫存器</a:t>
            </a:r>
            <a:r>
              <a:rPr lang="en-US" altLang="zh-TW" dirty="0" smtClean="0">
                <a:solidFill>
                  <a:srgbClr val="FF0000"/>
                </a:solidFill>
              </a:rPr>
              <a:t>dump</a:t>
            </a:r>
            <a:endParaRPr lang="zh-TW" altLang="en-US" dirty="0">
              <a:solidFill>
                <a:srgbClr val="FF0000"/>
              </a:solidFill>
            </a:endParaRPr>
          </a:p>
        </p:txBody>
      </p:sp>
      <p:pic>
        <p:nvPicPr>
          <p:cNvPr id="98307" name="Picture 3"/>
          <p:cNvPicPr>
            <a:picLocks noChangeAspect="1" noChangeArrowheads="1"/>
          </p:cNvPicPr>
          <p:nvPr/>
        </p:nvPicPr>
        <p:blipFill>
          <a:blip r:embed="rId3" cstate="print"/>
          <a:srcRect/>
          <a:stretch>
            <a:fillRect/>
          </a:stretch>
        </p:blipFill>
        <p:spPr bwMode="auto">
          <a:xfrm>
            <a:off x="5732605" y="2852935"/>
            <a:ext cx="3378963" cy="4005065"/>
          </a:xfrm>
          <a:prstGeom prst="rect">
            <a:avLst/>
          </a:prstGeom>
          <a:noFill/>
          <a:ln w="9525">
            <a:noFill/>
            <a:miter lim="800000"/>
            <a:headEnd/>
            <a:tailEnd/>
          </a:ln>
        </p:spPr>
      </p:pic>
      <p:sp>
        <p:nvSpPr>
          <p:cNvPr id="11" name="文字方塊 10"/>
          <p:cNvSpPr txBox="1"/>
          <p:nvPr/>
        </p:nvSpPr>
        <p:spPr>
          <a:xfrm>
            <a:off x="7038937" y="5805264"/>
            <a:ext cx="2105063" cy="369332"/>
          </a:xfrm>
          <a:prstGeom prst="rect">
            <a:avLst/>
          </a:prstGeom>
          <a:noFill/>
        </p:spPr>
        <p:txBody>
          <a:bodyPr wrap="none" rtlCol="0">
            <a:spAutoFit/>
          </a:bodyPr>
          <a:lstStyle/>
          <a:p>
            <a:r>
              <a:rPr lang="en-US" altLang="zh-TW" dirty="0" smtClean="0">
                <a:solidFill>
                  <a:srgbClr val="FF0000"/>
                </a:solidFill>
              </a:rPr>
              <a:t>begin</a:t>
            </a:r>
            <a:r>
              <a:rPr lang="zh-TW" altLang="en-US" dirty="0" smtClean="0">
                <a:solidFill>
                  <a:srgbClr val="FF0000"/>
                </a:solidFill>
              </a:rPr>
              <a:t>為程式進入點</a:t>
            </a:r>
            <a:endParaRPr lang="zh-TW" altLang="en-US" dirty="0">
              <a:solidFill>
                <a:srgbClr val="FF0000"/>
              </a:solidFill>
            </a:endParaRPr>
          </a:p>
        </p:txBody>
      </p:sp>
      <p:sp>
        <p:nvSpPr>
          <p:cNvPr id="12" name="文字方塊 11"/>
          <p:cNvSpPr txBox="1"/>
          <p:nvPr/>
        </p:nvSpPr>
        <p:spPr>
          <a:xfrm>
            <a:off x="3203848" y="6309320"/>
            <a:ext cx="2984920" cy="369332"/>
          </a:xfrm>
          <a:prstGeom prst="rect">
            <a:avLst/>
          </a:prstGeom>
          <a:noFill/>
        </p:spPr>
        <p:txBody>
          <a:bodyPr wrap="none" rtlCol="0">
            <a:spAutoFit/>
          </a:bodyPr>
          <a:lstStyle/>
          <a:p>
            <a:r>
              <a:rPr lang="en-US" altLang="zh-TW" dirty="0" smtClean="0">
                <a:solidFill>
                  <a:srgbClr val="FF0000"/>
                </a:solidFill>
              </a:rPr>
              <a:t>.STACK</a:t>
            </a:r>
            <a:r>
              <a:rPr lang="zh-TW" altLang="en-US" dirty="0" smtClean="0">
                <a:solidFill>
                  <a:srgbClr val="FF0000"/>
                </a:solidFill>
              </a:rPr>
              <a:t>為宣告堆疊區段空間</a:t>
            </a:r>
            <a:endParaRPr lang="zh-TW" altLang="en-US" dirty="0">
              <a:solidFill>
                <a:srgbClr val="FF0000"/>
              </a:solidFill>
            </a:endParaRPr>
          </a:p>
        </p:txBody>
      </p:sp>
      <p:sp>
        <p:nvSpPr>
          <p:cNvPr id="13" name="文字方塊 12"/>
          <p:cNvSpPr txBox="1"/>
          <p:nvPr/>
        </p:nvSpPr>
        <p:spPr>
          <a:xfrm>
            <a:off x="6389720" y="3140968"/>
            <a:ext cx="2873800" cy="369332"/>
          </a:xfrm>
          <a:prstGeom prst="rect">
            <a:avLst/>
          </a:prstGeom>
          <a:solidFill>
            <a:schemeClr val="bg1"/>
          </a:solidFill>
        </p:spPr>
        <p:txBody>
          <a:bodyPr wrap="none" rtlCol="0">
            <a:spAutoFit/>
          </a:bodyPr>
          <a:lstStyle/>
          <a:p>
            <a:r>
              <a:rPr lang="en-US" altLang="zh-TW" dirty="0" smtClean="0">
                <a:solidFill>
                  <a:srgbClr val="FF0000"/>
                </a:solidFill>
              </a:rPr>
              <a:t>.DATA</a:t>
            </a:r>
            <a:r>
              <a:rPr lang="zh-TW" altLang="en-US" dirty="0" smtClean="0">
                <a:solidFill>
                  <a:srgbClr val="FF0000"/>
                </a:solidFill>
              </a:rPr>
              <a:t>為宣告堆疊區段空間</a:t>
            </a:r>
            <a:endParaRPr lang="zh-TW" altLang="en-US" dirty="0">
              <a:solidFill>
                <a:srgbClr val="FF0000"/>
              </a:solidFill>
            </a:endParaRPr>
          </a:p>
        </p:txBody>
      </p:sp>
      <p:sp>
        <p:nvSpPr>
          <p:cNvPr id="14" name="矩形 13"/>
          <p:cNvSpPr/>
          <p:nvPr/>
        </p:nvSpPr>
        <p:spPr>
          <a:xfrm>
            <a:off x="6516216" y="260648"/>
            <a:ext cx="43204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44208" y="1628800"/>
            <a:ext cx="2016224"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6444208" y="1988840"/>
            <a:ext cx="1224136" cy="26064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6444208" y="2276872"/>
            <a:ext cx="1296144"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6372200" y="2852936"/>
            <a:ext cx="504056"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85153" y="6496392"/>
            <a:ext cx="648072" cy="144016"/>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384394" y="6643831"/>
            <a:ext cx="999728" cy="152400"/>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p:cNvCxnSpPr>
            <a:endCxn id="20" idx="3"/>
          </p:cNvCxnSpPr>
          <p:nvPr/>
        </p:nvCxnSpPr>
        <p:spPr>
          <a:xfrm flipH="1">
            <a:off x="7384122" y="6237312"/>
            <a:ext cx="1148318" cy="482719"/>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12" idx="3"/>
            <a:endCxn id="19" idx="1"/>
          </p:cNvCxnSpPr>
          <p:nvPr/>
        </p:nvCxnSpPr>
        <p:spPr>
          <a:xfrm>
            <a:off x="6188768" y="6493986"/>
            <a:ext cx="196385" cy="74414"/>
          </a:xfrm>
          <a:prstGeom prst="line">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516216" y="620688"/>
            <a:ext cx="57606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23928" y="1052736"/>
            <a:ext cx="2909771" cy="369332"/>
          </a:xfrm>
          <a:prstGeom prst="rect">
            <a:avLst/>
          </a:prstGeom>
          <a:noFill/>
        </p:spPr>
        <p:txBody>
          <a:bodyPr wrap="none" rtlCol="0">
            <a:spAutoFit/>
          </a:bodyPr>
          <a:lstStyle/>
          <a:p>
            <a:r>
              <a:rPr lang="en-US" altLang="zh-TW" dirty="0" smtClean="0">
                <a:solidFill>
                  <a:srgbClr val="FF0000"/>
                </a:solidFill>
              </a:rPr>
              <a:t>.CODE</a:t>
            </a:r>
            <a:r>
              <a:rPr lang="zh-TW" altLang="en-US" dirty="0" smtClean="0">
                <a:solidFill>
                  <a:srgbClr val="FF0000"/>
                </a:solidFill>
              </a:rPr>
              <a:t>為宣告程式區段空間</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normAutofit fontScale="92500" lnSpcReduction="10000"/>
          </a:bodyPr>
          <a:lstStyle/>
          <a:p>
            <a:r>
              <a:rPr lang="zh-TW" altLang="en-US" dirty="0" smtClean="0"/>
              <a:t>解構</a:t>
            </a:r>
            <a:endParaRPr lang="en-US" altLang="zh-TW" dirty="0" smtClean="0"/>
          </a:p>
          <a:p>
            <a:pPr lvl="1"/>
            <a:r>
              <a:rPr lang="en-US" altLang="zh-TW" dirty="0" smtClean="0"/>
              <a:t>Dos function(</a:t>
            </a:r>
            <a:r>
              <a:rPr lang="en-US" altLang="zh-TW" dirty="0" err="1" smtClean="0"/>
              <a:t>int</a:t>
            </a:r>
            <a:r>
              <a:rPr lang="en-US" altLang="zh-TW" dirty="0" smtClean="0"/>
              <a:t> 21h) 0x2</a:t>
            </a:r>
          </a:p>
          <a:p>
            <a:pPr lvl="1">
              <a:buNone/>
            </a:pPr>
            <a:r>
              <a:rPr lang="en-US" altLang="zh-TW" dirty="0" smtClean="0"/>
              <a:t>	</a:t>
            </a:r>
            <a:r>
              <a:rPr lang="zh-TW" altLang="en-US" dirty="0" smtClean="0"/>
              <a:t>輸出字元</a:t>
            </a:r>
            <a:endParaRPr lang="en-US" altLang="zh-TW" dirty="0" smtClean="0"/>
          </a:p>
          <a:p>
            <a:pPr lvl="1">
              <a:buNone/>
            </a:pPr>
            <a:endParaRPr lang="en-US" altLang="zh-TW" dirty="0" smtClean="0"/>
          </a:p>
          <a:p>
            <a:pPr lvl="1"/>
            <a:r>
              <a:rPr lang="en-US" altLang="zh-TW" dirty="0" smtClean="0"/>
              <a:t>Dos function(</a:t>
            </a:r>
            <a:r>
              <a:rPr lang="en-US" altLang="zh-TW" dirty="0" err="1" smtClean="0"/>
              <a:t>int</a:t>
            </a:r>
            <a:r>
              <a:rPr lang="en-US" altLang="zh-TW" dirty="0" smtClean="0"/>
              <a:t> 21h) 0x9 </a:t>
            </a:r>
          </a:p>
          <a:p>
            <a:pPr lvl="1">
              <a:buNone/>
            </a:pPr>
            <a:r>
              <a:rPr lang="en-US" altLang="zh-TW" dirty="0" smtClean="0"/>
              <a:t>	</a:t>
            </a:r>
            <a:r>
              <a:rPr lang="zh-TW" altLang="en-US" dirty="0" smtClean="0"/>
              <a:t>輸出字串</a:t>
            </a:r>
            <a:endParaRPr lang="en-US" altLang="zh-TW" dirty="0" smtClean="0"/>
          </a:p>
          <a:p>
            <a:pPr lvl="1">
              <a:buNone/>
            </a:pPr>
            <a:endParaRPr lang="en-US" altLang="zh-TW" dirty="0" smtClean="0"/>
          </a:p>
          <a:p>
            <a:pPr lvl="1"/>
            <a:r>
              <a:rPr lang="zh-TW" altLang="en-US" dirty="0" smtClean="0"/>
              <a:t>不須回傳</a:t>
            </a:r>
            <a:endParaRPr lang="en-US" altLang="zh-TW" dirty="0" smtClean="0"/>
          </a:p>
          <a:p>
            <a:pPr lvl="2">
              <a:buNone/>
            </a:pPr>
            <a:r>
              <a:rPr lang="zh-TW" altLang="en-US" dirty="0" smtClean="0"/>
              <a:t>全部暫存器都可放入堆疊</a:t>
            </a:r>
            <a:r>
              <a:rPr lang="en-US" altLang="zh-TW" dirty="0" smtClean="0"/>
              <a:t>(push)</a:t>
            </a:r>
          </a:p>
          <a:p>
            <a:pPr lvl="2">
              <a:buNone/>
            </a:pPr>
            <a:r>
              <a:rPr lang="zh-TW" altLang="en-US" dirty="0" smtClean="0"/>
              <a:t>最後回傳前恢復</a:t>
            </a:r>
            <a:r>
              <a:rPr lang="en-US" altLang="zh-TW" dirty="0" smtClean="0"/>
              <a:t>(pop, ret)</a:t>
            </a:r>
            <a:r>
              <a:rPr lang="zh-TW" altLang="en-US" dirty="0" smtClean="0"/>
              <a:t>，</a:t>
            </a:r>
            <a:endParaRPr lang="en-US" altLang="zh-TW" dirty="0" smtClean="0"/>
          </a:p>
          <a:p>
            <a:pPr lvl="2">
              <a:buNone/>
            </a:pPr>
            <a:r>
              <a:rPr lang="zh-TW" altLang="en-US" dirty="0" smtClean="0"/>
              <a:t>使呼叫前與呼叫後都不會更動</a:t>
            </a:r>
            <a:endParaRPr lang="en-US" altLang="zh-TW" dirty="0" smtClean="0"/>
          </a:p>
          <a:p>
            <a:pPr lvl="2">
              <a:buNone/>
            </a:pPr>
            <a:r>
              <a:rPr lang="zh-TW" altLang="en-US" dirty="0" smtClean="0"/>
              <a:t>到暫存器</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198</a:t>
            </a:fld>
            <a:endParaRPr lang="zh-TW" altLang="en-US"/>
          </a:p>
        </p:txBody>
      </p:sp>
      <p:pic>
        <p:nvPicPr>
          <p:cNvPr id="184323" name="Picture 3"/>
          <p:cNvPicPr>
            <a:picLocks noChangeAspect="1" noChangeArrowheads="1"/>
          </p:cNvPicPr>
          <p:nvPr/>
        </p:nvPicPr>
        <p:blipFill>
          <a:blip r:embed="rId2" cstate="print"/>
          <a:srcRect r="4176"/>
          <a:stretch>
            <a:fillRect/>
          </a:stretch>
        </p:blipFill>
        <p:spPr bwMode="auto">
          <a:xfrm>
            <a:off x="5004047" y="1484784"/>
            <a:ext cx="4139953" cy="5373216"/>
          </a:xfrm>
          <a:prstGeom prst="rect">
            <a:avLst/>
          </a:prstGeom>
          <a:noFill/>
          <a:ln w="9525">
            <a:noFill/>
            <a:miter lim="800000"/>
            <a:headEnd/>
            <a:tailEnd/>
          </a:ln>
        </p:spPr>
      </p:pic>
      <p:sp>
        <p:nvSpPr>
          <p:cNvPr id="6" name="矩形 5"/>
          <p:cNvSpPr/>
          <p:nvPr/>
        </p:nvSpPr>
        <p:spPr>
          <a:xfrm>
            <a:off x="5292080" y="2204864"/>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2996952"/>
            <a:ext cx="1656184"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292080" y="5517232"/>
            <a:ext cx="1656184" cy="57606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004048" cy="5373216"/>
          </a:xfrm>
        </p:spPr>
        <p:txBody>
          <a:bodyPr/>
          <a:lstStyle/>
          <a:p>
            <a:r>
              <a:rPr lang="zh-TW" altLang="en-US" dirty="0" smtClean="0"/>
              <a:t>解構</a:t>
            </a:r>
            <a:endParaRPr lang="en-US" altLang="zh-TW" dirty="0" smtClean="0"/>
          </a:p>
          <a:p>
            <a:pPr lvl="1"/>
            <a:r>
              <a:rPr lang="zh-TW" altLang="en-US" dirty="0" smtClean="0"/>
              <a:t>印出</a:t>
            </a:r>
            <a:r>
              <a:rPr lang="en-US" altLang="zh-TW" dirty="0" smtClean="0"/>
              <a:t>2, 8, 10, 16</a:t>
            </a:r>
            <a:r>
              <a:rPr lang="zh-TW" altLang="en-US" dirty="0" smtClean="0"/>
              <a:t>進位的數字</a:t>
            </a:r>
            <a:endParaRPr lang="en-US" altLang="zh-TW" dirty="0" smtClean="0"/>
          </a:p>
          <a:p>
            <a:pPr lvl="1"/>
            <a:r>
              <a:rPr lang="zh-TW" altLang="en-US" dirty="0" smtClean="0"/>
              <a:t>輸出字串於數字前面提醒使用者數字的意義</a:t>
            </a:r>
            <a:r>
              <a:rPr lang="en-US" altLang="zh-TW" dirty="0" smtClean="0"/>
              <a:t>(</a:t>
            </a:r>
            <a:r>
              <a:rPr lang="zh-TW" altLang="en-US" dirty="0" smtClean="0"/>
              <a:t>進位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199</a:t>
            </a:fld>
            <a:endParaRPr lang="zh-TW" altLang="en-US"/>
          </a:p>
        </p:txBody>
      </p:sp>
      <p:pic>
        <p:nvPicPr>
          <p:cNvPr id="187394" name="Picture 2"/>
          <p:cNvPicPr>
            <a:picLocks noChangeAspect="1" noChangeArrowheads="1"/>
          </p:cNvPicPr>
          <p:nvPr/>
        </p:nvPicPr>
        <p:blipFill>
          <a:blip r:embed="rId2" cstate="print"/>
          <a:srcRect/>
          <a:stretch>
            <a:fillRect/>
          </a:stretch>
        </p:blipFill>
        <p:spPr bwMode="auto">
          <a:xfrm>
            <a:off x="5004048" y="1196753"/>
            <a:ext cx="4139952" cy="5661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a:xfrm>
            <a:off x="0" y="1484784"/>
            <a:ext cx="8229600" cy="4625609"/>
          </a:xfrm>
        </p:spPr>
        <p:txBody>
          <a:bodyPr>
            <a:normAutofit fontScale="85000" lnSpcReduction="20000"/>
          </a:bodyPr>
          <a:lstStyle/>
          <a:p>
            <a:r>
              <a:rPr lang="zh-TW" altLang="en-US" dirty="0" smtClean="0"/>
              <a:t>我是誰</a:t>
            </a:r>
            <a:r>
              <a:rPr lang="en-US" altLang="zh-TW" dirty="0" smtClean="0"/>
              <a:t>?</a:t>
            </a:r>
          </a:p>
          <a:p>
            <a:r>
              <a:rPr lang="zh-TW" altLang="en-US" dirty="0" smtClean="0"/>
              <a:t>額外話題</a:t>
            </a:r>
            <a:endParaRPr lang="en-US" altLang="zh-TW" dirty="0" smtClean="0"/>
          </a:p>
          <a:p>
            <a:pPr lvl="1"/>
            <a:r>
              <a:rPr lang="zh-TW" altLang="en-US" dirty="0" smtClean="0"/>
              <a:t>資安產業</a:t>
            </a:r>
            <a:endParaRPr lang="en-US" altLang="zh-TW" dirty="0" smtClean="0"/>
          </a:p>
          <a:p>
            <a:pPr lvl="1"/>
            <a:r>
              <a:rPr lang="zh-TW" altLang="en-US" dirty="0" smtClean="0"/>
              <a:t>從軟體層面分析資安</a:t>
            </a:r>
            <a:endParaRPr lang="en-US" altLang="zh-TW" dirty="0" smtClean="0"/>
          </a:p>
          <a:p>
            <a:pPr lvl="1"/>
            <a:r>
              <a:rPr lang="zh-TW" altLang="en-US" dirty="0" smtClean="0"/>
              <a:t>從理論層面分析資安</a:t>
            </a:r>
            <a:endParaRPr lang="en-US" altLang="zh-TW" dirty="0" smtClean="0"/>
          </a:p>
          <a:p>
            <a:pPr lvl="1"/>
            <a:r>
              <a:rPr lang="zh-TW" altLang="en-US" dirty="0" smtClean="0"/>
              <a:t>資安主要標的</a:t>
            </a:r>
            <a:r>
              <a:rPr lang="en-US" altLang="zh-TW" dirty="0" smtClean="0"/>
              <a:t>: </a:t>
            </a:r>
            <a:r>
              <a:rPr lang="zh-TW" altLang="en-US" dirty="0" smtClean="0"/>
              <a:t>駭客</a:t>
            </a:r>
            <a:endParaRPr lang="en-US" altLang="zh-TW" dirty="0" smtClean="0"/>
          </a:p>
          <a:p>
            <a:r>
              <a:rPr lang="zh-TW" altLang="en-US" dirty="0" smtClean="0"/>
              <a:t>課程架構</a:t>
            </a:r>
            <a:endParaRPr lang="en-US" altLang="zh-TW" dirty="0" smtClean="0"/>
          </a:p>
          <a:p>
            <a:r>
              <a:rPr lang="zh-TW" altLang="en-US" b="1" dirty="0" smtClean="0"/>
              <a:t>基礎概念與實作</a:t>
            </a:r>
            <a:r>
              <a:rPr lang="en-US" altLang="zh-TW" b="1" dirty="0" smtClean="0"/>
              <a:t>1-4</a:t>
            </a:r>
          </a:p>
          <a:p>
            <a:r>
              <a:rPr lang="zh-TW" altLang="en-US" dirty="0" smtClean="0"/>
              <a:t>底層安全的基礎 </a:t>
            </a:r>
            <a:r>
              <a:rPr lang="en-US" altLang="zh-TW" dirty="0" smtClean="0"/>
              <a:t>– </a:t>
            </a:r>
            <a:r>
              <a:rPr lang="zh-TW" altLang="en-US" dirty="0" smtClean="0"/>
              <a:t>數學模型</a:t>
            </a:r>
            <a:endParaRPr lang="en-US" altLang="zh-TW" dirty="0" smtClean="0"/>
          </a:p>
          <a:p>
            <a:r>
              <a:rPr lang="zh-TW" altLang="en-US" dirty="0" smtClean="0"/>
              <a:t>底層安全的途徑</a:t>
            </a:r>
            <a:endParaRPr lang="en-US" altLang="zh-TW" b="1" dirty="0" smtClean="0"/>
          </a:p>
          <a:p>
            <a:r>
              <a:rPr lang="zh-TW" altLang="en-US" dirty="0" smtClean="0"/>
              <a:t>組合語言</a:t>
            </a:r>
            <a:endParaRPr lang="en-US" altLang="zh-TW" dirty="0" smtClean="0"/>
          </a:p>
          <a:p>
            <a:r>
              <a:rPr lang="zh-TW" altLang="en-US" dirty="0" smtClean="0"/>
              <a:t>組合語言資安議題討論</a:t>
            </a:r>
            <a:endParaRPr lang="en-US" altLang="zh-TW" dirty="0" smtClean="0"/>
          </a:p>
          <a:p>
            <a:r>
              <a:rPr lang="en-US" altLang="zh-TW" dirty="0" smtClean="0"/>
              <a:t>C</a:t>
            </a:r>
            <a:r>
              <a:rPr lang="zh-TW" altLang="en-US" dirty="0" smtClean="0"/>
              <a:t>與組合語言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Secure code</a:t>
            </a:r>
            <a:r>
              <a:rPr lang="zh-TW" altLang="en-US" dirty="0" smtClean="0"/>
              <a:t>對這地解釋非常的多</a:t>
            </a:r>
            <a:endParaRPr lang="en-US" altLang="zh-TW" dirty="0" smtClean="0"/>
          </a:p>
          <a:p>
            <a:endParaRPr lang="en-US" altLang="zh-TW" dirty="0" smtClean="0"/>
          </a:p>
          <a:p>
            <a:r>
              <a:rPr lang="zh-TW" altLang="en-US" dirty="0" smtClean="0"/>
              <a:t>可以造成的攻擊</a:t>
            </a:r>
            <a:endParaRPr lang="en-US" altLang="zh-TW" dirty="0" smtClean="0"/>
          </a:p>
          <a:p>
            <a:pPr lvl="1"/>
            <a:r>
              <a:rPr lang="en-US" altLang="zh-TW" dirty="0" smtClean="0"/>
              <a:t>Stack buffer overflow</a:t>
            </a:r>
          </a:p>
          <a:p>
            <a:pPr lvl="1"/>
            <a:r>
              <a:rPr lang="en-US" altLang="zh-TW" dirty="0" smtClean="0"/>
              <a:t>Privilege escalation</a:t>
            </a:r>
          </a:p>
          <a:p>
            <a:pPr lvl="1"/>
            <a:r>
              <a:rPr lang="en-US" altLang="zh-TW" dirty="0" smtClean="0"/>
              <a:t>(Remote/Local) Code Execution</a:t>
            </a:r>
          </a:p>
          <a:p>
            <a:pPr lvl="1"/>
            <a:endParaRPr lang="en-US" altLang="zh-TW" dirty="0" smtClean="0"/>
          </a:p>
          <a:p>
            <a:r>
              <a:rPr lang="zh-TW" altLang="en-US" dirty="0" smtClean="0"/>
              <a:t>使用方法</a:t>
            </a:r>
            <a:endParaRPr lang="en-US" altLang="zh-TW" dirty="0" smtClean="0"/>
          </a:p>
          <a:p>
            <a:pPr lvl="1"/>
            <a:r>
              <a:rPr lang="en-US" altLang="zh-TW" dirty="0" smtClean="0"/>
              <a:t>Heap spray</a:t>
            </a:r>
          </a:p>
          <a:p>
            <a:pPr lvl="1"/>
            <a:r>
              <a:rPr lang="en-US" altLang="zh-TW" dirty="0" smtClean="0"/>
              <a:t>Off-by-one</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200</a:t>
            </a:fld>
            <a:endParaRPr lang="zh-TW" altLang="en-US"/>
          </a:p>
        </p:txBody>
      </p:sp>
      <p:sp>
        <p:nvSpPr>
          <p:cNvPr id="5" name="文字方塊 4"/>
          <p:cNvSpPr txBox="1"/>
          <p:nvPr/>
        </p:nvSpPr>
        <p:spPr>
          <a:xfrm>
            <a:off x="0" y="1529409"/>
            <a:ext cx="9144000" cy="5328591"/>
          </a:xfrm>
          <a:prstGeom prst="rect">
            <a:avLst/>
          </a:prstGeom>
          <a:noFill/>
        </p:spPr>
        <p:txBody>
          <a:bodyPr wrap="square" numCol="3" rtlCol="0">
            <a:spAutoFit/>
          </a:bodyPr>
          <a:lstStyle/>
          <a:p>
            <a:r>
              <a:rPr lang="en-US" altLang="zh-TW" sz="1600" dirty="0" err="1" smtClean="0"/>
              <a:t>print_register_detail</a:t>
            </a:r>
            <a:r>
              <a:rPr lang="en-US" altLang="zh-TW" sz="1600" dirty="0" smtClean="0"/>
              <a:t>:</a:t>
            </a:r>
          </a:p>
          <a:p>
            <a:r>
              <a:rPr lang="en-US" altLang="zh-TW" sz="1600" dirty="0" smtClean="0"/>
              <a:t>	</a:t>
            </a:r>
            <a:r>
              <a:rPr lang="en-US" altLang="zh-TW" sz="1600" dirty="0" err="1" smtClean="0"/>
              <a:t>pusha</a:t>
            </a:r>
            <a:endParaRPr lang="en-US" altLang="zh-TW" sz="1600" dirty="0" smtClean="0"/>
          </a:p>
          <a:p>
            <a:r>
              <a:rPr lang="en-US" altLang="zh-TW" sz="1600" dirty="0" smtClean="0"/>
              <a:t>	push </a:t>
            </a:r>
            <a:r>
              <a:rPr lang="en-US" altLang="zh-TW" sz="1600" dirty="0" err="1" smtClean="0"/>
              <a:t>si</a:t>
            </a:r>
            <a:endParaRPr lang="en-US" altLang="zh-TW" sz="1600" dirty="0" smtClean="0"/>
          </a:p>
          <a:p>
            <a:r>
              <a:rPr lang="en-US" altLang="zh-TW" sz="1600" dirty="0" smtClean="0"/>
              <a:t>	push </a:t>
            </a:r>
            <a:r>
              <a:rPr lang="en-US" altLang="zh-TW" sz="1600" dirty="0" err="1" smtClean="0"/>
              <a:t>di</a:t>
            </a:r>
            <a:endParaRPr lang="en-US" altLang="zh-TW" sz="1600" dirty="0" smtClean="0"/>
          </a:p>
          <a:p>
            <a:r>
              <a:rPr lang="en-US" altLang="zh-TW" sz="1600" dirty="0" smtClean="0"/>
              <a:t>	</a:t>
            </a:r>
          </a:p>
          <a:p>
            <a:r>
              <a:rPr lang="en-US" altLang="zh-TW" sz="1600" dirty="0" smtClean="0"/>
              <a:t>	</a:t>
            </a:r>
            <a:r>
              <a:rPr lang="en-US" altLang="zh-TW" sz="1600" b="1" dirty="0" smtClean="0">
                <a:solidFill>
                  <a:srgbClr val="FFC000"/>
                </a:solidFill>
              </a:rPr>
              <a:t>;</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ax</a:t>
            </a:r>
          </a:p>
          <a:p>
            <a:r>
              <a:rPr lang="en-US" altLang="zh-TW" sz="1600" b="1" dirty="0" smtClean="0">
                <a:solidFill>
                  <a:srgbClr val="FFC000"/>
                </a:solidFill>
              </a:rPr>
              <a:t>	push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t>
            </a:r>
            <a:r>
              <a:rPr lang="en-US" altLang="zh-TW" sz="1600" b="1" dirty="0" err="1" smtClean="0">
                <a:solidFill>
                  <a:srgbClr val="FFC000"/>
                </a:solidFill>
              </a:rPr>
              <a:t>dx</a:t>
            </a:r>
            <a:r>
              <a:rPr lang="en-US" altLang="zh-TW" sz="1600" b="1" dirty="0" smtClean="0">
                <a:solidFill>
                  <a:srgbClr val="FFC000"/>
                </a:solidFill>
              </a:rPr>
              <a:t>, offset </a:t>
            </a:r>
            <a:r>
              <a:rPr lang="en-US" altLang="zh-TW" sz="1600" b="1" dirty="0" err="1" smtClean="0">
                <a:solidFill>
                  <a:srgbClr val="FFC000"/>
                </a:solidFill>
              </a:rPr>
              <a:t>axstr</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C000"/>
                </a:solidFill>
              </a:rPr>
              <a:t>print_string</a:t>
            </a:r>
            <a:endParaRPr lang="en-US" altLang="zh-TW" sz="1600" b="1" dirty="0" smtClean="0">
              <a:solidFill>
                <a:srgbClr val="FFC000"/>
              </a:solidFill>
            </a:endParaRPr>
          </a:p>
          <a:p>
            <a:r>
              <a:rPr lang="en-US" altLang="zh-TW" sz="1600" b="1" dirty="0" smtClean="0">
                <a:solidFill>
                  <a:srgbClr val="FFC000"/>
                </a:solidFill>
              </a:rPr>
              <a:t>	pop </a:t>
            </a:r>
            <a:r>
              <a:rPr lang="en-US" altLang="zh-TW" sz="1600" b="1" dirty="0" err="1" smtClean="0">
                <a:solidFill>
                  <a:srgbClr val="FFC000"/>
                </a:solidFill>
              </a:rPr>
              <a:t>dx</a:t>
            </a:r>
            <a:endParaRPr lang="en-US" altLang="zh-TW" sz="1600" b="1" dirty="0" smtClean="0">
              <a:solidFill>
                <a:srgbClr val="FFC000"/>
              </a:solidFill>
            </a:endParaRPr>
          </a:p>
          <a:p>
            <a:r>
              <a:rPr lang="en-US" altLang="zh-TW" sz="1600" b="1" dirty="0" smtClean="0">
                <a:solidFill>
                  <a:srgbClr val="FFC000"/>
                </a:solidFill>
              </a:rPr>
              <a:t>	call </a:t>
            </a:r>
            <a:r>
              <a:rPr lang="en-US" altLang="zh-TW" sz="1600" b="1" dirty="0" err="1" smtClean="0">
                <a:solidFill>
                  <a:srgbClr val="FF0000"/>
                </a:solidFill>
              </a:rPr>
              <a:t>print_num_detail</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cx</a:t>
            </a:r>
            <a:endParaRPr lang="en-US" altLang="zh-TW" sz="1600" b="1" dirty="0" smtClean="0">
              <a:solidFill>
                <a:srgbClr val="FF0000"/>
              </a:solidFill>
            </a:endParaRPr>
          </a:p>
          <a:p>
            <a:r>
              <a:rPr lang="en-US" altLang="zh-TW" sz="1600" b="1" dirty="0" smtClean="0">
                <a:solidFill>
                  <a:srgbClr val="FFC000"/>
                </a:solidFill>
              </a:rPr>
              <a:t>	…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dx</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di</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bp</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smtClean="0">
                <a:solidFill>
                  <a:srgbClr val="FF0000"/>
                </a:solidFill>
              </a:rPr>
              <a:t>sp</a:t>
            </a: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cs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ds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es</a:t>
            </a:r>
            <a:endParaRPr lang="en-US" altLang="zh-TW" sz="1600" b="1" dirty="0" smtClean="0">
              <a:solidFill>
                <a:srgbClr val="FF0000"/>
              </a:solidFill>
            </a:endParaRPr>
          </a:p>
          <a:p>
            <a:r>
              <a:rPr lang="en-US" altLang="zh-TW" sz="1600" b="1" dirty="0" smtClean="0">
                <a:solidFill>
                  <a:srgbClr val="FFC000"/>
                </a:solidFill>
              </a:rPr>
              <a:t>	…</a:t>
            </a:r>
          </a:p>
          <a:p>
            <a:r>
              <a:rPr lang="en-US" altLang="zh-TW" sz="1600" b="1" dirty="0" smtClean="0">
                <a:solidFill>
                  <a:srgbClr val="FFC000"/>
                </a:solidFill>
              </a:rPr>
              <a:t>	</a:t>
            </a:r>
            <a:r>
              <a:rPr lang="en-US" altLang="zh-TW" sz="1600" b="1" dirty="0" err="1" smtClean="0">
                <a:solidFill>
                  <a:srgbClr val="FFC000"/>
                </a:solidFill>
              </a:rPr>
              <a:t>mov</a:t>
            </a:r>
            <a:r>
              <a:rPr lang="en-US" altLang="zh-TW" sz="1600" b="1" dirty="0" smtClean="0">
                <a:solidFill>
                  <a:srgbClr val="FFC000"/>
                </a:solidFill>
              </a:rPr>
              <a:t> ax, </a:t>
            </a:r>
            <a:r>
              <a:rPr lang="en-US" altLang="zh-TW" sz="1600" b="1" dirty="0" err="1" smtClean="0">
                <a:solidFill>
                  <a:srgbClr val="FF0000"/>
                </a:solidFill>
              </a:rPr>
              <a:t>ss</a:t>
            </a:r>
            <a:endParaRPr lang="en-US" altLang="zh-TW" sz="1600" b="1" dirty="0" smtClean="0">
              <a:solidFill>
                <a:srgbClr val="FF0000"/>
              </a:solidFill>
            </a:endParaRPr>
          </a:p>
          <a:p>
            <a:r>
              <a:rPr lang="en-US" altLang="zh-TW" sz="1600" b="1" dirty="0" smtClean="0">
                <a:solidFill>
                  <a:srgbClr val="FFC000"/>
                </a:solidFill>
              </a:rPr>
              <a:t>	…</a:t>
            </a:r>
          </a:p>
          <a:p>
            <a:r>
              <a:rPr lang="en-US" altLang="zh-TW" sz="1600" dirty="0" smtClean="0"/>
              <a:t>	</a:t>
            </a:r>
          </a:p>
          <a:p>
            <a:r>
              <a:rPr lang="en-US" altLang="zh-TW" sz="1600" dirty="0" smtClean="0"/>
              <a:t>	</a:t>
            </a:r>
            <a:r>
              <a:rPr lang="en-US" altLang="zh-TW" sz="1600" b="1" dirty="0" smtClean="0">
                <a:solidFill>
                  <a:srgbClr val="00B050"/>
                </a:solidFill>
              </a:rPr>
              <a:t>push </a:t>
            </a:r>
            <a:r>
              <a:rPr lang="en-US" altLang="zh-TW" sz="1600" b="1" dirty="0" err="1" smtClean="0">
                <a:solidFill>
                  <a:srgbClr val="00B050"/>
                </a:solidFill>
              </a:rPr>
              <a:t>ds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ss</a:t>
            </a:r>
            <a:endParaRPr lang="en-US" altLang="zh-TW" sz="1600" b="1" dirty="0" smtClean="0">
              <a:solidFill>
                <a:srgbClr val="00B050"/>
              </a:solidFill>
            </a:endParaRP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ds</a:t>
            </a:r>
            <a:r>
              <a:rPr lang="en-US" altLang="zh-TW" sz="1600" b="1" dirty="0" smtClean="0">
                <a:solidFill>
                  <a:srgbClr val="00B050"/>
                </a:solidFill>
              </a:rPr>
              <a:t>, ax</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t>
            </a:r>
            <a:r>
              <a:rPr lang="en-US" altLang="zh-TW" sz="1600" b="1" dirty="0" err="1" smtClean="0">
                <a:solidFill>
                  <a:srgbClr val="00B050"/>
                </a:solidFill>
              </a:rPr>
              <a:t>bx</a:t>
            </a:r>
            <a:r>
              <a:rPr lang="en-US" altLang="zh-TW" sz="1600" b="1" dirty="0" smtClean="0">
                <a:solidFill>
                  <a:srgbClr val="00B050"/>
                </a:solidFill>
              </a:rPr>
              <a:t>, sp</a:t>
            </a:r>
          </a:p>
          <a:p>
            <a:r>
              <a:rPr lang="en-US" altLang="zh-TW" sz="1600" b="1" dirty="0" smtClean="0">
                <a:solidFill>
                  <a:srgbClr val="00B050"/>
                </a:solidFill>
              </a:rPr>
              <a:t>	add </a:t>
            </a:r>
            <a:r>
              <a:rPr lang="en-US" altLang="zh-TW" sz="1600" b="1" dirty="0" err="1" smtClean="0">
                <a:solidFill>
                  <a:srgbClr val="00B050"/>
                </a:solidFill>
              </a:rPr>
              <a:t>bx</a:t>
            </a:r>
            <a:r>
              <a:rPr lang="en-US" altLang="zh-TW" sz="1600" b="1" dirty="0" smtClean="0">
                <a:solidFill>
                  <a:srgbClr val="00B050"/>
                </a:solidFill>
              </a:rPr>
              <a:t>, 22</a:t>
            </a:r>
          </a:p>
          <a:p>
            <a:r>
              <a:rPr lang="en-US" altLang="zh-TW" sz="1600" b="1" dirty="0" smtClean="0">
                <a:solidFill>
                  <a:srgbClr val="00B050"/>
                </a:solidFill>
              </a:rPr>
              <a:t>	</a:t>
            </a:r>
            <a:r>
              <a:rPr lang="en-US" altLang="zh-TW" sz="1600" b="1" dirty="0" err="1" smtClean="0">
                <a:solidFill>
                  <a:srgbClr val="00B050"/>
                </a:solidFill>
              </a:rPr>
              <a:t>mov</a:t>
            </a:r>
            <a:r>
              <a:rPr lang="en-US" altLang="zh-TW" sz="1600" b="1" dirty="0" smtClean="0">
                <a:solidFill>
                  <a:srgbClr val="00B050"/>
                </a:solidFill>
              </a:rPr>
              <a:t> ax, [</a:t>
            </a:r>
            <a:r>
              <a:rPr lang="en-US" altLang="zh-TW" sz="1600" b="1" dirty="0" err="1" smtClean="0">
                <a:solidFill>
                  <a:srgbClr val="00B050"/>
                </a:solidFill>
              </a:rPr>
              <a:t>bx</a:t>
            </a:r>
            <a:r>
              <a:rPr lang="en-US" altLang="zh-TW" sz="1600" b="1" dirty="0" smtClean="0">
                <a:solidFill>
                  <a:srgbClr val="00B050"/>
                </a:solidFill>
              </a:rPr>
              <a:t>]</a:t>
            </a:r>
            <a:r>
              <a:rPr lang="en-US" altLang="zh-TW" sz="1600" dirty="0" smtClean="0">
                <a:solidFill>
                  <a:srgbClr val="92D050"/>
                </a:solidFill>
              </a:rPr>
              <a:t> </a:t>
            </a:r>
            <a:r>
              <a:rPr lang="en-US" altLang="zh-TW" sz="1600" dirty="0" smtClean="0"/>
              <a:t>; get return address</a:t>
            </a:r>
          </a:p>
          <a:p>
            <a:r>
              <a:rPr lang="en-US" altLang="zh-TW" sz="1600" dirty="0" smtClean="0"/>
              <a:t>	</a:t>
            </a:r>
            <a:r>
              <a:rPr lang="en-US" altLang="zh-TW" sz="1600" b="1" dirty="0" smtClean="0">
                <a:solidFill>
                  <a:srgbClr val="00B050"/>
                </a:solidFill>
              </a:rPr>
              <a:t>sub ax, 3</a:t>
            </a:r>
            <a:r>
              <a:rPr lang="en-US" altLang="zh-TW" sz="1600" dirty="0" smtClean="0">
                <a:solidFill>
                  <a:srgbClr val="FF0000"/>
                </a:solidFill>
              </a:rPr>
              <a:t> </a:t>
            </a:r>
            <a:r>
              <a:rPr lang="en-US" altLang="zh-TW" sz="1600" dirty="0" smtClean="0"/>
              <a:t>; get </a:t>
            </a:r>
            <a:r>
              <a:rPr lang="en-US" altLang="zh-TW" sz="1600" dirty="0" err="1" smtClean="0"/>
              <a:t>ip</a:t>
            </a:r>
            <a:r>
              <a:rPr lang="en-US" altLang="zh-TW" sz="1600" dirty="0" smtClean="0"/>
              <a:t> before call</a:t>
            </a:r>
          </a:p>
          <a:p>
            <a:r>
              <a:rPr lang="en-US" altLang="zh-TW" sz="1600" dirty="0" smtClean="0"/>
              <a:t>	</a:t>
            </a:r>
            <a:r>
              <a:rPr lang="en-US" altLang="zh-TW" sz="1600" b="1" dirty="0" smtClean="0">
                <a:solidFill>
                  <a:srgbClr val="0070C0"/>
                </a:solidFill>
              </a:rPr>
              <a:t>pop </a:t>
            </a:r>
            <a:r>
              <a:rPr lang="en-US" altLang="zh-TW" sz="1600" b="1" dirty="0" err="1" smtClean="0">
                <a:solidFill>
                  <a:srgbClr val="0070C0"/>
                </a:solidFill>
              </a:rPr>
              <a:t>ds</a:t>
            </a:r>
            <a:endParaRPr lang="en-US" altLang="zh-TW" sz="1600" b="1" dirty="0" smtClean="0">
              <a:solidFill>
                <a:srgbClr val="0070C0"/>
              </a:solidFill>
            </a:endParaRP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ipstr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a:t>
            </a:r>
            <a:r>
              <a:rPr lang="en-US" altLang="zh-TW" sz="1600" b="1" dirty="0" err="1" smtClean="0">
                <a:solidFill>
                  <a:srgbClr val="7030A0"/>
                </a:solidFill>
              </a:rPr>
              <a:t>pushf</a:t>
            </a:r>
            <a:endParaRPr lang="en-US" altLang="zh-TW" sz="1600" b="1" dirty="0" smtClean="0">
              <a:solidFill>
                <a:srgbClr val="7030A0"/>
              </a:solidFill>
            </a:endParaRPr>
          </a:p>
          <a:p>
            <a:r>
              <a:rPr lang="en-US" altLang="zh-TW" sz="1600" b="1" dirty="0" smtClean="0">
                <a:solidFill>
                  <a:srgbClr val="7030A0"/>
                </a:solidFill>
              </a:rPr>
              <a:t>	pop ax</a:t>
            </a:r>
          </a:p>
          <a:p>
            <a:r>
              <a:rPr lang="en-US" altLang="zh-TW" sz="1600" dirty="0" smtClean="0"/>
              <a:t>	push </a:t>
            </a:r>
            <a:r>
              <a:rPr lang="en-US" altLang="zh-TW" sz="1600" dirty="0" err="1" smtClean="0"/>
              <a:t>dx</a:t>
            </a:r>
            <a:endParaRPr lang="en-US" altLang="zh-TW" sz="1600" dirty="0" smtClean="0"/>
          </a:p>
          <a:p>
            <a:r>
              <a:rPr lang="en-US" altLang="zh-TW" sz="1600" dirty="0" smtClean="0"/>
              <a:t>	</a:t>
            </a:r>
            <a:r>
              <a:rPr lang="en-US" altLang="zh-TW" sz="1600" dirty="0" err="1" smtClean="0"/>
              <a:t>mov</a:t>
            </a:r>
            <a:r>
              <a:rPr lang="en-US" altLang="zh-TW" sz="1600" dirty="0" smtClean="0"/>
              <a:t> </a:t>
            </a:r>
            <a:r>
              <a:rPr lang="en-US" altLang="zh-TW" sz="1600" dirty="0" err="1" smtClean="0"/>
              <a:t>dx</a:t>
            </a:r>
            <a:r>
              <a:rPr lang="en-US" altLang="zh-TW" sz="1600" dirty="0" smtClean="0"/>
              <a:t>, offset </a:t>
            </a:r>
            <a:r>
              <a:rPr lang="en-US" altLang="zh-TW" sz="1600" dirty="0" err="1" smtClean="0"/>
              <a:t>flagstr</a:t>
            </a:r>
            <a:endParaRPr lang="en-US" altLang="zh-TW" sz="1600" dirty="0" smtClean="0"/>
          </a:p>
          <a:p>
            <a:r>
              <a:rPr lang="en-US" altLang="zh-TW" sz="1600" dirty="0" smtClean="0"/>
              <a:t>	call </a:t>
            </a:r>
            <a:r>
              <a:rPr lang="en-US" altLang="zh-TW" sz="1600" dirty="0" err="1" smtClean="0"/>
              <a:t>print_string</a:t>
            </a:r>
            <a:endParaRPr lang="en-US" altLang="zh-TW" sz="1600" dirty="0" smtClean="0"/>
          </a:p>
          <a:p>
            <a:r>
              <a:rPr lang="en-US" altLang="zh-TW" sz="1600" dirty="0" smtClean="0"/>
              <a:t>	pop </a:t>
            </a:r>
            <a:r>
              <a:rPr lang="en-US" altLang="zh-TW" sz="1600" dirty="0" err="1" smtClean="0"/>
              <a:t>dx</a:t>
            </a:r>
            <a:endParaRPr lang="en-US" altLang="zh-TW" sz="1600" dirty="0" smtClean="0"/>
          </a:p>
          <a:p>
            <a:r>
              <a:rPr lang="en-US" altLang="zh-TW" sz="1600" dirty="0" smtClean="0"/>
              <a:t>	call </a:t>
            </a:r>
            <a:r>
              <a:rPr lang="en-US" altLang="zh-TW" sz="1600" dirty="0" err="1" smtClean="0"/>
              <a:t>print_num_detail</a:t>
            </a:r>
            <a:endParaRPr lang="en-US" altLang="zh-TW" sz="1600" dirty="0" smtClean="0"/>
          </a:p>
          <a:p>
            <a:r>
              <a:rPr lang="en-US" altLang="zh-TW" sz="1600" dirty="0" smtClean="0"/>
              <a:t>	</a:t>
            </a:r>
          </a:p>
          <a:p>
            <a:r>
              <a:rPr lang="en-US" altLang="zh-TW" sz="1600" dirty="0" smtClean="0"/>
              <a:t>	pop </a:t>
            </a:r>
            <a:r>
              <a:rPr lang="en-US" altLang="zh-TW" sz="1600" dirty="0" err="1" smtClean="0"/>
              <a:t>di</a:t>
            </a:r>
            <a:endParaRPr lang="en-US" altLang="zh-TW" sz="1600" dirty="0" smtClean="0"/>
          </a:p>
          <a:p>
            <a:r>
              <a:rPr lang="en-US" altLang="zh-TW" sz="1600" dirty="0" smtClean="0"/>
              <a:t>	pop </a:t>
            </a:r>
            <a:r>
              <a:rPr lang="en-US" altLang="zh-TW" sz="1600" dirty="0" err="1" smtClean="0"/>
              <a:t>si</a:t>
            </a:r>
            <a:endParaRPr lang="en-US" altLang="zh-TW" sz="1600" dirty="0" smtClean="0"/>
          </a:p>
          <a:p>
            <a:r>
              <a:rPr lang="en-US" altLang="zh-TW" sz="1600" dirty="0" smtClean="0"/>
              <a:t>	</a:t>
            </a:r>
            <a:r>
              <a:rPr lang="en-US" altLang="zh-TW" sz="1600" dirty="0" err="1" smtClean="0"/>
              <a:t>popa</a:t>
            </a:r>
            <a:endParaRPr lang="en-US" altLang="zh-TW" sz="1600" dirty="0" smtClean="0"/>
          </a:p>
          <a:p>
            <a:r>
              <a:rPr lang="en-US" altLang="zh-TW" sz="1600" dirty="0" smtClean="0"/>
              <a:t>	ret</a:t>
            </a:r>
            <a:endParaRPr lang="zh-TW" altLang="en-US" sz="1600"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endParaRPr lang="en-US" altLang="zh-TW" dirty="0" smtClean="0"/>
          </a:p>
          <a:p>
            <a:pPr lvl="1"/>
            <a:r>
              <a:rPr lang="en-US" altLang="zh-TW" dirty="0" smtClean="0"/>
              <a:t>call </a:t>
            </a:r>
            <a:r>
              <a:rPr lang="en-US" altLang="zh-TW" dirty="0" err="1" smtClean="0"/>
              <a:t>print_register_detail</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201</a:t>
            </a:fld>
            <a:endParaRPr lang="zh-TW" altLang="en-US"/>
          </a:p>
        </p:txBody>
      </p:sp>
      <p:pic>
        <p:nvPicPr>
          <p:cNvPr id="188418" name="Picture 2"/>
          <p:cNvPicPr>
            <a:picLocks noChangeAspect="1" noChangeArrowheads="1"/>
          </p:cNvPicPr>
          <p:nvPr/>
        </p:nvPicPr>
        <p:blipFill>
          <a:blip r:embed="rId2" cstate="print"/>
          <a:srcRect/>
          <a:stretch>
            <a:fillRect/>
          </a:stretch>
        </p:blipFill>
        <p:spPr bwMode="auto">
          <a:xfrm>
            <a:off x="0" y="2564904"/>
            <a:ext cx="9144000" cy="4293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 hex Dump</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202</a:t>
            </a:fld>
            <a:endParaRPr lang="zh-TW" altLang="en-US"/>
          </a:p>
        </p:txBody>
      </p:sp>
      <p:sp>
        <p:nvSpPr>
          <p:cNvPr id="6" name="文字方塊 5"/>
          <p:cNvSpPr txBox="1"/>
          <p:nvPr/>
        </p:nvSpPr>
        <p:spPr>
          <a:xfrm>
            <a:off x="0" y="2333685"/>
            <a:ext cx="9144000" cy="4524315"/>
          </a:xfrm>
          <a:prstGeom prst="rect">
            <a:avLst/>
          </a:prstGeom>
          <a:noFill/>
        </p:spPr>
        <p:txBody>
          <a:bodyPr wrap="square" numCol="3" rtlCol="0">
            <a:spAutoFit/>
          </a:bodyPr>
          <a:lstStyle/>
          <a:p>
            <a:r>
              <a:rPr lang="en-US" altLang="zh-TW" dirty="0" err="1" smtClean="0"/>
              <a:t>print_hex_dump</a:t>
            </a:r>
            <a:r>
              <a:rPr lang="en-US" altLang="zh-TW" dirty="0" smtClean="0"/>
              <a:t>:</a:t>
            </a:r>
          </a:p>
          <a:p>
            <a:r>
              <a:rPr lang="en-US" altLang="zh-TW" dirty="0" smtClean="0"/>
              <a:t>	</a:t>
            </a:r>
            <a:r>
              <a:rPr lang="en-US" altLang="zh-TW" dirty="0" err="1" smtClean="0"/>
              <a:t>pusha</a:t>
            </a:r>
            <a:endParaRPr lang="en-US" altLang="zh-TW" dirty="0" smtClean="0"/>
          </a:p>
          <a:p>
            <a:r>
              <a:rPr lang="en-US" altLang="zh-TW" dirty="0" smtClean="0"/>
              <a:t>	</a:t>
            </a:r>
            <a:r>
              <a:rPr lang="en-US" altLang="zh-TW" dirty="0" err="1" smtClean="0">
                <a:solidFill>
                  <a:schemeClr val="accent6"/>
                </a:solidFill>
              </a:rPr>
              <a:t>mov</a:t>
            </a:r>
            <a:r>
              <a:rPr lang="en-US" altLang="zh-TW" dirty="0" smtClean="0">
                <a:solidFill>
                  <a:schemeClr val="accent6"/>
                </a:solidFill>
              </a:rPr>
              <a:t> </a:t>
            </a:r>
            <a:r>
              <a:rPr lang="en-US" altLang="zh-TW" dirty="0" err="1" smtClean="0">
                <a:solidFill>
                  <a:schemeClr val="accent6"/>
                </a:solidFill>
              </a:rPr>
              <a:t>dx</a:t>
            </a:r>
            <a:r>
              <a:rPr lang="en-US" altLang="zh-TW" dirty="0" smtClean="0">
                <a:solidFill>
                  <a:schemeClr val="accent6"/>
                </a:solidFill>
              </a:rPr>
              <a:t>, </a:t>
            </a:r>
            <a:r>
              <a:rPr lang="en-US" altLang="zh-TW" dirty="0" err="1" smtClean="0">
                <a:solidFill>
                  <a:schemeClr val="accent6"/>
                </a:solidFill>
              </a:rPr>
              <a:t>cx</a:t>
            </a:r>
            <a:r>
              <a:rPr lang="en-US" altLang="zh-TW" dirty="0" smtClean="0">
                <a:solidFill>
                  <a:schemeClr val="accent6"/>
                </a:solidFill>
              </a:rPr>
              <a:t> ; </a:t>
            </a:r>
            <a:r>
              <a:rPr lang="en-US" altLang="zh-TW" dirty="0" err="1" smtClean="0">
                <a:solidFill>
                  <a:schemeClr val="accent6"/>
                </a:solidFill>
              </a:rPr>
              <a:t>cx</a:t>
            </a:r>
            <a:r>
              <a:rPr lang="en-US" altLang="zh-TW" dirty="0" smtClean="0">
                <a:solidFill>
                  <a:schemeClr val="accent6"/>
                </a:solidFill>
              </a:rPr>
              <a:t> is </a:t>
            </a:r>
            <a:r>
              <a:rPr lang="en-US" altLang="zh-TW" dirty="0" err="1" smtClean="0">
                <a:solidFill>
                  <a:schemeClr val="accent6"/>
                </a:solidFill>
              </a:rPr>
              <a:t>addr</a:t>
            </a:r>
            <a:r>
              <a:rPr lang="en-US" altLang="zh-TW" dirty="0" smtClean="0">
                <a:solidFill>
                  <a:schemeClr val="accent6"/>
                </a:solidFill>
              </a:rPr>
              <a:t>.</a:t>
            </a:r>
          </a:p>
          <a:p>
            <a:r>
              <a:rPr lang="en-US" altLang="zh-TW" dirty="0" smtClean="0"/>
              <a:t>	</a:t>
            </a:r>
            <a:r>
              <a:rPr lang="en-US" altLang="zh-TW" dirty="0" smtClean="0">
                <a:solidFill>
                  <a:srgbClr val="FF0000"/>
                </a:solidFill>
              </a:rPr>
              <a:t>push ax</a:t>
            </a:r>
          </a:p>
          <a:p>
            <a:r>
              <a:rPr lang="en-US" altLang="zh-TW" dirty="0" smtClean="0">
                <a:solidFill>
                  <a:srgbClr val="FF0000"/>
                </a:solidFill>
              </a:rPr>
              <a:t>	push ax</a:t>
            </a:r>
          </a:p>
          <a:p>
            <a:r>
              <a:rPr lang="en-US" altLang="zh-TW" dirty="0" smtClean="0"/>
              <a:t>	</a:t>
            </a:r>
            <a:r>
              <a:rPr lang="en-US" altLang="zh-TW" dirty="0" err="1" smtClean="0"/>
              <a:t>mov</a:t>
            </a:r>
            <a:r>
              <a:rPr lang="en-US" altLang="zh-TW" dirty="0" smtClean="0"/>
              <a:t> </a:t>
            </a:r>
            <a:r>
              <a:rPr lang="en-US" altLang="zh-TW" dirty="0" err="1" smtClean="0"/>
              <a:t>cx</a:t>
            </a:r>
            <a:r>
              <a:rPr lang="en-US" altLang="zh-TW" dirty="0" smtClean="0"/>
              <a:t>, 0 ; CX=0…255</a:t>
            </a:r>
          </a:p>
          <a:p>
            <a:r>
              <a:rPr lang="en-US" altLang="zh-TW" dirty="0" err="1" smtClean="0"/>
              <a:t>print_hex_dump_start</a:t>
            </a:r>
            <a:r>
              <a:rPr lang="en-US" altLang="zh-TW" dirty="0" smtClean="0"/>
              <a:t>:</a:t>
            </a:r>
          </a:p>
          <a:p>
            <a:r>
              <a:rPr lang="en-US" altLang="zh-TW" dirty="0" smtClean="0"/>
              <a:t>	</a:t>
            </a:r>
            <a:r>
              <a:rPr lang="en-US" altLang="zh-TW" dirty="0" err="1" smtClean="0"/>
              <a:t>cmp</a:t>
            </a:r>
            <a:r>
              <a:rPr lang="en-US" altLang="zh-TW" dirty="0" smtClean="0"/>
              <a:t> </a:t>
            </a:r>
            <a:r>
              <a:rPr lang="en-US" altLang="zh-TW" dirty="0" err="1" smtClean="0"/>
              <a:t>cx</a:t>
            </a:r>
            <a:r>
              <a:rPr lang="en-US" altLang="zh-TW" dirty="0" smtClean="0"/>
              <a:t>, 0ffh</a:t>
            </a:r>
          </a:p>
          <a:p>
            <a:r>
              <a:rPr lang="en-US" altLang="zh-TW" dirty="0" smtClean="0"/>
              <a:t>	</a:t>
            </a:r>
            <a:r>
              <a:rPr lang="en-US" altLang="zh-TW" dirty="0" err="1" smtClean="0"/>
              <a:t>jg</a:t>
            </a:r>
            <a:r>
              <a:rPr lang="en-US" altLang="zh-TW" dirty="0" smtClean="0"/>
              <a:t> </a:t>
            </a:r>
            <a:r>
              <a:rPr lang="en-US" altLang="zh-TW" dirty="0" err="1" smtClean="0"/>
              <a:t>print_hex_dump_exit</a:t>
            </a:r>
            <a:endParaRPr lang="en-US" altLang="zh-TW" dirty="0" smtClean="0"/>
          </a:p>
          <a:p>
            <a:r>
              <a:rPr lang="en-US" altLang="zh-TW" dirty="0" smtClean="0"/>
              <a:t>	</a:t>
            </a:r>
            <a:r>
              <a:rPr lang="en-US" altLang="zh-TW" dirty="0" err="1" smtClean="0">
                <a:solidFill>
                  <a:srgbClr val="FF0000"/>
                </a:solidFill>
              </a:rPr>
              <a:t>pusha</a:t>
            </a:r>
            <a:endParaRPr lang="en-US" altLang="zh-TW" dirty="0" smtClean="0">
              <a:solidFill>
                <a:srgbClr val="FF0000"/>
              </a:solidFill>
            </a:endParaRPr>
          </a:p>
          <a:p>
            <a:r>
              <a:rPr lang="en-US" altLang="zh-TW" dirty="0" smtClean="0">
                <a:solidFill>
                  <a:srgbClr val="FF0000"/>
                </a:solidFill>
              </a:rPr>
              <a:t>	add </a:t>
            </a:r>
            <a:r>
              <a:rPr lang="en-US" altLang="zh-TW" dirty="0" err="1" smtClean="0">
                <a:solidFill>
                  <a:srgbClr val="FF0000"/>
                </a:solidFill>
              </a:rPr>
              <a:t>cx</a:t>
            </a:r>
            <a:r>
              <a:rPr lang="en-US" altLang="zh-TW" dirty="0" smtClean="0">
                <a:solidFill>
                  <a:srgbClr val="FF0000"/>
                </a:solidFill>
              </a:rPr>
              <a:t>, </a:t>
            </a:r>
            <a:r>
              <a:rPr lang="en-US" altLang="zh-TW" dirty="0" err="1" smtClean="0">
                <a:solidFill>
                  <a:srgbClr val="FF0000"/>
                </a:solidFill>
              </a:rPr>
              <a:t>bx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a:t>
            </a:r>
            <a:r>
              <a:rPr lang="en-US" altLang="zh-TW" dirty="0" err="1" smtClean="0">
                <a:solidFill>
                  <a:srgbClr val="FF0000"/>
                </a:solidFill>
              </a:rPr>
              <a:t>bx</a:t>
            </a:r>
            <a:r>
              <a:rPr lang="en-US" altLang="zh-TW" dirty="0" smtClean="0">
                <a:solidFill>
                  <a:srgbClr val="FF0000"/>
                </a:solidFill>
              </a:rPr>
              <a:t>, sp</a:t>
            </a: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[bx+8], </a:t>
            </a:r>
            <a:r>
              <a:rPr lang="en-US" altLang="zh-TW" dirty="0" err="1" smtClean="0">
                <a:solidFill>
                  <a:srgbClr val="FF0000"/>
                </a:solidFill>
              </a:rPr>
              <a:t>dx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mov</a:t>
            </a:r>
            <a:r>
              <a:rPr lang="en-US" altLang="zh-TW" dirty="0" smtClean="0">
                <a:solidFill>
                  <a:srgbClr val="FF0000"/>
                </a:solidFill>
              </a:rPr>
              <a:t> [bx+10], </a:t>
            </a:r>
            <a:r>
              <a:rPr lang="en-US" altLang="zh-TW" dirty="0" err="1" smtClean="0">
                <a:solidFill>
                  <a:srgbClr val="FF0000"/>
                </a:solidFill>
              </a:rPr>
              <a:t>cx</a:t>
            </a:r>
            <a:endParaRPr lang="en-US" altLang="zh-TW" dirty="0" smtClean="0">
              <a:solidFill>
                <a:srgbClr val="FF0000"/>
              </a:solidFill>
            </a:endParaRPr>
          </a:p>
          <a:p>
            <a:r>
              <a:rPr lang="en-US" altLang="zh-TW" dirty="0" smtClean="0">
                <a:solidFill>
                  <a:srgbClr val="FF0000"/>
                </a:solidFill>
              </a:rPr>
              <a:t>	</a:t>
            </a:r>
            <a:r>
              <a:rPr lang="en-US" altLang="zh-TW" dirty="0" err="1" smtClean="0">
                <a:solidFill>
                  <a:srgbClr val="FF0000"/>
                </a:solidFill>
              </a:rPr>
              <a:t>popa</a:t>
            </a:r>
            <a:endParaRPr lang="en-US" altLang="zh-TW" dirty="0" smtClean="0">
              <a:solidFill>
                <a:srgbClr val="FF0000"/>
              </a:solidFill>
            </a:endParaRPr>
          </a:p>
          <a:p>
            <a:r>
              <a:rPr lang="en-US" altLang="zh-TW" dirty="0" smtClean="0"/>
              <a:t>	</a:t>
            </a:r>
            <a:r>
              <a:rPr lang="en-US" altLang="zh-TW" dirty="0" smtClean="0">
                <a:solidFill>
                  <a:srgbClr val="FFC000"/>
                </a:solidFill>
              </a:rPr>
              <a:t>call </a:t>
            </a:r>
            <a:r>
              <a:rPr lang="en-US" altLang="zh-TW" b="1" dirty="0" err="1" smtClean="0">
                <a:solidFill>
                  <a:srgbClr val="FFC000"/>
                </a:solidFill>
              </a:rPr>
              <a:t>print_address</a:t>
            </a:r>
            <a:endParaRPr lang="en-US" altLang="zh-TW" b="1" dirty="0" smtClean="0">
              <a:solidFill>
                <a:srgbClr val="FFC000"/>
              </a:solidFill>
            </a:endParaRPr>
          </a:p>
          <a:p>
            <a:r>
              <a:rPr lang="en-US" altLang="zh-TW" dirty="0" smtClean="0"/>
              <a:t>	</a:t>
            </a:r>
            <a:r>
              <a:rPr lang="en-US" altLang="zh-TW" dirty="0" smtClean="0">
                <a:solidFill>
                  <a:srgbClr val="00B050"/>
                </a:solidFill>
              </a:rPr>
              <a:t>push </a:t>
            </a:r>
            <a:r>
              <a:rPr lang="en-US" altLang="zh-TW" dirty="0" err="1" smtClean="0">
                <a:solidFill>
                  <a:srgbClr val="00B050"/>
                </a:solidFill>
              </a:rPr>
              <a:t>ds</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push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t>
            </a:r>
            <a:r>
              <a:rPr lang="en-US" altLang="zh-TW" dirty="0" err="1" smtClean="0">
                <a:solidFill>
                  <a:srgbClr val="00B050"/>
                </a:solidFill>
              </a:rPr>
              <a:t>ds</a:t>
            </a:r>
            <a:r>
              <a:rPr lang="en-US" altLang="zh-TW" dirty="0" smtClean="0">
                <a:solidFill>
                  <a:srgbClr val="00B050"/>
                </a:solidFill>
              </a:rPr>
              <a:t>,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add </a:t>
            </a:r>
            <a:r>
              <a:rPr lang="en-US" altLang="zh-TW" dirty="0" err="1" smtClean="0">
                <a:solidFill>
                  <a:srgbClr val="00B050"/>
                </a:solidFill>
              </a:rPr>
              <a:t>bx</a:t>
            </a:r>
            <a:r>
              <a:rPr lang="en-US" altLang="zh-TW" dirty="0" smtClean="0">
                <a:solidFill>
                  <a:srgbClr val="00B050"/>
                </a:solidFill>
              </a:rPr>
              <a:t>,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a:t>
            </a:r>
            <a:r>
              <a:rPr lang="en-US" altLang="zh-TW" dirty="0" err="1" smtClean="0">
                <a:solidFill>
                  <a:srgbClr val="00B050"/>
                </a:solidFill>
              </a:rPr>
              <a:t>mov</a:t>
            </a:r>
            <a:r>
              <a:rPr lang="en-US" altLang="zh-TW" dirty="0" smtClean="0">
                <a:solidFill>
                  <a:srgbClr val="00B050"/>
                </a:solidFill>
              </a:rPr>
              <a:t> al, byte </a:t>
            </a:r>
            <a:r>
              <a:rPr lang="en-US" altLang="zh-TW" dirty="0" err="1" smtClean="0">
                <a:solidFill>
                  <a:srgbClr val="00B050"/>
                </a:solidFill>
              </a:rPr>
              <a:t>ptr</a:t>
            </a:r>
            <a:r>
              <a:rPr lang="en-US" altLang="zh-TW" dirty="0" smtClean="0">
                <a:solidFill>
                  <a:srgbClr val="00B050"/>
                </a:solidFill>
              </a:rPr>
              <a:t> [</a:t>
            </a:r>
            <a:r>
              <a:rPr lang="en-US" altLang="zh-TW" dirty="0" err="1" smtClean="0">
                <a:solidFill>
                  <a:srgbClr val="00B050"/>
                </a:solidFill>
              </a:rPr>
              <a:t>bx</a:t>
            </a:r>
            <a:r>
              <a:rPr lang="en-US" altLang="zh-TW" dirty="0" smtClean="0">
                <a:solidFill>
                  <a:srgbClr val="00B050"/>
                </a:solidFill>
              </a:rPr>
              <a:t>]</a:t>
            </a:r>
          </a:p>
          <a:p>
            <a:r>
              <a:rPr lang="en-US" altLang="zh-TW" dirty="0" smtClean="0">
                <a:solidFill>
                  <a:srgbClr val="00B050"/>
                </a:solidFill>
              </a:rPr>
              <a:t>	pop </a:t>
            </a:r>
            <a:r>
              <a:rPr lang="en-US" altLang="zh-TW" dirty="0" err="1" smtClean="0">
                <a:solidFill>
                  <a:srgbClr val="00B050"/>
                </a:solidFill>
              </a:rPr>
              <a:t>dx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cx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bx</a:t>
            </a:r>
            <a:endParaRPr lang="en-US" altLang="zh-TW" dirty="0" smtClean="0">
              <a:solidFill>
                <a:srgbClr val="00B050"/>
              </a:solidFill>
            </a:endParaRPr>
          </a:p>
          <a:p>
            <a:r>
              <a:rPr lang="en-US" altLang="zh-TW" dirty="0" smtClean="0">
                <a:solidFill>
                  <a:srgbClr val="00B050"/>
                </a:solidFill>
              </a:rPr>
              <a:t>	pop </a:t>
            </a:r>
            <a:r>
              <a:rPr lang="en-US" altLang="zh-TW" dirty="0" err="1" smtClean="0">
                <a:solidFill>
                  <a:srgbClr val="00B050"/>
                </a:solidFill>
              </a:rPr>
              <a:t>ds</a:t>
            </a:r>
            <a:endParaRPr lang="en-US" altLang="zh-TW" dirty="0" smtClean="0">
              <a:solidFill>
                <a:srgbClr val="00B050"/>
              </a:solidFill>
            </a:endParaRPr>
          </a:p>
          <a:p>
            <a:r>
              <a:rPr lang="en-US" altLang="zh-TW" dirty="0" smtClean="0"/>
              <a:t>	</a:t>
            </a:r>
            <a:r>
              <a:rPr lang="en-US" altLang="zh-TW" dirty="0" smtClean="0">
                <a:solidFill>
                  <a:srgbClr val="0070C0"/>
                </a:solidFill>
              </a:rPr>
              <a:t>push </a:t>
            </a:r>
            <a:r>
              <a:rPr lang="en-US" altLang="zh-TW" dirty="0" err="1" smtClean="0">
                <a:solidFill>
                  <a:srgbClr val="0070C0"/>
                </a:solidFill>
              </a:rPr>
              <a:t>bx</a:t>
            </a:r>
            <a:endParaRPr lang="en-US" altLang="zh-TW" dirty="0" smtClean="0">
              <a:solidFill>
                <a:srgbClr val="0070C0"/>
              </a:solidFill>
            </a:endParaRPr>
          </a:p>
          <a:p>
            <a:r>
              <a:rPr lang="en-US" altLang="zh-TW" dirty="0" smtClean="0">
                <a:solidFill>
                  <a:srgbClr val="0070C0"/>
                </a:solidFill>
              </a:rPr>
              <a:t>	</a:t>
            </a:r>
            <a:r>
              <a:rPr lang="en-US" altLang="zh-TW" dirty="0" err="1" smtClean="0">
                <a:solidFill>
                  <a:srgbClr val="0070C0"/>
                </a:solidFill>
              </a:rPr>
              <a:t>mov</a:t>
            </a:r>
            <a:r>
              <a:rPr lang="en-US" altLang="zh-TW" dirty="0" smtClean="0">
                <a:solidFill>
                  <a:srgbClr val="0070C0"/>
                </a:solidFill>
              </a:rPr>
              <a:t> </a:t>
            </a:r>
            <a:r>
              <a:rPr lang="en-US" altLang="zh-TW" dirty="0" err="1" smtClean="0">
                <a:solidFill>
                  <a:srgbClr val="0070C0"/>
                </a:solidFill>
              </a:rPr>
              <a:t>bl</a:t>
            </a:r>
            <a:r>
              <a:rPr lang="en-US" altLang="zh-TW" dirty="0" smtClean="0">
                <a:solidFill>
                  <a:srgbClr val="0070C0"/>
                </a:solidFill>
              </a:rPr>
              <a:t>, 10h</a:t>
            </a:r>
          </a:p>
          <a:p>
            <a:r>
              <a:rPr lang="en-US" altLang="zh-TW" dirty="0" smtClean="0">
                <a:solidFill>
                  <a:srgbClr val="0070C0"/>
                </a:solidFill>
              </a:rPr>
              <a:t>	call </a:t>
            </a:r>
            <a:r>
              <a:rPr lang="en-US" altLang="zh-TW" b="1" dirty="0" err="1" smtClean="0">
                <a:solidFill>
                  <a:srgbClr val="0070C0"/>
                </a:solidFill>
              </a:rPr>
              <a:t>print_hex_char</a:t>
            </a:r>
            <a:endParaRPr lang="en-US" altLang="zh-TW" b="1" dirty="0" smtClean="0">
              <a:solidFill>
                <a:srgbClr val="0070C0"/>
              </a:solidFill>
            </a:endParaRPr>
          </a:p>
          <a:p>
            <a:r>
              <a:rPr lang="en-US" altLang="zh-TW" dirty="0" smtClean="0">
                <a:solidFill>
                  <a:srgbClr val="0070C0"/>
                </a:solidFill>
              </a:rPr>
              <a:t>	pop </a:t>
            </a:r>
            <a:r>
              <a:rPr lang="en-US" altLang="zh-TW" dirty="0" err="1" smtClean="0">
                <a:solidFill>
                  <a:srgbClr val="0070C0"/>
                </a:solidFill>
              </a:rPr>
              <a:t>bx</a:t>
            </a:r>
            <a:endParaRPr lang="en-US" altLang="zh-TW" dirty="0" smtClean="0">
              <a:solidFill>
                <a:srgbClr val="0070C0"/>
              </a:solidFill>
            </a:endParaRPr>
          </a:p>
          <a:p>
            <a:r>
              <a:rPr lang="en-US" altLang="zh-TW" dirty="0" smtClean="0"/>
              <a:t>	push  </a:t>
            </a:r>
            <a:r>
              <a:rPr lang="en-US" altLang="zh-TW" dirty="0" err="1" smtClean="0"/>
              <a:t>dx</a:t>
            </a:r>
            <a:endParaRPr lang="en-US" altLang="zh-TW" dirty="0" smtClean="0"/>
          </a:p>
          <a:p>
            <a:r>
              <a:rPr lang="en-US" altLang="zh-TW" dirty="0" smtClean="0"/>
              <a:t>	</a:t>
            </a:r>
            <a:r>
              <a:rPr lang="en-US" altLang="zh-TW" dirty="0" err="1" smtClean="0"/>
              <a:t>mov</a:t>
            </a:r>
            <a:r>
              <a:rPr lang="en-US" altLang="zh-TW" dirty="0" smtClean="0"/>
              <a:t> dl, ' '</a:t>
            </a:r>
          </a:p>
          <a:p>
            <a:r>
              <a:rPr lang="en-US" altLang="zh-TW" dirty="0" smtClean="0"/>
              <a:t>	</a:t>
            </a:r>
            <a:r>
              <a:rPr lang="en-US" altLang="zh-TW" dirty="0" err="1" smtClean="0"/>
              <a:t>mov</a:t>
            </a:r>
            <a:r>
              <a:rPr lang="en-US" altLang="zh-TW" dirty="0" smtClean="0"/>
              <a:t> al, 0</a:t>
            </a:r>
          </a:p>
          <a:p>
            <a:r>
              <a:rPr lang="en-US" altLang="zh-TW" dirty="0" smtClean="0"/>
              <a:t>	</a:t>
            </a:r>
            <a:r>
              <a:rPr lang="en-US" altLang="zh-TW" dirty="0" err="1" smtClean="0"/>
              <a:t>mov</a:t>
            </a:r>
            <a:r>
              <a:rPr lang="en-US" altLang="zh-TW" dirty="0" smtClean="0"/>
              <a:t> ah, 02</a:t>
            </a:r>
          </a:p>
          <a:p>
            <a:r>
              <a:rPr lang="en-US" altLang="zh-TW" dirty="0" smtClean="0"/>
              <a:t>	</a:t>
            </a:r>
            <a:r>
              <a:rPr lang="en-US" altLang="zh-TW" dirty="0" err="1" smtClean="0"/>
              <a:t>int</a:t>
            </a:r>
            <a:r>
              <a:rPr lang="en-US" altLang="zh-TW" dirty="0" smtClean="0"/>
              <a:t> 21h</a:t>
            </a:r>
          </a:p>
          <a:p>
            <a:r>
              <a:rPr lang="en-US" altLang="zh-TW" dirty="0" smtClean="0"/>
              <a:t>	pop </a:t>
            </a:r>
            <a:r>
              <a:rPr lang="en-US" altLang="zh-TW" dirty="0" err="1" smtClean="0"/>
              <a:t>dx</a:t>
            </a:r>
            <a:endParaRPr lang="en-US" altLang="zh-TW" dirty="0" smtClean="0"/>
          </a:p>
          <a:p>
            <a:r>
              <a:rPr lang="en-US" altLang="zh-TW" dirty="0" smtClean="0"/>
              <a:t>	</a:t>
            </a:r>
            <a:r>
              <a:rPr lang="en-US" altLang="zh-TW" dirty="0" smtClean="0">
                <a:solidFill>
                  <a:srgbClr val="9E5ECE"/>
                </a:solidFill>
              </a:rPr>
              <a:t>call </a:t>
            </a:r>
            <a:r>
              <a:rPr lang="en-US" altLang="zh-TW" b="1" dirty="0" err="1" smtClean="0">
                <a:solidFill>
                  <a:srgbClr val="9E5ECE"/>
                </a:solidFill>
              </a:rPr>
              <a:t>print_printable_char_slashn</a:t>
            </a:r>
            <a:endParaRPr lang="en-US" altLang="zh-TW" b="1" dirty="0" smtClean="0">
              <a:solidFill>
                <a:srgbClr val="9E5ECE"/>
              </a:solidFill>
            </a:endParaRPr>
          </a:p>
          <a:p>
            <a:r>
              <a:rPr lang="en-US" altLang="zh-TW" dirty="0" smtClean="0"/>
              <a:t>	inc </a:t>
            </a:r>
            <a:r>
              <a:rPr lang="en-US" altLang="zh-TW" dirty="0" err="1" smtClean="0"/>
              <a:t>cx</a:t>
            </a:r>
            <a:endParaRPr lang="en-US" altLang="zh-TW" dirty="0" smtClean="0"/>
          </a:p>
          <a:p>
            <a:r>
              <a:rPr lang="en-US" altLang="zh-TW" dirty="0" smtClean="0"/>
              <a:t>	</a:t>
            </a:r>
            <a:r>
              <a:rPr lang="en-US" altLang="zh-TW" dirty="0" err="1" smtClean="0"/>
              <a:t>jmp</a:t>
            </a:r>
            <a:r>
              <a:rPr lang="en-US" altLang="zh-TW" dirty="0" smtClean="0"/>
              <a:t> </a:t>
            </a:r>
            <a:r>
              <a:rPr lang="en-US" altLang="zh-TW" dirty="0" err="1" smtClean="0"/>
              <a:t>print_hex_dump_start</a:t>
            </a:r>
            <a:endParaRPr lang="en-US" altLang="zh-TW" dirty="0" smtClean="0"/>
          </a:p>
          <a:p>
            <a:r>
              <a:rPr lang="en-US" altLang="zh-TW" dirty="0" err="1" smtClean="0"/>
              <a:t>print_hex_dump_exit</a:t>
            </a:r>
            <a:r>
              <a:rPr lang="en-US" altLang="zh-TW" dirty="0" smtClean="0"/>
              <a:t>:</a:t>
            </a:r>
          </a:p>
          <a:p>
            <a:r>
              <a:rPr lang="en-US" altLang="zh-TW" dirty="0" smtClean="0"/>
              <a:t>	pop ax</a:t>
            </a:r>
          </a:p>
          <a:p>
            <a:r>
              <a:rPr lang="en-US" altLang="zh-TW" dirty="0" smtClean="0"/>
              <a:t>	pop ax</a:t>
            </a:r>
          </a:p>
          <a:p>
            <a:r>
              <a:rPr lang="en-US" altLang="zh-TW" dirty="0" smtClean="0"/>
              <a:t>	</a:t>
            </a:r>
            <a:r>
              <a:rPr lang="en-US" altLang="zh-TW" dirty="0" err="1" smtClean="0"/>
              <a:t>popa</a:t>
            </a:r>
            <a:endParaRPr lang="en-US" altLang="zh-TW" dirty="0" smtClean="0"/>
          </a:p>
          <a:p>
            <a:r>
              <a:rPr lang="en-US" altLang="zh-TW" dirty="0" smtClean="0"/>
              <a:t>	ret</a:t>
            </a:r>
            <a:endParaRPr lang="zh-TW" altLang="en-US" dirty="0"/>
          </a:p>
        </p:txBody>
      </p:sp>
      <p:pic>
        <p:nvPicPr>
          <p:cNvPr id="190466" name="Picture 2"/>
          <p:cNvPicPr>
            <a:picLocks noChangeAspect="1" noChangeArrowheads="1"/>
          </p:cNvPicPr>
          <p:nvPr/>
        </p:nvPicPr>
        <p:blipFill>
          <a:blip r:embed="rId2" cstate="print"/>
          <a:srcRect/>
          <a:stretch>
            <a:fillRect/>
          </a:stretch>
        </p:blipFill>
        <p:spPr bwMode="auto">
          <a:xfrm>
            <a:off x="899592" y="2060848"/>
            <a:ext cx="7248525" cy="219075"/>
          </a:xfrm>
          <a:prstGeom prst="rect">
            <a:avLst/>
          </a:prstGeom>
          <a:noFill/>
          <a:ln w="9525">
            <a:noFill/>
            <a:miter lim="800000"/>
            <a:headEnd/>
            <a:tailEnd/>
          </a:ln>
        </p:spPr>
      </p:pic>
      <p:sp>
        <p:nvSpPr>
          <p:cNvPr id="8" name="矩形 7"/>
          <p:cNvSpPr/>
          <p:nvPr/>
        </p:nvSpPr>
        <p:spPr>
          <a:xfrm>
            <a:off x="899592" y="2060848"/>
            <a:ext cx="936104" cy="216024"/>
          </a:xfrm>
          <a:prstGeom prst="rect">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87384" y="2060848"/>
            <a:ext cx="4608512" cy="216024"/>
          </a:xfrm>
          <a:prstGeom prst="rect">
            <a:avLst/>
          </a:prstGeom>
          <a:noFill/>
          <a:ln w="50800" cmpd="sng">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16216" y="2060848"/>
            <a:ext cx="1656184" cy="216024"/>
          </a:xfrm>
          <a:prstGeom prst="rect">
            <a:avLst/>
          </a:prstGeom>
          <a:noFill/>
          <a:ln w="508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6012160" cy="4625609"/>
          </a:xfrm>
        </p:spPr>
        <p:txBody>
          <a:bodyPr>
            <a:normAutofit lnSpcReduction="10000"/>
          </a:bodyPr>
          <a:lstStyle/>
          <a:p>
            <a:r>
              <a:rPr lang="zh-TW" altLang="en-US" dirty="0" smtClean="0"/>
              <a:t>印出位置</a:t>
            </a:r>
            <a:r>
              <a:rPr lang="en-US" altLang="zh-TW" dirty="0" smtClean="0"/>
              <a:t>(</a:t>
            </a:r>
            <a:r>
              <a:rPr lang="en-US" altLang="zh-TW" dirty="0" err="1" smtClean="0"/>
              <a:t>print_address</a:t>
            </a:r>
            <a:r>
              <a:rPr lang="en-US" altLang="zh-TW" dirty="0" smtClean="0"/>
              <a:t>)</a:t>
            </a:r>
          </a:p>
          <a:p>
            <a:pPr lvl="1"/>
            <a:r>
              <a:rPr lang="zh-TW" altLang="en-US" dirty="0" smtClean="0"/>
              <a:t>判斷是否為</a:t>
            </a:r>
            <a:r>
              <a:rPr lang="en-US" altLang="zh-TW" dirty="0" smtClean="0"/>
              <a:t>16</a:t>
            </a:r>
            <a:r>
              <a:rPr lang="zh-TW" altLang="en-US" dirty="0" smtClean="0"/>
              <a:t>的倍數</a:t>
            </a:r>
            <a:endParaRPr lang="en-US" altLang="zh-TW" dirty="0" smtClean="0"/>
          </a:p>
          <a:p>
            <a:pPr lvl="2"/>
            <a:r>
              <a:rPr lang="zh-TW" altLang="en-US" dirty="0" smtClean="0"/>
              <a:t>印出區段</a:t>
            </a:r>
            <a:endParaRPr lang="en-US" altLang="zh-TW" dirty="0" smtClean="0"/>
          </a:p>
          <a:p>
            <a:pPr lvl="2"/>
            <a:r>
              <a:rPr lang="zh-TW" altLang="en-US" dirty="0" smtClean="0"/>
              <a:t>印出</a:t>
            </a:r>
            <a:r>
              <a:rPr lang="en-US" altLang="zh-TW" dirty="0" smtClean="0"/>
              <a:t>‘:’</a:t>
            </a:r>
          </a:p>
          <a:p>
            <a:pPr lvl="2"/>
            <a:r>
              <a:rPr lang="zh-TW" altLang="en-US" dirty="0" smtClean="0"/>
              <a:t>印出位置</a:t>
            </a:r>
            <a:endParaRPr lang="en-US" altLang="zh-TW" dirty="0" smtClean="0"/>
          </a:p>
          <a:p>
            <a:pPr lvl="1"/>
            <a:r>
              <a:rPr lang="zh-TW" altLang="en-US" dirty="0" smtClean="0"/>
              <a:t>堆疊位置算法</a:t>
            </a:r>
            <a:endParaRPr lang="en-US" altLang="zh-TW" dirty="0" smtClean="0"/>
          </a:p>
          <a:p>
            <a:pPr lvl="2"/>
            <a:r>
              <a:rPr lang="en-US" altLang="zh-TW" dirty="0" err="1" smtClean="0"/>
              <a:t>pusha</a:t>
            </a:r>
            <a:r>
              <a:rPr lang="zh-TW" altLang="en-US" dirty="0" smtClean="0"/>
              <a:t>存入</a:t>
            </a:r>
            <a:r>
              <a:rPr lang="en-US" altLang="zh-TW" dirty="0" smtClean="0"/>
              <a:t>16 bytes*2</a:t>
            </a:r>
          </a:p>
          <a:p>
            <a:pPr lvl="3"/>
            <a:r>
              <a:rPr lang="en-US" altLang="zh-TW" dirty="0" smtClean="0"/>
              <a:t>8 registers</a:t>
            </a:r>
            <a:r>
              <a:rPr lang="zh-TW" altLang="en-US" dirty="0" smtClean="0"/>
              <a:t>*</a:t>
            </a:r>
            <a:r>
              <a:rPr lang="en-US" altLang="zh-TW" dirty="0" smtClean="0"/>
              <a:t>2 bytes</a:t>
            </a:r>
          </a:p>
          <a:p>
            <a:pPr lvl="3"/>
            <a:r>
              <a:rPr lang="en-US" altLang="zh-TW" dirty="0" smtClean="0"/>
              <a:t>ax, </a:t>
            </a:r>
            <a:r>
              <a:rPr lang="en-US" altLang="zh-TW" dirty="0" err="1" smtClean="0"/>
              <a:t>bx</a:t>
            </a:r>
            <a:r>
              <a:rPr lang="en-US" altLang="zh-TW" dirty="0" smtClean="0"/>
              <a:t>, </a:t>
            </a:r>
            <a:r>
              <a:rPr lang="en-US" altLang="zh-TW" dirty="0" err="1" smtClean="0"/>
              <a:t>cx</a:t>
            </a:r>
            <a:r>
              <a:rPr lang="en-US" altLang="zh-TW" dirty="0" smtClean="0"/>
              <a:t>, </a:t>
            </a:r>
            <a:r>
              <a:rPr lang="en-US" altLang="zh-TW" dirty="0" err="1" smtClean="0"/>
              <a:t>dx</a:t>
            </a:r>
            <a:r>
              <a:rPr lang="en-US" altLang="zh-TW" dirty="0" smtClean="0"/>
              <a:t>, </a:t>
            </a:r>
            <a:r>
              <a:rPr lang="en-US" altLang="zh-TW" dirty="0" err="1" smtClean="0"/>
              <a:t>si</a:t>
            </a:r>
            <a:r>
              <a:rPr lang="en-US" altLang="zh-TW" dirty="0" smtClean="0"/>
              <a:t>, </a:t>
            </a:r>
            <a:r>
              <a:rPr lang="en-US" altLang="zh-TW" dirty="0" err="1" smtClean="0"/>
              <a:t>di</a:t>
            </a:r>
            <a:r>
              <a:rPr lang="en-US" altLang="zh-TW" dirty="0" smtClean="0"/>
              <a:t>, </a:t>
            </a:r>
            <a:r>
              <a:rPr lang="en-US" altLang="zh-TW" dirty="0" err="1" smtClean="0"/>
              <a:t>ss</a:t>
            </a:r>
            <a:r>
              <a:rPr lang="en-US" altLang="zh-TW" dirty="0" smtClean="0"/>
              <a:t>, sp</a:t>
            </a:r>
          </a:p>
          <a:p>
            <a:pPr lvl="2"/>
            <a:r>
              <a:rPr lang="en-US" altLang="zh-TW" dirty="0" smtClean="0"/>
              <a:t>return address</a:t>
            </a:r>
          </a:p>
          <a:p>
            <a:pPr lvl="2"/>
            <a:r>
              <a:rPr lang="en-US" altLang="zh-TW" dirty="0" smtClean="0"/>
              <a:t>push </a:t>
            </a:r>
            <a:r>
              <a:rPr lang="en-US" altLang="zh-TW" dirty="0" err="1" smtClean="0"/>
              <a:t>ds</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203</a:t>
            </a:fld>
            <a:endParaRPr lang="zh-TW" altLang="en-US"/>
          </a:p>
        </p:txBody>
      </p:sp>
      <p:sp>
        <p:nvSpPr>
          <p:cNvPr id="7" name="文字方塊 6"/>
          <p:cNvSpPr txBox="1"/>
          <p:nvPr/>
        </p:nvSpPr>
        <p:spPr>
          <a:xfrm>
            <a:off x="2627784" y="5657671"/>
            <a:ext cx="3460563"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[ss:sp+36]);</a:t>
            </a:r>
          </a:p>
          <a:p>
            <a:r>
              <a:rPr lang="en-US" altLang="zh-TW" dirty="0" err="1" smtClean="0"/>
              <a:t>Print_char</a:t>
            </a:r>
            <a:r>
              <a:rPr lang="en-US" altLang="zh-TW" dirty="0" smtClean="0"/>
              <a:t>(‘:’);</a:t>
            </a:r>
          </a:p>
          <a:p>
            <a:r>
              <a:rPr lang="en-US" altLang="zh-TW" dirty="0" err="1" smtClean="0"/>
              <a:t>Print_address</a:t>
            </a:r>
            <a:r>
              <a:rPr lang="en-US" altLang="zh-TW" dirty="0" smtClean="0"/>
              <a:t>(word </a:t>
            </a:r>
            <a:r>
              <a:rPr lang="en-US" altLang="zh-TW" dirty="0" err="1" smtClean="0"/>
              <a:t>ptr</a:t>
            </a:r>
            <a:r>
              <a:rPr lang="en-US" altLang="zh-TW" dirty="0" smtClean="0"/>
              <a:t>[ss:sp+38]);</a:t>
            </a:r>
          </a:p>
        </p:txBody>
      </p:sp>
      <p:pic>
        <p:nvPicPr>
          <p:cNvPr id="198657" name="Picture 1"/>
          <p:cNvPicPr>
            <a:picLocks noChangeAspect="1" noChangeArrowheads="1"/>
          </p:cNvPicPr>
          <p:nvPr/>
        </p:nvPicPr>
        <p:blipFill>
          <a:blip r:embed="rId2" cstate="print"/>
          <a:srcRect/>
          <a:stretch>
            <a:fillRect/>
          </a:stretch>
        </p:blipFill>
        <p:spPr bwMode="auto">
          <a:xfrm>
            <a:off x="6084169" y="15463"/>
            <a:ext cx="3059832" cy="6842537"/>
          </a:xfrm>
          <a:prstGeom prst="rect">
            <a:avLst/>
          </a:prstGeom>
          <a:noFill/>
          <a:ln w="9525">
            <a:noFill/>
            <a:miter lim="800000"/>
            <a:headEnd/>
            <a:tailEnd/>
          </a:ln>
        </p:spPr>
      </p:pic>
      <p:sp>
        <p:nvSpPr>
          <p:cNvPr id="8" name="矩形 7"/>
          <p:cNvSpPr/>
          <p:nvPr/>
        </p:nvSpPr>
        <p:spPr>
          <a:xfrm>
            <a:off x="6804248" y="2348880"/>
            <a:ext cx="2160240"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804248" y="4293096"/>
            <a:ext cx="2088232" cy="21602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15296" y="1679600"/>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825456" y="1484784"/>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804248" y="250488"/>
            <a:ext cx="709032" cy="17538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6" name="Picture 4"/>
          <p:cNvPicPr>
            <a:picLocks noChangeAspect="1" noChangeArrowheads="1"/>
          </p:cNvPicPr>
          <p:nvPr/>
        </p:nvPicPr>
        <p:blipFill>
          <a:blip r:embed="rId2" cstate="print"/>
          <a:srcRect/>
          <a:stretch>
            <a:fillRect/>
          </a:stretch>
        </p:blipFill>
        <p:spPr bwMode="auto">
          <a:xfrm>
            <a:off x="4679504" y="1457892"/>
            <a:ext cx="4464496" cy="5400108"/>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474840" cy="4625609"/>
          </a:xfrm>
        </p:spPr>
        <p:txBody>
          <a:bodyPr/>
          <a:lstStyle/>
          <a:p>
            <a:r>
              <a:rPr lang="zh-TW" altLang="en-US" dirty="0" smtClean="0"/>
              <a:t>印出</a:t>
            </a:r>
            <a:r>
              <a:rPr lang="en-US" altLang="zh-TW" dirty="0" smtClean="0"/>
              <a:t>16</a:t>
            </a:r>
            <a:r>
              <a:rPr lang="zh-TW" altLang="en-US" dirty="0" smtClean="0"/>
              <a:t>進位值</a:t>
            </a:r>
            <a:r>
              <a:rPr lang="en-US" altLang="zh-TW" dirty="0" smtClean="0"/>
              <a:t>(</a:t>
            </a:r>
            <a:r>
              <a:rPr lang="en-US" altLang="zh-TW" dirty="0" err="1" smtClean="0"/>
              <a:t>print_hex_char</a:t>
            </a:r>
            <a:r>
              <a:rPr lang="en-US" altLang="zh-TW" dirty="0" smtClean="0"/>
              <a:t>)</a:t>
            </a:r>
          </a:p>
          <a:p>
            <a:pPr lvl="1"/>
            <a:r>
              <a:rPr lang="zh-TW" altLang="en-US" dirty="0" smtClean="0"/>
              <a:t>全字元都印</a:t>
            </a:r>
            <a:endParaRPr lang="en-US" altLang="zh-TW" dirty="0" smtClean="0"/>
          </a:p>
          <a:p>
            <a:pPr lvl="2"/>
            <a:r>
              <a:rPr lang="en-US" altLang="zh-TW" dirty="0" smtClean="0"/>
              <a:t>16</a:t>
            </a:r>
            <a:r>
              <a:rPr lang="zh-TW" altLang="en-US" dirty="0" smtClean="0"/>
              <a:t>進位數字數</a:t>
            </a:r>
            <a:r>
              <a:rPr lang="en-US" altLang="zh-TW" dirty="0" smtClean="0"/>
              <a:t>(</a:t>
            </a:r>
            <a:r>
              <a:rPr lang="en-US" altLang="zh-TW" dirty="0" err="1" smtClean="0"/>
              <a:t>get_wordnum_max</a:t>
            </a:r>
            <a:r>
              <a:rPr lang="en-US" altLang="zh-TW" dirty="0" smtClean="0"/>
              <a:t>)&lt;2</a:t>
            </a:r>
            <a:r>
              <a:rPr lang="zh-TW" altLang="en-US" dirty="0" smtClean="0"/>
              <a:t>，印出</a:t>
            </a:r>
            <a:r>
              <a:rPr lang="en-US" altLang="zh-TW" dirty="0" smtClean="0"/>
              <a:t>0</a:t>
            </a:r>
          </a:p>
          <a:p>
            <a:pPr lvl="2"/>
            <a:r>
              <a:rPr lang="zh-TW" altLang="en-US" dirty="0" smtClean="0"/>
              <a:t>印出</a:t>
            </a:r>
            <a:r>
              <a:rPr lang="en-US" altLang="zh-TW" dirty="0" smtClean="0"/>
              <a:t>16</a:t>
            </a:r>
            <a:r>
              <a:rPr lang="zh-TW" altLang="en-US" dirty="0" smtClean="0"/>
              <a:t>進位數字</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204</a:t>
            </a:fld>
            <a:endParaRPr lang="zh-TW" altLang="en-US"/>
          </a:p>
        </p:txBody>
      </p:sp>
      <p:sp>
        <p:nvSpPr>
          <p:cNvPr id="7" name="矩形 6"/>
          <p:cNvSpPr/>
          <p:nvPr/>
        </p:nvSpPr>
        <p:spPr>
          <a:xfrm>
            <a:off x="5220072" y="2060848"/>
            <a:ext cx="2376264" cy="29523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219184" y="5013176"/>
            <a:ext cx="2376264" cy="12961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19672" y="5103674"/>
            <a:ext cx="2986715"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err="1" smtClean="0"/>
              <a:t>ax.high_byte</a:t>
            </a:r>
            <a:r>
              <a:rPr lang="en-US" altLang="zh-TW" dirty="0" smtClean="0"/>
              <a:t>=0;</a:t>
            </a:r>
          </a:p>
          <a:p>
            <a:r>
              <a:rPr lang="en-US" altLang="zh-TW" dirty="0" smtClean="0"/>
              <a:t>if(</a:t>
            </a:r>
            <a:r>
              <a:rPr lang="en-US" altLang="zh-TW" dirty="0" err="1" smtClean="0"/>
              <a:t>get_wordnum_max</a:t>
            </a:r>
            <a:r>
              <a:rPr lang="en-US" altLang="zh-TW" dirty="0" smtClean="0"/>
              <a:t>(ax)&lt;2){</a:t>
            </a:r>
          </a:p>
          <a:p>
            <a:r>
              <a:rPr lang="en-US" altLang="zh-TW" dirty="0" smtClean="0"/>
              <a:t>     </a:t>
            </a:r>
            <a:r>
              <a:rPr lang="en-US" altLang="zh-TW" dirty="0" err="1" smtClean="0"/>
              <a:t>putchar</a:t>
            </a:r>
            <a:r>
              <a:rPr lang="en-US" altLang="zh-TW" dirty="0" smtClean="0"/>
              <a:t>(‘0’);</a:t>
            </a:r>
          </a:p>
          <a:p>
            <a:r>
              <a:rPr lang="en-US" altLang="zh-TW" dirty="0" smtClean="0"/>
              <a:t>}</a:t>
            </a:r>
          </a:p>
          <a:p>
            <a:r>
              <a:rPr lang="en-US" altLang="zh-TW" dirty="0" err="1" smtClean="0"/>
              <a:t>print_ax_withprefix</a:t>
            </a:r>
            <a:r>
              <a:rPr lang="en-US" altLang="zh-TW" dirty="0" smtClean="0"/>
              <a:t>(ax);</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4644008" cy="4625609"/>
          </a:xfrm>
        </p:spPr>
        <p:txBody>
          <a:bodyPr/>
          <a:lstStyle/>
          <a:p>
            <a:r>
              <a:rPr lang="zh-TW" altLang="en-US" dirty="0" smtClean="0"/>
              <a:t>取得</a:t>
            </a:r>
            <a:r>
              <a:rPr lang="en-US" altLang="zh-TW" dirty="0" smtClean="0"/>
              <a:t>16</a:t>
            </a:r>
            <a:r>
              <a:rPr lang="zh-TW" altLang="en-US" dirty="0" smtClean="0"/>
              <a:t>進位的數字位數</a:t>
            </a:r>
            <a:r>
              <a:rPr lang="en-US" altLang="zh-TW" dirty="0" smtClean="0"/>
              <a:t>(</a:t>
            </a:r>
            <a:r>
              <a:rPr lang="en-US" altLang="zh-TW" dirty="0" err="1" smtClean="0"/>
              <a:t>get_wordnum_max</a:t>
            </a:r>
            <a:r>
              <a:rPr lang="en-US" altLang="zh-TW" dirty="0" smtClean="0"/>
              <a:t>)</a:t>
            </a:r>
          </a:p>
          <a:p>
            <a:pPr lvl="1"/>
            <a:r>
              <a:rPr lang="en-US" altLang="zh-TW" dirty="0" smtClean="0"/>
              <a:t>ax==0</a:t>
            </a:r>
            <a:r>
              <a:rPr lang="zh-TW" altLang="en-US" dirty="0" smtClean="0"/>
              <a:t>的判斷式</a:t>
            </a:r>
            <a:endParaRPr lang="en-US" altLang="zh-TW" dirty="0" smtClean="0"/>
          </a:p>
          <a:p>
            <a:pPr lvl="2"/>
            <a:r>
              <a:rPr lang="en-US" altLang="zh-TW" dirty="0" smtClean="0"/>
              <a:t>ax</a:t>
            </a:r>
            <a:r>
              <a:rPr lang="zh-TW" altLang="en-US" dirty="0" smtClean="0"/>
              <a:t>與</a:t>
            </a:r>
            <a:r>
              <a:rPr lang="en-US" altLang="zh-TW" dirty="0" err="1" smtClean="0"/>
              <a:t>bl</a:t>
            </a:r>
            <a:r>
              <a:rPr lang="zh-TW" altLang="en-US" dirty="0" smtClean="0"/>
              <a:t>的相除</a:t>
            </a:r>
            <a:endParaRPr lang="en-US" altLang="zh-TW" dirty="0" smtClean="0"/>
          </a:p>
          <a:p>
            <a:pPr lvl="2"/>
            <a:r>
              <a:rPr lang="en-US" altLang="zh-TW" dirty="0" err="1" smtClean="0"/>
              <a:t>cx</a:t>
            </a:r>
            <a:r>
              <a:rPr lang="zh-TW" altLang="en-US" dirty="0" smtClean="0"/>
              <a:t>不斷累加，最後得到位數的值</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205</a:t>
            </a:fld>
            <a:endParaRPr lang="zh-TW" altLang="en-US"/>
          </a:p>
        </p:txBody>
      </p:sp>
      <p:pic>
        <p:nvPicPr>
          <p:cNvPr id="196610" name="Picture 2"/>
          <p:cNvPicPr>
            <a:picLocks noChangeAspect="1" noChangeArrowheads="1"/>
          </p:cNvPicPr>
          <p:nvPr/>
        </p:nvPicPr>
        <p:blipFill>
          <a:blip r:embed="rId3" cstate="print"/>
          <a:srcRect/>
          <a:stretch>
            <a:fillRect/>
          </a:stretch>
        </p:blipFill>
        <p:spPr bwMode="auto">
          <a:xfrm>
            <a:off x="4572000" y="1385392"/>
            <a:ext cx="4572000" cy="5472608"/>
          </a:xfrm>
          <a:prstGeom prst="rect">
            <a:avLst/>
          </a:prstGeom>
          <a:noFill/>
          <a:ln w="9525">
            <a:noFill/>
            <a:miter lim="800000"/>
            <a:headEnd/>
            <a:tailEnd/>
          </a:ln>
        </p:spPr>
      </p:pic>
      <p:sp>
        <p:nvSpPr>
          <p:cNvPr id="6" name="矩形 5"/>
          <p:cNvSpPr/>
          <p:nvPr/>
        </p:nvSpPr>
        <p:spPr>
          <a:xfrm>
            <a:off x="5292080" y="3789040"/>
            <a:ext cx="1224136" cy="86409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物件 6"/>
          <p:cNvGraphicFramePr>
            <a:graphicFrameLocks noChangeAspect="1"/>
          </p:cNvGraphicFramePr>
          <p:nvPr/>
        </p:nvGraphicFramePr>
        <p:xfrm>
          <a:off x="251520" y="4293096"/>
          <a:ext cx="4104456" cy="582891"/>
        </p:xfrm>
        <a:graphic>
          <a:graphicData uri="http://schemas.openxmlformats.org/presentationml/2006/ole">
            <p:oleObj spid="_x0000_s196611" name="Equation" r:id="rId4" imgW="1612800" imgH="228600" progId="Equation.3">
              <p:embed/>
            </p:oleObj>
          </a:graphicData>
        </a:graphic>
      </p:graphicFrame>
      <p:graphicFrame>
        <p:nvGraphicFramePr>
          <p:cNvPr id="196612" name="Object 4"/>
          <p:cNvGraphicFramePr>
            <a:graphicFrameLocks noChangeAspect="1"/>
          </p:cNvGraphicFramePr>
          <p:nvPr/>
        </p:nvGraphicFramePr>
        <p:xfrm>
          <a:off x="899592" y="4797152"/>
          <a:ext cx="3456384" cy="387632"/>
        </p:xfrm>
        <a:graphic>
          <a:graphicData uri="http://schemas.openxmlformats.org/presentationml/2006/ole">
            <p:oleObj spid="_x0000_s196612" name="Equation" r:id="rId5" imgW="1930320" imgH="215640" progId="Equation.3">
              <p:embed/>
            </p:oleObj>
          </a:graphicData>
        </a:graphic>
      </p:graphicFrame>
      <p:sp>
        <p:nvSpPr>
          <p:cNvPr id="9" name="文字方塊 8"/>
          <p:cNvSpPr txBox="1"/>
          <p:nvPr/>
        </p:nvSpPr>
        <p:spPr>
          <a:xfrm>
            <a:off x="395536" y="4797152"/>
            <a:ext cx="482824" cy="369332"/>
          </a:xfrm>
          <a:prstGeom prst="rect">
            <a:avLst/>
          </a:prstGeom>
          <a:noFill/>
        </p:spPr>
        <p:txBody>
          <a:bodyPr wrap="none" rtlCol="0">
            <a:spAutoFit/>
          </a:bodyPr>
          <a:lstStyle/>
          <a:p>
            <a:r>
              <a:rPr lang="en-US" altLang="zh-TW" dirty="0" err="1" smtClean="0"/>
              <a:t>eg</a:t>
            </a:r>
            <a:r>
              <a:rPr lang="en-US" altLang="zh-TW" dirty="0" smtClean="0"/>
              <a:t>.</a:t>
            </a:r>
            <a:endParaRPr lang="zh-TW" altLang="en-US" dirty="0"/>
          </a:p>
        </p:txBody>
      </p:sp>
      <p:sp>
        <p:nvSpPr>
          <p:cNvPr id="10" name="文字方塊 9"/>
          <p:cNvSpPr txBox="1"/>
          <p:nvPr/>
        </p:nvSpPr>
        <p:spPr>
          <a:xfrm>
            <a:off x="2339752" y="5380672"/>
            <a:ext cx="2241639"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while(number != 0){</a:t>
            </a:r>
          </a:p>
          <a:p>
            <a:r>
              <a:rPr lang="en-US" altLang="zh-TW" dirty="0" smtClean="0"/>
              <a:t>      count+=1</a:t>
            </a:r>
          </a:p>
          <a:p>
            <a:r>
              <a:rPr lang="en-US" altLang="zh-TW" dirty="0" smtClean="0"/>
              <a:t>      number/=base</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0" name="Picture 4"/>
          <p:cNvPicPr>
            <a:picLocks noChangeAspect="1" noChangeArrowheads="1"/>
          </p:cNvPicPr>
          <p:nvPr/>
        </p:nvPicPr>
        <p:blipFill>
          <a:blip r:embed="rId2" cstate="print"/>
          <a:srcRect/>
          <a:stretch>
            <a:fillRect/>
          </a:stretch>
        </p:blipFill>
        <p:spPr bwMode="auto">
          <a:xfrm>
            <a:off x="5508104" y="1412776"/>
            <a:ext cx="3635896" cy="5390757"/>
          </a:xfrm>
          <a:prstGeom prst="rect">
            <a:avLst/>
          </a:prstGeom>
          <a:noFill/>
          <a:ln w="9525">
            <a:noFill/>
            <a:miter lim="800000"/>
            <a:headEnd/>
            <a:tailEnd/>
          </a:ln>
        </p:spPr>
      </p:pic>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508104" cy="4625609"/>
          </a:xfrm>
        </p:spPr>
        <p:txBody>
          <a:bodyPr/>
          <a:lstStyle/>
          <a:p>
            <a:r>
              <a:rPr lang="zh-TW" altLang="en-US" dirty="0" smtClean="0"/>
              <a:t>輸出換行前先輸出可見字元</a:t>
            </a:r>
            <a:r>
              <a:rPr lang="en-US" altLang="zh-TW" dirty="0" smtClean="0"/>
              <a:t>(</a:t>
            </a:r>
            <a:r>
              <a:rPr lang="en-US" altLang="zh-TW" dirty="0" err="1" smtClean="0"/>
              <a:t>print_printable_char_slashn</a:t>
            </a:r>
            <a:r>
              <a:rPr lang="en-US" altLang="zh-TW" dirty="0" smtClean="0"/>
              <a:t>)</a:t>
            </a:r>
          </a:p>
          <a:p>
            <a:pPr lvl="1"/>
            <a:r>
              <a:rPr lang="en-US" altLang="zh-TW" dirty="0" smtClean="0"/>
              <a:t>Cx+1</a:t>
            </a:r>
            <a:r>
              <a:rPr lang="zh-TW" altLang="en-US" dirty="0" smtClean="0"/>
              <a:t>是</a:t>
            </a:r>
            <a:r>
              <a:rPr lang="en-US" altLang="zh-TW" dirty="0" smtClean="0"/>
              <a:t>16</a:t>
            </a:r>
            <a:r>
              <a:rPr lang="zh-TW" altLang="en-US" dirty="0" smtClean="0"/>
              <a:t>的倍數</a:t>
            </a:r>
            <a:r>
              <a:rPr lang="en-US" altLang="zh-TW" dirty="0" smtClean="0"/>
              <a:t>=&gt;</a:t>
            </a:r>
            <a:r>
              <a:rPr lang="zh-TW" altLang="en-US" dirty="0" smtClean="0"/>
              <a:t>輸出</a:t>
            </a:r>
            <a:endParaRPr lang="en-US" altLang="zh-TW" dirty="0" smtClean="0"/>
          </a:p>
          <a:p>
            <a:pPr lvl="2"/>
            <a:r>
              <a:rPr lang="zh-TW" altLang="en-US" dirty="0" smtClean="0"/>
              <a:t>輸出</a:t>
            </a:r>
            <a:r>
              <a:rPr lang="en-US" altLang="zh-TW" dirty="0" smtClean="0"/>
              <a:t>16</a:t>
            </a:r>
            <a:r>
              <a:rPr lang="zh-TW" altLang="en-US" dirty="0" smtClean="0"/>
              <a:t>個可見字元</a:t>
            </a:r>
            <a:r>
              <a:rPr lang="en-US" altLang="zh-TW" dirty="0" smtClean="0"/>
              <a:t>(</a:t>
            </a:r>
            <a:r>
              <a:rPr lang="en-US" altLang="zh-TW" b="1" dirty="0" err="1" smtClean="0"/>
              <a:t>print_printable_line</a:t>
            </a:r>
            <a:r>
              <a:rPr lang="en-US" altLang="zh-TW" dirty="0" smtClean="0"/>
              <a:t>)</a:t>
            </a:r>
          </a:p>
          <a:p>
            <a:pPr lvl="2"/>
            <a:r>
              <a:rPr lang="zh-TW" altLang="en-US" dirty="0" smtClean="0"/>
              <a:t>換行</a:t>
            </a:r>
            <a:r>
              <a:rPr lang="en-US" altLang="zh-TW" dirty="0" smtClean="0"/>
              <a:t>(</a:t>
            </a:r>
            <a:r>
              <a:rPr lang="en-US" altLang="zh-TW" dirty="0" err="1" smtClean="0"/>
              <a:t>print_newline</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206</a:t>
            </a:fld>
            <a:endParaRPr lang="zh-TW" altLang="en-US"/>
          </a:p>
        </p:txBody>
      </p:sp>
      <p:sp>
        <p:nvSpPr>
          <p:cNvPr id="6" name="矩形 5"/>
          <p:cNvSpPr/>
          <p:nvPr/>
        </p:nvSpPr>
        <p:spPr>
          <a:xfrm>
            <a:off x="6444208" y="2636912"/>
            <a:ext cx="2160240" cy="144016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372200" y="4653136"/>
            <a:ext cx="2520280" cy="43204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827584" y="5380672"/>
            <a:ext cx="4703532" cy="1477328"/>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If((cx+1)%16 == 0){</a:t>
            </a:r>
          </a:p>
          <a:p>
            <a:r>
              <a:rPr lang="en-US" altLang="zh-TW" dirty="0" smtClean="0"/>
              <a:t>     </a:t>
            </a:r>
            <a:r>
              <a:rPr lang="en-US" altLang="zh-TW" dirty="0" err="1" smtClean="0"/>
              <a:t>print_printable_line</a:t>
            </a:r>
            <a:r>
              <a:rPr lang="en-US" altLang="zh-TW" dirty="0" smtClean="0"/>
              <a:t>(address=</a:t>
            </a:r>
            <a:r>
              <a:rPr lang="en-US" altLang="zh-TW" dirty="0" err="1" smtClean="0"/>
              <a:t>cx</a:t>
            </a:r>
            <a:r>
              <a:rPr lang="en-US" altLang="zh-TW" dirty="0" smtClean="0"/>
              <a:t>, section=</a:t>
            </a:r>
            <a:r>
              <a:rPr lang="en-US" altLang="zh-TW" dirty="0" err="1" smtClean="0"/>
              <a:t>dx</a:t>
            </a:r>
            <a:r>
              <a:rPr lang="en-US" altLang="zh-TW" dirty="0" smtClean="0"/>
              <a:t>);</a:t>
            </a:r>
          </a:p>
          <a:p>
            <a:r>
              <a:rPr lang="en-US" altLang="zh-TW" dirty="0" smtClean="0"/>
              <a:t>     </a:t>
            </a:r>
            <a:r>
              <a:rPr lang="en-US" altLang="zh-TW" dirty="0" err="1" smtClean="0"/>
              <a:t>print_newline</a:t>
            </a:r>
            <a:r>
              <a:rPr lang="en-US" altLang="zh-TW" dirty="0" smtClean="0"/>
              <a:t>();</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5364088" cy="5373216"/>
          </a:xfrm>
        </p:spPr>
        <p:txBody>
          <a:bodyPr/>
          <a:lstStyle/>
          <a:p>
            <a:r>
              <a:rPr lang="zh-TW" altLang="en-US" dirty="0" smtClean="0"/>
              <a:t>印出</a:t>
            </a:r>
            <a:r>
              <a:rPr lang="en-US" altLang="zh-TW" dirty="0" smtClean="0"/>
              <a:t>16</a:t>
            </a:r>
            <a:r>
              <a:rPr lang="zh-TW" altLang="en-US" dirty="0" smtClean="0"/>
              <a:t>個可見字元</a:t>
            </a:r>
            <a:r>
              <a:rPr lang="en-US" altLang="zh-TW" dirty="0" smtClean="0"/>
              <a:t>(</a:t>
            </a:r>
            <a:r>
              <a:rPr lang="en-US" altLang="zh-TW" dirty="0" err="1" smtClean="0"/>
              <a:t>print_printable_line</a:t>
            </a:r>
            <a:r>
              <a:rPr lang="en-US" altLang="zh-TW" dirty="0" smtClean="0"/>
              <a:t>)</a:t>
            </a:r>
          </a:p>
          <a:p>
            <a:pPr lvl="1"/>
            <a:r>
              <a:rPr lang="zh-TW" altLang="en-US" dirty="0" smtClean="0"/>
              <a:t>印出</a:t>
            </a:r>
            <a:r>
              <a:rPr lang="en-US" altLang="zh-TW" dirty="0" smtClean="0"/>
              <a:t>byte </a:t>
            </a:r>
            <a:r>
              <a:rPr lang="en-US" altLang="zh-TW" dirty="0" err="1" smtClean="0"/>
              <a:t>ptr</a:t>
            </a:r>
            <a:r>
              <a:rPr lang="en-US" altLang="zh-TW" dirty="0" smtClean="0"/>
              <a:t>[</a:t>
            </a:r>
            <a:r>
              <a:rPr lang="en-US" altLang="zh-TW" dirty="0" err="1" smtClean="0"/>
              <a:t>dx</a:t>
            </a:r>
            <a:r>
              <a:rPr lang="en-US" altLang="zh-TW" dirty="0" smtClean="0"/>
              <a:t>:(ax-15+cx)]</a:t>
            </a:r>
            <a:r>
              <a:rPr lang="zh-TW" altLang="en-US" dirty="0" smtClean="0"/>
              <a:t>的字元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207</a:t>
            </a:fld>
            <a:endParaRPr lang="zh-TW" altLang="en-US"/>
          </a:p>
        </p:txBody>
      </p:sp>
      <p:pic>
        <p:nvPicPr>
          <p:cNvPr id="194562" name="Picture 2"/>
          <p:cNvPicPr>
            <a:picLocks noChangeAspect="1" noChangeArrowheads="1"/>
          </p:cNvPicPr>
          <p:nvPr/>
        </p:nvPicPr>
        <p:blipFill>
          <a:blip r:embed="rId2" cstate="print"/>
          <a:srcRect/>
          <a:stretch>
            <a:fillRect/>
          </a:stretch>
        </p:blipFill>
        <p:spPr bwMode="auto">
          <a:xfrm>
            <a:off x="5366909" y="1484784"/>
            <a:ext cx="3777091" cy="5373216"/>
          </a:xfrm>
          <a:prstGeom prst="rect">
            <a:avLst/>
          </a:prstGeom>
          <a:noFill/>
          <a:ln w="9525">
            <a:noFill/>
            <a:miter lim="800000"/>
            <a:headEnd/>
            <a:tailEnd/>
          </a:ln>
        </p:spPr>
      </p:pic>
      <p:sp>
        <p:nvSpPr>
          <p:cNvPr id="6" name="矩形 5"/>
          <p:cNvSpPr/>
          <p:nvPr/>
        </p:nvSpPr>
        <p:spPr>
          <a:xfrm>
            <a:off x="6228184" y="3284984"/>
            <a:ext cx="2160240" cy="1944216"/>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23528" y="5657671"/>
            <a:ext cx="5058116" cy="1200329"/>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For(</a:t>
            </a:r>
            <a:r>
              <a:rPr lang="en-US" altLang="zh-TW" dirty="0" err="1" smtClean="0"/>
              <a:t>i</a:t>
            </a:r>
            <a:r>
              <a:rPr lang="en-US" altLang="zh-TW" dirty="0" smtClean="0"/>
              <a:t>=0…15){</a:t>
            </a:r>
          </a:p>
          <a:p>
            <a:r>
              <a:rPr lang="en-US" altLang="zh-TW" dirty="0" smtClean="0"/>
              <a:t>     </a:t>
            </a:r>
            <a:r>
              <a:rPr lang="en-US" altLang="zh-TW" dirty="0" err="1" smtClean="0"/>
              <a:t>print_printable_char</a:t>
            </a:r>
            <a:r>
              <a:rPr lang="en-US" altLang="zh-TW" dirty="0" smtClean="0"/>
              <a:t>(*(byte*)(</a:t>
            </a:r>
            <a:r>
              <a:rPr lang="en-US" altLang="zh-TW" dirty="0" err="1" smtClean="0"/>
              <a:t>addr</a:t>
            </a:r>
            <a:r>
              <a:rPr lang="en-US" altLang="zh-TW" dirty="0" smtClean="0"/>
              <a:t>[</a:t>
            </a:r>
            <a:r>
              <a:rPr lang="en-US" altLang="zh-TW" dirty="0" err="1" smtClean="0"/>
              <a:t>dx:cx</a:t>
            </a:r>
            <a:r>
              <a:rPr lang="en-US" altLang="zh-TW" dirty="0" smtClean="0"/>
              <a:t>]-15+i));</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5"/>
            <a:ext cx="4427984" cy="4916016"/>
          </a:xfrm>
        </p:spPr>
        <p:txBody>
          <a:bodyPr/>
          <a:lstStyle/>
          <a:p>
            <a:r>
              <a:rPr lang="zh-TW" altLang="en-US" dirty="0" smtClean="0"/>
              <a:t>印出可見字元</a:t>
            </a:r>
            <a:r>
              <a:rPr lang="en-US" altLang="zh-TW" dirty="0" smtClean="0"/>
              <a:t>(</a:t>
            </a:r>
            <a:r>
              <a:rPr lang="en-US" altLang="zh-TW" dirty="0" err="1" smtClean="0"/>
              <a:t>print_printable_char</a:t>
            </a:r>
            <a:r>
              <a:rPr lang="en-US" altLang="zh-TW" dirty="0" smtClean="0"/>
              <a:t>)</a:t>
            </a:r>
          </a:p>
          <a:p>
            <a:pPr lvl="1"/>
            <a:r>
              <a:rPr lang="zh-TW" altLang="en-US" dirty="0" smtClean="0"/>
              <a:t>印出</a:t>
            </a:r>
            <a:r>
              <a:rPr lang="en-US" altLang="zh-TW" dirty="0" smtClean="0"/>
              <a:t>32(</a:t>
            </a:r>
            <a:r>
              <a:rPr lang="zh-TW" altLang="en-US" dirty="0" smtClean="0"/>
              <a:t>空白</a:t>
            </a:r>
            <a:r>
              <a:rPr lang="en-US" altLang="zh-TW" dirty="0" smtClean="0"/>
              <a:t>)</a:t>
            </a:r>
            <a:r>
              <a:rPr lang="zh-TW" altLang="en-US" dirty="0" smtClean="0"/>
              <a:t>到</a:t>
            </a:r>
            <a:r>
              <a:rPr lang="en-US" altLang="zh-TW" dirty="0" smtClean="0"/>
              <a:t>126(</a:t>
            </a:r>
            <a:r>
              <a:rPr lang="en-US" altLang="zh-TW" dirty="0" err="1" smtClean="0"/>
              <a:t>ascii</a:t>
            </a:r>
            <a:r>
              <a:rPr lang="zh-TW" altLang="en-US" dirty="0" smtClean="0"/>
              <a:t>最後一個可見字元</a:t>
            </a:r>
            <a:r>
              <a:rPr lang="en-US" altLang="zh-TW" dirty="0" smtClean="0"/>
              <a:t>)</a:t>
            </a:r>
            <a:r>
              <a:rPr lang="zh-TW" altLang="en-US" dirty="0" smtClean="0"/>
              <a:t>的字元</a:t>
            </a:r>
            <a:endParaRPr lang="en-US" altLang="zh-TW" dirty="0" smtClean="0"/>
          </a:p>
          <a:p>
            <a:pPr lvl="1"/>
            <a:r>
              <a:rPr lang="zh-TW" altLang="en-US" dirty="0" smtClean="0"/>
              <a:t>其他的印出</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208</a:t>
            </a:fld>
            <a:endParaRPr lang="zh-TW" altLang="en-US"/>
          </a:p>
        </p:txBody>
      </p:sp>
      <p:pic>
        <p:nvPicPr>
          <p:cNvPr id="195586" name="Picture 2"/>
          <p:cNvPicPr>
            <a:picLocks noChangeAspect="1" noChangeArrowheads="1"/>
          </p:cNvPicPr>
          <p:nvPr/>
        </p:nvPicPr>
        <p:blipFill>
          <a:blip r:embed="rId2" cstate="print"/>
          <a:srcRect/>
          <a:stretch>
            <a:fillRect/>
          </a:stretch>
        </p:blipFill>
        <p:spPr bwMode="auto">
          <a:xfrm>
            <a:off x="4427985" y="1412777"/>
            <a:ext cx="4716016" cy="5445224"/>
          </a:xfrm>
          <a:prstGeom prst="rect">
            <a:avLst/>
          </a:prstGeom>
          <a:noFill/>
          <a:ln w="9525">
            <a:noFill/>
            <a:miter lim="800000"/>
            <a:headEnd/>
            <a:tailEnd/>
          </a:ln>
        </p:spPr>
      </p:pic>
      <p:sp>
        <p:nvSpPr>
          <p:cNvPr id="6" name="矩形 5"/>
          <p:cNvSpPr/>
          <p:nvPr/>
        </p:nvSpPr>
        <p:spPr>
          <a:xfrm>
            <a:off x="5292080" y="3140968"/>
            <a:ext cx="1152128" cy="108012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292080" y="4797152"/>
            <a:ext cx="1152128" cy="115212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07704" y="5116512"/>
            <a:ext cx="2526654" cy="1754326"/>
          </a:xfrm>
          <a:prstGeom prst="rect">
            <a:avLst/>
          </a:prstGeom>
          <a:noFill/>
          <a:ln>
            <a:solidFill>
              <a:srgbClr val="FF0000"/>
            </a:solidFill>
          </a:ln>
        </p:spPr>
        <p:txBody>
          <a:bodyPr wrap="none" rtlCol="0">
            <a:spAutoFit/>
          </a:bodyPr>
          <a:lstStyle/>
          <a:p>
            <a:r>
              <a:rPr lang="zh-TW" altLang="en-US" dirty="0" smtClean="0"/>
              <a:t>虛擬碼</a:t>
            </a:r>
            <a:r>
              <a:rPr lang="en-US" altLang="zh-TW" dirty="0" smtClean="0"/>
              <a:t>(</a:t>
            </a:r>
            <a:r>
              <a:rPr lang="en-US" altLang="zh-TW" dirty="0" err="1" smtClean="0"/>
              <a:t>Pseudocode</a:t>
            </a:r>
            <a:r>
              <a:rPr lang="en-US" altLang="zh-TW" dirty="0" smtClean="0"/>
              <a:t>):</a:t>
            </a:r>
          </a:p>
          <a:p>
            <a:r>
              <a:rPr lang="en-US" altLang="zh-TW" dirty="0" smtClean="0"/>
              <a:t>If((al&gt;=32) &amp;&amp;(al&lt;=126)){</a:t>
            </a:r>
          </a:p>
          <a:p>
            <a:r>
              <a:rPr lang="en-US" altLang="zh-TW" dirty="0" smtClean="0"/>
              <a:t>     </a:t>
            </a:r>
            <a:r>
              <a:rPr lang="en-US" altLang="zh-TW" dirty="0" err="1" smtClean="0"/>
              <a:t>putchar</a:t>
            </a:r>
            <a:r>
              <a:rPr lang="en-US" altLang="zh-TW" dirty="0" smtClean="0"/>
              <a:t>(al);</a:t>
            </a:r>
          </a:p>
          <a:p>
            <a:r>
              <a:rPr lang="en-US" altLang="zh-TW" dirty="0" smtClean="0"/>
              <a:t>}else{</a:t>
            </a:r>
          </a:p>
          <a:p>
            <a:r>
              <a:rPr lang="en-US" altLang="zh-TW" dirty="0" smtClean="0"/>
              <a:t>     </a:t>
            </a:r>
            <a:r>
              <a:rPr lang="en-US" altLang="zh-TW" dirty="0" err="1" smtClean="0"/>
              <a:t>putchar</a:t>
            </a:r>
            <a:r>
              <a:rPr lang="en-US" altLang="zh-TW" dirty="0" smtClean="0"/>
              <a:t>(al);</a:t>
            </a:r>
          </a:p>
          <a:p>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Intel 16 bits</a:t>
            </a:r>
            <a:r>
              <a:rPr lang="zh-TW" altLang="en-US" dirty="0" smtClean="0"/>
              <a:t>組合語言</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結果</a:t>
            </a:r>
            <a:r>
              <a:rPr lang="en-US" altLang="zh-TW" dirty="0" smtClean="0"/>
              <a:t>Stack/Section/Address dumps</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209</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1043609" y="2060848"/>
            <a:ext cx="3275855" cy="1488632"/>
          </a:xfrm>
          <a:prstGeom prst="rect">
            <a:avLst/>
          </a:prstGeom>
          <a:noFill/>
          <a:ln w="9525">
            <a:noFill/>
            <a:miter lim="800000"/>
            <a:headEnd/>
            <a:tailEnd/>
          </a:ln>
        </p:spPr>
      </p:pic>
      <p:pic>
        <p:nvPicPr>
          <p:cNvPr id="261123" name="Picture 3"/>
          <p:cNvPicPr>
            <a:picLocks noChangeAspect="1" noChangeArrowheads="1"/>
          </p:cNvPicPr>
          <p:nvPr/>
        </p:nvPicPr>
        <p:blipFill>
          <a:blip r:embed="rId3" cstate="print"/>
          <a:srcRect/>
          <a:stretch>
            <a:fillRect/>
          </a:stretch>
        </p:blipFill>
        <p:spPr bwMode="auto">
          <a:xfrm>
            <a:off x="1043608" y="3573016"/>
            <a:ext cx="3347864" cy="1523764"/>
          </a:xfrm>
          <a:prstGeom prst="rect">
            <a:avLst/>
          </a:prstGeom>
          <a:noFill/>
          <a:ln w="9525">
            <a:noFill/>
            <a:miter lim="800000"/>
            <a:headEnd/>
            <a:tailEnd/>
          </a:ln>
        </p:spPr>
      </p:pic>
      <p:pic>
        <p:nvPicPr>
          <p:cNvPr id="261124" name="Picture 4"/>
          <p:cNvPicPr>
            <a:picLocks noChangeAspect="1" noChangeArrowheads="1"/>
          </p:cNvPicPr>
          <p:nvPr/>
        </p:nvPicPr>
        <p:blipFill>
          <a:blip r:embed="rId4" cstate="print"/>
          <a:srcRect/>
          <a:stretch>
            <a:fillRect/>
          </a:stretch>
        </p:blipFill>
        <p:spPr bwMode="auto">
          <a:xfrm>
            <a:off x="1043609" y="5157192"/>
            <a:ext cx="3347864" cy="1528181"/>
          </a:xfrm>
          <a:prstGeom prst="rect">
            <a:avLst/>
          </a:prstGeom>
          <a:noFill/>
          <a:ln w="9525">
            <a:noFill/>
            <a:miter lim="800000"/>
            <a:headEnd/>
            <a:tailEnd/>
          </a:ln>
        </p:spPr>
      </p:pic>
      <p:pic>
        <p:nvPicPr>
          <p:cNvPr id="261125" name="Picture 5"/>
          <p:cNvPicPr>
            <a:picLocks noChangeAspect="1" noChangeArrowheads="1"/>
          </p:cNvPicPr>
          <p:nvPr/>
        </p:nvPicPr>
        <p:blipFill>
          <a:blip r:embed="rId5" cstate="print"/>
          <a:srcRect/>
          <a:stretch>
            <a:fillRect/>
          </a:stretch>
        </p:blipFill>
        <p:spPr bwMode="auto">
          <a:xfrm>
            <a:off x="5148064" y="2132856"/>
            <a:ext cx="3156630" cy="1440160"/>
          </a:xfrm>
          <a:prstGeom prst="rect">
            <a:avLst/>
          </a:prstGeom>
          <a:noFill/>
          <a:ln w="9525">
            <a:noFill/>
            <a:miter lim="800000"/>
            <a:headEnd/>
            <a:tailEnd/>
          </a:ln>
        </p:spPr>
      </p:pic>
      <p:pic>
        <p:nvPicPr>
          <p:cNvPr id="261126" name="Picture 6"/>
          <p:cNvPicPr>
            <a:picLocks noChangeAspect="1" noChangeArrowheads="1"/>
          </p:cNvPicPr>
          <p:nvPr/>
        </p:nvPicPr>
        <p:blipFill>
          <a:blip r:embed="rId6" cstate="print"/>
          <a:srcRect/>
          <a:stretch>
            <a:fillRect/>
          </a:stretch>
        </p:blipFill>
        <p:spPr bwMode="auto">
          <a:xfrm>
            <a:off x="5148064" y="3645023"/>
            <a:ext cx="3096344" cy="1398877"/>
          </a:xfrm>
          <a:prstGeom prst="rect">
            <a:avLst/>
          </a:prstGeom>
          <a:noFill/>
          <a:ln w="9525">
            <a:noFill/>
            <a:miter lim="800000"/>
            <a:headEnd/>
            <a:tailEnd/>
          </a:ln>
        </p:spPr>
      </p:pic>
      <p:pic>
        <p:nvPicPr>
          <p:cNvPr id="261127" name="Picture 7"/>
          <p:cNvPicPr>
            <a:picLocks noChangeAspect="1" noChangeArrowheads="1"/>
          </p:cNvPicPr>
          <p:nvPr/>
        </p:nvPicPr>
        <p:blipFill>
          <a:blip r:embed="rId7" cstate="print"/>
          <a:srcRect/>
          <a:stretch>
            <a:fillRect/>
          </a:stretch>
        </p:blipFill>
        <p:spPr bwMode="auto">
          <a:xfrm>
            <a:off x="5148064" y="5157192"/>
            <a:ext cx="3097780" cy="1440160"/>
          </a:xfrm>
          <a:prstGeom prst="rect">
            <a:avLst/>
          </a:prstGeom>
          <a:noFill/>
          <a:ln w="9525">
            <a:noFill/>
            <a:miter lim="800000"/>
            <a:headEnd/>
            <a:tailEnd/>
          </a:ln>
        </p:spPr>
      </p:pic>
      <p:sp>
        <p:nvSpPr>
          <p:cNvPr id="11" name="文字方塊 10"/>
          <p:cNvSpPr txBox="1"/>
          <p:nvPr/>
        </p:nvSpPr>
        <p:spPr>
          <a:xfrm>
            <a:off x="179512" y="2060848"/>
            <a:ext cx="779381" cy="369332"/>
          </a:xfrm>
          <a:prstGeom prst="rect">
            <a:avLst/>
          </a:prstGeom>
          <a:noFill/>
        </p:spPr>
        <p:txBody>
          <a:bodyPr wrap="none" rtlCol="0">
            <a:spAutoFit/>
          </a:bodyPr>
          <a:lstStyle/>
          <a:p>
            <a:r>
              <a:rPr lang="en-US" altLang="zh-TW" dirty="0" smtClean="0"/>
              <a:t>Stack:</a:t>
            </a:r>
            <a:endParaRPr lang="zh-TW" altLang="en-US" dirty="0"/>
          </a:p>
        </p:txBody>
      </p:sp>
      <p:sp>
        <p:nvSpPr>
          <p:cNvPr id="12" name="文字方塊 11"/>
          <p:cNvSpPr txBox="1"/>
          <p:nvPr/>
        </p:nvSpPr>
        <p:spPr>
          <a:xfrm>
            <a:off x="395536" y="3645024"/>
            <a:ext cx="498855" cy="369332"/>
          </a:xfrm>
          <a:prstGeom prst="rect">
            <a:avLst/>
          </a:prstGeom>
          <a:noFill/>
        </p:spPr>
        <p:txBody>
          <a:bodyPr wrap="none" rtlCol="0">
            <a:spAutoFit/>
          </a:bodyPr>
          <a:lstStyle/>
          <a:p>
            <a:r>
              <a:rPr lang="en-US" altLang="zh-TW" dirty="0" smtClean="0"/>
              <a:t>SS:</a:t>
            </a:r>
            <a:endParaRPr lang="zh-TW" altLang="en-US" dirty="0"/>
          </a:p>
        </p:txBody>
      </p:sp>
      <p:sp>
        <p:nvSpPr>
          <p:cNvPr id="13" name="文字方塊 12"/>
          <p:cNvSpPr txBox="1"/>
          <p:nvPr/>
        </p:nvSpPr>
        <p:spPr>
          <a:xfrm>
            <a:off x="395536" y="5157192"/>
            <a:ext cx="508473" cy="369332"/>
          </a:xfrm>
          <a:prstGeom prst="rect">
            <a:avLst/>
          </a:prstGeom>
          <a:noFill/>
        </p:spPr>
        <p:txBody>
          <a:bodyPr wrap="none" rtlCol="0">
            <a:spAutoFit/>
          </a:bodyPr>
          <a:lstStyle/>
          <a:p>
            <a:r>
              <a:rPr lang="en-US" altLang="zh-TW" dirty="0" smtClean="0"/>
              <a:t>CS:</a:t>
            </a:r>
            <a:endParaRPr lang="zh-TW" altLang="en-US" dirty="0"/>
          </a:p>
        </p:txBody>
      </p:sp>
      <p:sp>
        <p:nvSpPr>
          <p:cNvPr id="14" name="文字方塊 13"/>
          <p:cNvSpPr txBox="1"/>
          <p:nvPr/>
        </p:nvSpPr>
        <p:spPr>
          <a:xfrm>
            <a:off x="4572000" y="2132856"/>
            <a:ext cx="527709" cy="369332"/>
          </a:xfrm>
          <a:prstGeom prst="rect">
            <a:avLst/>
          </a:prstGeom>
          <a:noFill/>
        </p:spPr>
        <p:txBody>
          <a:bodyPr wrap="none" rtlCol="0">
            <a:spAutoFit/>
          </a:bodyPr>
          <a:lstStyle/>
          <a:p>
            <a:r>
              <a:rPr lang="en-US" altLang="zh-TW" dirty="0" smtClean="0"/>
              <a:t>DS:</a:t>
            </a:r>
            <a:endParaRPr lang="zh-TW" altLang="en-US" dirty="0"/>
          </a:p>
        </p:txBody>
      </p:sp>
      <p:sp>
        <p:nvSpPr>
          <p:cNvPr id="15" name="文字方塊 14"/>
          <p:cNvSpPr txBox="1"/>
          <p:nvPr/>
        </p:nvSpPr>
        <p:spPr>
          <a:xfrm>
            <a:off x="4572000" y="3645024"/>
            <a:ext cx="498855" cy="369332"/>
          </a:xfrm>
          <a:prstGeom prst="rect">
            <a:avLst/>
          </a:prstGeom>
          <a:noFill/>
        </p:spPr>
        <p:txBody>
          <a:bodyPr wrap="none" rtlCol="0">
            <a:spAutoFit/>
          </a:bodyPr>
          <a:lstStyle/>
          <a:p>
            <a:r>
              <a:rPr lang="en-US" altLang="zh-TW" dirty="0" smtClean="0"/>
              <a:t>ES:</a:t>
            </a:r>
            <a:endParaRPr lang="zh-TW" altLang="en-US" dirty="0"/>
          </a:p>
        </p:txBody>
      </p:sp>
      <p:sp>
        <p:nvSpPr>
          <p:cNvPr id="16" name="文字方塊 15"/>
          <p:cNvSpPr txBox="1"/>
          <p:nvPr/>
        </p:nvSpPr>
        <p:spPr>
          <a:xfrm>
            <a:off x="4427984" y="5157192"/>
            <a:ext cx="713657" cy="369332"/>
          </a:xfrm>
          <a:prstGeom prst="rect">
            <a:avLst/>
          </a:prstGeom>
          <a:noFill/>
        </p:spPr>
        <p:txBody>
          <a:bodyPr wrap="none" rtlCol="0">
            <a:spAutoFit/>
          </a:bodyPr>
          <a:lstStyle/>
          <a:p>
            <a:r>
              <a:rPr lang="en-US" altLang="zh-TW" dirty="0" smtClean="0"/>
              <a:t>FFFF:</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實作</a:t>
            </a:r>
            <a:endParaRPr lang="en-US" altLang="zh-TW" dirty="0" smtClean="0"/>
          </a:p>
          <a:p>
            <a:pPr lvl="1"/>
            <a:r>
              <a:rPr lang="zh-TW" altLang="en-US" dirty="0" smtClean="0"/>
              <a:t>程式碼沒錯，但卻發生錯誤</a:t>
            </a:r>
            <a:r>
              <a:rPr lang="en-US" altLang="zh-TW" dirty="0" smtClean="0"/>
              <a:t>!?</a:t>
            </a:r>
            <a:endParaRPr lang="zh-TW" altLang="en-US" dirty="0"/>
          </a:p>
        </p:txBody>
      </p:sp>
      <p:pic>
        <p:nvPicPr>
          <p:cNvPr id="27651" name="Picture 3"/>
          <p:cNvPicPr>
            <a:picLocks noChangeAspect="1" noChangeArrowheads="1"/>
          </p:cNvPicPr>
          <p:nvPr/>
        </p:nvPicPr>
        <p:blipFill>
          <a:blip r:embed="rId2" cstate="print"/>
          <a:srcRect/>
          <a:stretch>
            <a:fillRect/>
          </a:stretch>
        </p:blipFill>
        <p:spPr bwMode="auto">
          <a:xfrm>
            <a:off x="0" y="2564904"/>
            <a:ext cx="5803134" cy="3054785"/>
          </a:xfrm>
          <a:prstGeom prst="rect">
            <a:avLst/>
          </a:prstGeom>
          <a:noFill/>
          <a:ln w="9525">
            <a:noFill/>
            <a:miter lim="800000"/>
            <a:headEnd/>
            <a:tailEnd/>
          </a:ln>
        </p:spPr>
      </p:pic>
      <p:pic>
        <p:nvPicPr>
          <p:cNvPr id="27652" name="Picture 4"/>
          <p:cNvPicPr>
            <a:picLocks noChangeAspect="1" noChangeArrowheads="1"/>
          </p:cNvPicPr>
          <p:nvPr/>
        </p:nvPicPr>
        <p:blipFill>
          <a:blip r:embed="rId3" cstate="print"/>
          <a:srcRect/>
          <a:stretch>
            <a:fillRect/>
          </a:stretch>
        </p:blipFill>
        <p:spPr bwMode="auto">
          <a:xfrm>
            <a:off x="0" y="5589240"/>
            <a:ext cx="9144000" cy="1268761"/>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a:t>
            </a:fld>
            <a:endParaRPr lang="zh-TW" altLang="en-US"/>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因指令有一定長度，因此一定長度內的指令可以再選個開頭執行，會有不一樣的指令出現，常用在寫</a:t>
            </a:r>
            <a:r>
              <a:rPr lang="en-US" altLang="zh-TW" dirty="0" err="1" smtClean="0"/>
              <a:t>shellcode</a:t>
            </a:r>
            <a:r>
              <a:rPr lang="zh-TW" altLang="en-US" dirty="0" smtClean="0"/>
              <a:t>。</a:t>
            </a:r>
            <a:endParaRPr lang="en-US" altLang="zh-TW" dirty="0" smtClean="0"/>
          </a:p>
          <a:p>
            <a:endParaRPr lang="en-US" altLang="zh-TW" dirty="0" smtClean="0"/>
          </a:p>
          <a:p>
            <a:r>
              <a:rPr lang="zh-TW" altLang="en-US" dirty="0" smtClean="0"/>
              <a:t>在這可以知道指令與資料在記憶體中都是一樣的。</a:t>
            </a:r>
            <a:endParaRPr lang="en-US" altLang="zh-TW" dirty="0" smtClean="0"/>
          </a:p>
          <a:p>
            <a:endParaRPr lang="en-US" altLang="zh-TW" dirty="0" smtClean="0"/>
          </a:p>
          <a:p>
            <a:r>
              <a:rPr lang="en-US" altLang="zh-TW" dirty="0" smtClean="0"/>
              <a:t>Intended instruction</a:t>
            </a:r>
          </a:p>
          <a:p>
            <a:pPr lvl="1"/>
            <a:r>
              <a:rPr lang="zh-TW" altLang="en-US" dirty="0" smtClean="0"/>
              <a:t>就是依原本的指令執行</a:t>
            </a:r>
            <a:endParaRPr lang="en-US" altLang="zh-TW" dirty="0" smtClean="0"/>
          </a:p>
          <a:p>
            <a:endParaRPr lang="en-US" altLang="zh-TW" dirty="0" smtClean="0"/>
          </a:p>
          <a:p>
            <a:r>
              <a:rPr lang="en-US" altLang="zh-TW" dirty="0" smtClean="0"/>
              <a:t>Unintended instruction</a:t>
            </a:r>
          </a:p>
          <a:p>
            <a:pPr lvl="1"/>
            <a:r>
              <a:rPr lang="zh-TW" altLang="en-US" dirty="0" smtClean="0"/>
              <a:t>就是不依原本的指令執行的方式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210</a:t>
            </a:fld>
            <a:endParaRPr lang="zh-TW" altLang="en-US"/>
          </a:p>
        </p:txBody>
      </p:sp>
      <p:pic>
        <p:nvPicPr>
          <p:cNvPr id="197634" name="Picture 2"/>
          <p:cNvPicPr>
            <a:picLocks noChangeAspect="1" noChangeArrowheads="1"/>
          </p:cNvPicPr>
          <p:nvPr/>
        </p:nvPicPr>
        <p:blipFill>
          <a:blip r:embed="rId2" cstate="print"/>
          <a:srcRect/>
          <a:stretch>
            <a:fillRect/>
          </a:stretch>
        </p:blipFill>
        <p:spPr bwMode="auto">
          <a:xfrm>
            <a:off x="3923928" y="3717032"/>
            <a:ext cx="5220072" cy="882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Stack</a:t>
            </a:r>
          </a:p>
          <a:p>
            <a:pPr lvl="1"/>
            <a:r>
              <a:rPr lang="en-US" altLang="zh-TW" dirty="0" smtClean="0"/>
              <a:t>Taint analysis =&gt; </a:t>
            </a:r>
            <a:r>
              <a:rPr lang="zh-TW" altLang="en-US" dirty="0" smtClean="0"/>
              <a:t>來自堆疊</a:t>
            </a:r>
            <a:r>
              <a:rPr lang="en-US" altLang="zh-TW" dirty="0" smtClean="0"/>
              <a:t>debug</a:t>
            </a:r>
            <a:r>
              <a:rPr lang="zh-TW" altLang="en-US" dirty="0" smtClean="0"/>
              <a:t>技巧</a:t>
            </a:r>
            <a:endParaRPr lang="en-US" altLang="zh-TW" dirty="0" smtClean="0"/>
          </a:p>
          <a:p>
            <a:pPr lvl="1"/>
            <a:r>
              <a:rPr lang="en-US" altLang="zh-TW" dirty="0" smtClean="0"/>
              <a:t>Stack Cookie</a:t>
            </a:r>
          </a:p>
          <a:p>
            <a:pPr lvl="1"/>
            <a:r>
              <a:rPr lang="en-US" altLang="zh-TW" dirty="0" smtClean="0"/>
              <a:t>Stack Unbalance</a:t>
            </a:r>
          </a:p>
          <a:p>
            <a:pPr lvl="1"/>
            <a:r>
              <a:rPr lang="en-US" altLang="zh-TW" dirty="0" smtClean="0"/>
              <a:t>OEP Finding</a:t>
            </a:r>
          </a:p>
          <a:p>
            <a:r>
              <a:rPr lang="en-US" altLang="zh-TW" dirty="0" smtClean="0"/>
              <a:t>Instrumentation</a:t>
            </a:r>
          </a:p>
          <a:p>
            <a:pPr lvl="1"/>
            <a:r>
              <a:rPr lang="en-US" altLang="zh-TW" dirty="0" smtClean="0"/>
              <a:t>Binary Instrumentation</a:t>
            </a:r>
          </a:p>
          <a:p>
            <a:pPr lvl="1"/>
            <a:r>
              <a:rPr lang="en-US" altLang="zh-TW" dirty="0" smtClean="0"/>
              <a:t>Hooking</a:t>
            </a:r>
          </a:p>
          <a:p>
            <a:pPr lvl="1"/>
            <a:r>
              <a:rPr lang="en-US" altLang="zh-TW" dirty="0" smtClean="0"/>
              <a:t>Profiling</a:t>
            </a:r>
          </a:p>
          <a:p>
            <a:pPr lvl="1"/>
            <a:r>
              <a:rPr lang="en-US" altLang="zh-TW" dirty="0" smtClean="0"/>
              <a:t>Tracing</a:t>
            </a:r>
          </a:p>
          <a:p>
            <a:pPr lvl="1"/>
            <a:r>
              <a:rPr lang="en-US" altLang="zh-TW" dirty="0" smtClean="0"/>
              <a:t>Logging</a:t>
            </a:r>
          </a:p>
          <a:p>
            <a:pPr lvl="1"/>
            <a:r>
              <a:rPr lang="en-US" altLang="zh-TW" dirty="0" smtClean="0"/>
              <a:t>Monitoring</a:t>
            </a:r>
          </a:p>
          <a:p>
            <a:pPr lvl="1"/>
            <a:r>
              <a:rPr lang="en-US" altLang="zh-TW" dirty="0" smtClean="0"/>
              <a:t>Emulation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211</a:t>
            </a:fld>
            <a:endParaRPr lang="zh-TW" altLang="en-US"/>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Cache-relative instruction</a:t>
            </a:r>
          </a:p>
          <a:p>
            <a:pPr lvl="1"/>
            <a:r>
              <a:rPr lang="en-US" altLang="zh-TW" dirty="0" smtClean="0"/>
              <a:t>Cache Missing –</a:t>
            </a:r>
            <a:r>
              <a:rPr lang="zh-TW" altLang="en-US" dirty="0" smtClean="0"/>
              <a:t> </a:t>
            </a:r>
            <a:r>
              <a:rPr lang="en-US" altLang="zh-TW" dirty="0" err="1" smtClean="0"/>
              <a:t>Spectre</a:t>
            </a:r>
            <a:r>
              <a:rPr lang="en-US" altLang="zh-TW" dirty="0" smtClean="0"/>
              <a:t>/Meltdown</a:t>
            </a:r>
          </a:p>
          <a:p>
            <a:endParaRPr lang="en-US" altLang="zh-TW" dirty="0" smtClean="0"/>
          </a:p>
          <a:p>
            <a:r>
              <a:rPr lang="en-US" altLang="zh-TW" dirty="0" smtClean="0"/>
              <a:t>Memory</a:t>
            </a:r>
          </a:p>
          <a:p>
            <a:pPr lvl="1"/>
            <a:r>
              <a:rPr lang="en-US" altLang="zh-TW" dirty="0" smtClean="0"/>
              <a:t>Memory Volatile</a:t>
            </a:r>
          </a:p>
          <a:p>
            <a:endParaRPr lang="en-US" altLang="zh-TW" dirty="0" smtClean="0"/>
          </a:p>
          <a:p>
            <a:r>
              <a:rPr lang="en-US" altLang="zh-TW" dirty="0" smtClean="0"/>
              <a:t>Access Right</a:t>
            </a:r>
          </a:p>
          <a:p>
            <a:pPr lvl="1"/>
            <a:r>
              <a:rPr lang="en-US" altLang="zh-TW" dirty="0" smtClean="0"/>
              <a:t>Const value bypass</a:t>
            </a:r>
          </a:p>
          <a:p>
            <a:pPr lvl="1"/>
            <a:r>
              <a:rPr lang="en-US" altLang="zh-TW" dirty="0" smtClean="0"/>
              <a:t>Window enabler</a:t>
            </a:r>
          </a:p>
          <a:p>
            <a:pPr lvl="1"/>
            <a:r>
              <a:rPr lang="en-US" altLang="zh-TW" dirty="0" smtClean="0"/>
              <a:t>Kernel Registers Access: CR0,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212</a:t>
            </a:fld>
            <a:endParaRPr lang="zh-TW" alt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組合語言資安議題討論</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旁路分析</a:t>
            </a:r>
            <a:endParaRPr lang="en-US" altLang="zh-TW" dirty="0" smtClean="0"/>
          </a:p>
          <a:p>
            <a:pPr lvl="1"/>
            <a:r>
              <a:rPr lang="zh-TW" altLang="en-US" dirty="0" smtClean="0"/>
              <a:t>密碼設計、實現</a:t>
            </a:r>
            <a:endParaRPr lang="en-US" altLang="zh-TW" dirty="0" smtClean="0"/>
          </a:p>
          <a:p>
            <a:pPr lvl="1"/>
            <a:r>
              <a:rPr lang="zh-TW" altLang="en-US" dirty="0" smtClean="0"/>
              <a:t>洩露分類</a:t>
            </a:r>
            <a:endParaRPr lang="en-US" altLang="zh-TW" dirty="0" smtClean="0"/>
          </a:p>
          <a:p>
            <a:pPr lvl="2"/>
            <a:r>
              <a:rPr lang="zh-TW" altLang="en-US" dirty="0" smtClean="0"/>
              <a:t>累積洩漏</a:t>
            </a:r>
            <a:endParaRPr lang="en-US" altLang="zh-TW" dirty="0" smtClean="0"/>
          </a:p>
          <a:p>
            <a:pPr lvl="2"/>
            <a:r>
              <a:rPr lang="zh-TW" altLang="en-US" dirty="0" smtClean="0"/>
              <a:t>瞬時洩漏</a:t>
            </a:r>
            <a:endParaRPr lang="en-US" altLang="zh-TW" dirty="0" smtClean="0"/>
          </a:p>
          <a:p>
            <a:pPr lvl="1"/>
            <a:r>
              <a:rPr lang="zh-TW" altLang="en-US" dirty="0" smtClean="0"/>
              <a:t>洩露分析</a:t>
            </a:r>
            <a:endParaRPr lang="en-US" altLang="zh-TW" dirty="0" smtClean="0"/>
          </a:p>
          <a:p>
            <a:pPr lvl="2"/>
            <a:r>
              <a:rPr lang="zh-TW" altLang="en-US" dirty="0" smtClean="0"/>
              <a:t>模型的建模</a:t>
            </a:r>
            <a:endParaRPr lang="en-US" altLang="zh-TW" dirty="0" smtClean="0"/>
          </a:p>
          <a:p>
            <a:pPr lvl="3"/>
            <a:r>
              <a:rPr lang="zh-TW" altLang="en-US" dirty="0" smtClean="0"/>
              <a:t>人工統計</a:t>
            </a:r>
            <a:endParaRPr lang="en-US" altLang="zh-TW" dirty="0" smtClean="0"/>
          </a:p>
          <a:p>
            <a:pPr lvl="3"/>
            <a:r>
              <a:rPr lang="en-US" altLang="zh-TW" dirty="0" smtClean="0"/>
              <a:t>AI</a:t>
            </a:r>
          </a:p>
          <a:p>
            <a:pPr lvl="1"/>
            <a:r>
              <a:rPr lang="en-US" altLang="zh-TW" dirty="0" smtClean="0"/>
              <a:t>POC</a:t>
            </a:r>
            <a:r>
              <a:rPr lang="zh-TW" altLang="en-US" dirty="0" smtClean="0"/>
              <a:t>實現</a:t>
            </a:r>
            <a:endParaRPr lang="en-US" altLang="zh-TW" dirty="0" smtClean="0"/>
          </a:p>
          <a:p>
            <a:pPr lvl="2"/>
            <a:r>
              <a:rPr lang="zh-TW" altLang="en-US" dirty="0" smtClean="0"/>
              <a:t>記憶體</a:t>
            </a:r>
            <a:r>
              <a:rPr lang="en-US" altLang="zh-TW" dirty="0" smtClean="0"/>
              <a:t>: </a:t>
            </a:r>
            <a:r>
              <a:rPr lang="en-US" altLang="zh-TW" dirty="0" err="1" smtClean="0"/>
              <a:t>rowhammer</a:t>
            </a:r>
            <a:endParaRPr lang="en-US" altLang="zh-TW" dirty="0" smtClean="0"/>
          </a:p>
          <a:p>
            <a:pPr lvl="2"/>
            <a:r>
              <a:rPr lang="en-US" altLang="zh-TW" dirty="0" smtClean="0"/>
              <a:t>CPU: </a:t>
            </a:r>
            <a:r>
              <a:rPr lang="en-US" altLang="zh-TW" dirty="0" err="1" smtClean="0"/>
              <a:t>Spectre</a:t>
            </a:r>
            <a:r>
              <a:rPr lang="en-US" altLang="zh-TW" dirty="0" smtClean="0"/>
              <a:t>, Meltdown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213</a:t>
            </a:fld>
            <a:endParaRPr lang="zh-TW"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語言程式設計學習工具</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Dev-C++</a:t>
            </a:r>
          </a:p>
          <a:p>
            <a:pPr lvl="1"/>
            <a:r>
              <a:rPr lang="zh-TW" altLang="en-US" sz="1600" dirty="0" smtClean="0"/>
              <a:t>載點</a:t>
            </a:r>
            <a:r>
              <a:rPr lang="en-US" altLang="zh-TW" sz="1600" dirty="0" smtClean="0"/>
              <a:t>:</a:t>
            </a:r>
            <a:r>
              <a:rPr lang="zh-TW" altLang="en-US" sz="1600" dirty="0" smtClean="0"/>
              <a:t> </a:t>
            </a:r>
            <a:r>
              <a:rPr lang="en-US" altLang="zh-TW" sz="1600" dirty="0" smtClean="0">
                <a:hlinkClick r:id="rId2"/>
              </a:rPr>
              <a:t>https://sourceforge.net/projects/orwelldevcpp/</a:t>
            </a:r>
            <a:endParaRPr lang="en-US" altLang="zh-TW" sz="1600" dirty="0" smtClean="0"/>
          </a:p>
          <a:p>
            <a:endParaRPr lang="zh-TW" altLang="en-US" dirty="0"/>
          </a:p>
        </p:txBody>
      </p:sp>
      <p:pic>
        <p:nvPicPr>
          <p:cNvPr id="1026" name="Picture 2"/>
          <p:cNvPicPr>
            <a:picLocks noChangeAspect="1" noChangeArrowheads="1"/>
          </p:cNvPicPr>
          <p:nvPr/>
        </p:nvPicPr>
        <p:blipFill>
          <a:blip r:embed="rId3" cstate="print"/>
          <a:srcRect/>
          <a:stretch>
            <a:fillRect/>
          </a:stretch>
        </p:blipFill>
        <p:spPr bwMode="auto">
          <a:xfrm>
            <a:off x="0" y="2420889"/>
            <a:ext cx="9144000" cy="443711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214</a:t>
            </a:fld>
            <a:endParaRPr lang="zh-TW" altLang="en-US"/>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Hello World</a:t>
            </a:r>
          </a:p>
          <a:p>
            <a:pPr lvl="1"/>
            <a:r>
              <a:rPr lang="zh-TW" altLang="en-US" dirty="0" smtClean="0"/>
              <a:t>銀幕上印出字</a:t>
            </a:r>
            <a:endParaRPr lang="en-US" altLang="zh-TW" dirty="0" smtClean="0"/>
          </a:p>
          <a:p>
            <a:pPr lvl="1"/>
            <a:r>
              <a:rPr lang="zh-TW" altLang="en-US" dirty="0" smtClean="0"/>
              <a:t>程式碼</a:t>
            </a:r>
            <a:r>
              <a:rPr lang="en-US" altLang="zh-TW" dirty="0" smtClean="0"/>
              <a:t>:</a:t>
            </a:r>
          </a:p>
          <a:p>
            <a:pPr lvl="1"/>
            <a:endParaRPr lang="zh-TW" altLang="en-US" dirty="0"/>
          </a:p>
        </p:txBody>
      </p:sp>
      <p:pic>
        <p:nvPicPr>
          <p:cNvPr id="4" name="Picture 3"/>
          <p:cNvPicPr>
            <a:picLocks noChangeAspect="1" noChangeArrowheads="1"/>
          </p:cNvPicPr>
          <p:nvPr/>
        </p:nvPicPr>
        <p:blipFill>
          <a:blip r:embed="rId2" cstate="print"/>
          <a:srcRect/>
          <a:stretch>
            <a:fillRect/>
          </a:stretch>
        </p:blipFill>
        <p:spPr bwMode="auto">
          <a:xfrm>
            <a:off x="0" y="3068961"/>
            <a:ext cx="9144000" cy="37890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215</a:t>
            </a:fld>
            <a:endParaRPr lang="zh-TW" altLang="en-US"/>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執行第一支程式</a:t>
            </a:r>
            <a:endParaRPr lang="en-US" altLang="zh-TW" dirty="0" smtClean="0"/>
          </a:p>
          <a:p>
            <a:pPr lvl="1"/>
            <a:r>
              <a:rPr lang="zh-TW" altLang="en-US" dirty="0" smtClean="0"/>
              <a:t>檔案</a:t>
            </a:r>
            <a:r>
              <a:rPr lang="en-US" altLang="zh-TW" dirty="0" smtClean="0"/>
              <a:t>(F) -&gt;</a:t>
            </a:r>
            <a:r>
              <a:rPr lang="zh-TW" altLang="en-US" dirty="0" smtClean="0"/>
              <a:t>開新檔案</a:t>
            </a:r>
            <a:r>
              <a:rPr lang="en-US" altLang="zh-TW" dirty="0" smtClean="0"/>
              <a:t>(N) -&gt; </a:t>
            </a:r>
            <a:r>
              <a:rPr lang="zh-TW" altLang="en-US" dirty="0" smtClean="0"/>
              <a:t>專案</a:t>
            </a:r>
            <a:r>
              <a:rPr lang="en-US" altLang="zh-TW" dirty="0" smtClean="0"/>
              <a:t>(P)…</a:t>
            </a:r>
          </a:p>
          <a:p>
            <a:pPr lvl="1"/>
            <a:endParaRPr lang="zh-TW" altLang="en-US" dirty="0"/>
          </a:p>
        </p:txBody>
      </p:sp>
      <p:pic>
        <p:nvPicPr>
          <p:cNvPr id="2052" name="Picture 4"/>
          <p:cNvPicPr>
            <a:picLocks noChangeAspect="1" noChangeArrowheads="1"/>
          </p:cNvPicPr>
          <p:nvPr/>
        </p:nvPicPr>
        <p:blipFill>
          <a:blip r:embed="rId2" cstate="print"/>
          <a:srcRect/>
          <a:stretch>
            <a:fillRect/>
          </a:stretch>
        </p:blipFill>
        <p:spPr bwMode="auto">
          <a:xfrm>
            <a:off x="0" y="2492897"/>
            <a:ext cx="9120744" cy="4365104"/>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216</a:t>
            </a:fld>
            <a:endParaRPr lang="zh-TW" altLang="en-US"/>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專案建立</a:t>
            </a:r>
            <a:endParaRPr lang="en-US" altLang="zh-TW" dirty="0" smtClean="0"/>
          </a:p>
          <a:p>
            <a:pPr lvl="1"/>
            <a:r>
              <a:rPr lang="en-US" altLang="zh-TW" dirty="0" smtClean="0"/>
              <a:t>Console Application-&gt;C</a:t>
            </a:r>
            <a:r>
              <a:rPr lang="zh-TW" altLang="en-US" dirty="0" smtClean="0"/>
              <a:t> 專案</a:t>
            </a:r>
            <a:endParaRPr lang="en-US" altLang="zh-TW" dirty="0" smtClean="0"/>
          </a:p>
          <a:p>
            <a:pPr lvl="1"/>
            <a:r>
              <a:rPr lang="zh-TW" altLang="en-US" dirty="0" smtClean="0"/>
              <a:t>修改名稱</a:t>
            </a:r>
            <a:r>
              <a:rPr lang="en-US" altLang="zh-TW" dirty="0" smtClean="0"/>
              <a:t>-&gt; </a:t>
            </a:r>
            <a:r>
              <a:rPr lang="zh-TW" altLang="en-US" dirty="0" smtClean="0"/>
              <a:t>確定</a:t>
            </a:r>
            <a:endParaRPr lang="en-US" altLang="zh-TW" dirty="0" smtClean="0"/>
          </a:p>
          <a:p>
            <a:endParaRPr lang="zh-TW" altLang="en-US" dirty="0"/>
          </a:p>
        </p:txBody>
      </p:sp>
      <p:pic>
        <p:nvPicPr>
          <p:cNvPr id="3076" name="Picture 4"/>
          <p:cNvPicPr>
            <a:picLocks noChangeAspect="1" noChangeArrowheads="1"/>
          </p:cNvPicPr>
          <p:nvPr/>
        </p:nvPicPr>
        <p:blipFill>
          <a:blip r:embed="rId2" cstate="print"/>
          <a:srcRect/>
          <a:stretch>
            <a:fillRect/>
          </a:stretch>
        </p:blipFill>
        <p:spPr bwMode="auto">
          <a:xfrm>
            <a:off x="1448550" y="3140968"/>
            <a:ext cx="6034812" cy="3717032"/>
          </a:xfrm>
          <a:prstGeom prst="rect">
            <a:avLst/>
          </a:prstGeom>
          <a:noFill/>
          <a:ln w="9525">
            <a:noFill/>
            <a:miter lim="800000"/>
            <a:headEnd/>
            <a:tailEnd/>
          </a:ln>
        </p:spPr>
      </p:pic>
      <p:sp>
        <p:nvSpPr>
          <p:cNvPr id="7" name="矩形 6"/>
          <p:cNvSpPr/>
          <p:nvPr/>
        </p:nvSpPr>
        <p:spPr>
          <a:xfrm>
            <a:off x="2339752" y="3789040"/>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55976" y="5373216"/>
            <a:ext cx="79208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肘形接點 9"/>
          <p:cNvCxnSpPr>
            <a:stCxn id="7" idx="2"/>
            <a:endCxn id="8" idx="1"/>
          </p:cNvCxnSpPr>
          <p:nvPr/>
        </p:nvCxnSpPr>
        <p:spPr>
          <a:xfrm rot="16200000" flipH="1">
            <a:off x="3077834" y="4239090"/>
            <a:ext cx="936104" cy="162018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47664" y="5949280"/>
            <a:ext cx="792088"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427984" y="6381328"/>
            <a:ext cx="86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圖案 14"/>
          <p:cNvCxnSpPr>
            <a:stCxn id="12" idx="2"/>
            <a:endCxn id="13" idx="1"/>
          </p:cNvCxnSpPr>
          <p:nvPr/>
        </p:nvCxnSpPr>
        <p:spPr>
          <a:xfrm rot="16200000" flipH="1">
            <a:off x="3113838" y="5211198"/>
            <a:ext cx="144016" cy="248427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投影片編號版面配置區 15"/>
          <p:cNvSpPr>
            <a:spLocks noGrp="1"/>
          </p:cNvSpPr>
          <p:nvPr>
            <p:ph type="sldNum" sz="quarter" idx="12"/>
          </p:nvPr>
        </p:nvSpPr>
        <p:spPr/>
        <p:txBody>
          <a:bodyPr/>
          <a:lstStyle/>
          <a:p>
            <a:fld id="{AC4F3721-7B86-4553-8DA8-FFD0BB461115}" type="slidenum">
              <a:rPr lang="zh-TW" altLang="en-US" smtClean="0"/>
              <a:pPr/>
              <a:t>217</a:t>
            </a:fld>
            <a:endParaRPr lang="zh-TW" alt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專案相關檔案存放點</a:t>
            </a:r>
            <a:endParaRPr lang="en-US" altLang="zh-TW" dirty="0" smtClean="0"/>
          </a:p>
          <a:p>
            <a:pPr lvl="1"/>
            <a:r>
              <a:rPr lang="zh-TW" altLang="en-US" dirty="0" smtClean="0"/>
              <a:t>通常選擇或建立一個空資料夾</a:t>
            </a:r>
            <a:endParaRPr lang="en-US" altLang="zh-TW" dirty="0" smtClean="0"/>
          </a:p>
          <a:p>
            <a:pPr lvl="1"/>
            <a:r>
              <a:rPr lang="zh-TW" altLang="en-US" dirty="0" smtClean="0"/>
              <a:t>選取好存放點並修改名字後存檔</a:t>
            </a:r>
            <a:endParaRPr lang="zh-TW" altLang="en-US" dirty="0"/>
          </a:p>
        </p:txBody>
      </p:sp>
      <p:pic>
        <p:nvPicPr>
          <p:cNvPr id="4099" name="Picture 3"/>
          <p:cNvPicPr>
            <a:picLocks noChangeAspect="1" noChangeArrowheads="1"/>
          </p:cNvPicPr>
          <p:nvPr/>
        </p:nvPicPr>
        <p:blipFill>
          <a:blip r:embed="rId2" cstate="print"/>
          <a:srcRect/>
          <a:stretch>
            <a:fillRect/>
          </a:stretch>
        </p:blipFill>
        <p:spPr bwMode="auto">
          <a:xfrm>
            <a:off x="1331640" y="3068960"/>
            <a:ext cx="6696759" cy="378904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218</a:t>
            </a:fld>
            <a:endParaRPr lang="zh-TW" altLang="en-US"/>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Coding</a:t>
            </a:r>
          </a:p>
          <a:p>
            <a:endParaRPr lang="zh-TW" altLang="en-US" dirty="0"/>
          </a:p>
        </p:txBody>
      </p:sp>
      <p:pic>
        <p:nvPicPr>
          <p:cNvPr id="5123" name="Picture 3"/>
          <p:cNvPicPr>
            <a:picLocks noChangeAspect="1" noChangeArrowheads="1"/>
          </p:cNvPicPr>
          <p:nvPr/>
        </p:nvPicPr>
        <p:blipFill>
          <a:blip r:embed="rId2" cstate="print"/>
          <a:srcRect/>
          <a:stretch>
            <a:fillRect/>
          </a:stretch>
        </p:blipFill>
        <p:spPr bwMode="auto">
          <a:xfrm>
            <a:off x="0" y="1988840"/>
            <a:ext cx="9144000" cy="486120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219</a:t>
            </a:fld>
            <a:endParaRPr lang="zh-TW"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動態分析</a:t>
            </a:r>
            <a:endParaRPr lang="en-US" altLang="zh-TW" dirty="0" smtClean="0"/>
          </a:p>
          <a:p>
            <a:pPr lvl="1"/>
            <a:r>
              <a:rPr lang="zh-TW" altLang="en-US" dirty="0" smtClean="0"/>
              <a:t>除錯</a:t>
            </a:r>
            <a:endParaRPr lang="en-US" altLang="zh-TW" dirty="0" smtClean="0"/>
          </a:p>
        </p:txBody>
      </p:sp>
      <p:pic>
        <p:nvPicPr>
          <p:cNvPr id="28674" name="Picture 2"/>
          <p:cNvPicPr>
            <a:picLocks noChangeAspect="1" noChangeArrowheads="1"/>
          </p:cNvPicPr>
          <p:nvPr/>
        </p:nvPicPr>
        <p:blipFill>
          <a:blip r:embed="rId2" cstate="print"/>
          <a:srcRect/>
          <a:stretch>
            <a:fillRect/>
          </a:stretch>
        </p:blipFill>
        <p:spPr bwMode="auto">
          <a:xfrm>
            <a:off x="0" y="2613830"/>
            <a:ext cx="9144000" cy="4244170"/>
          </a:xfrm>
          <a:prstGeom prst="rect">
            <a:avLst/>
          </a:prstGeom>
          <a:noFill/>
          <a:ln w="9525">
            <a:noFill/>
            <a:miter lim="800000"/>
            <a:headEnd/>
            <a:tailEnd/>
          </a:ln>
        </p:spPr>
      </p:pic>
      <p:sp>
        <p:nvSpPr>
          <p:cNvPr id="5" name="矩形 4"/>
          <p:cNvSpPr/>
          <p:nvPr/>
        </p:nvSpPr>
        <p:spPr>
          <a:xfrm>
            <a:off x="683568" y="5733256"/>
            <a:ext cx="93610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22</a:t>
            </a:fld>
            <a:endParaRPr lang="zh-TW" altLang="en-US"/>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Save</a:t>
            </a:r>
            <a:endParaRPr lang="zh-TW" altLang="en-US" dirty="0"/>
          </a:p>
        </p:txBody>
      </p:sp>
      <p:pic>
        <p:nvPicPr>
          <p:cNvPr id="6147"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220</a:t>
            </a:fld>
            <a:endParaRPr lang="zh-TW" alt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Run</a:t>
            </a:r>
            <a:endParaRPr lang="zh-TW" altLang="en-US" dirty="0"/>
          </a:p>
        </p:txBody>
      </p:sp>
      <p:pic>
        <p:nvPicPr>
          <p:cNvPr id="7170" name="Picture 2"/>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221</a:t>
            </a:fld>
            <a:endParaRPr lang="zh-TW" altLang="en-US"/>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zh-TW" altLang="en-US" dirty="0" smtClean="0"/>
              <a:t>解釋</a:t>
            </a:r>
            <a:endParaRPr lang="en-US" altLang="zh-TW" dirty="0" smtClean="0"/>
          </a:p>
          <a:p>
            <a:pPr lvl="1"/>
            <a:r>
              <a:rPr lang="zh-TW" altLang="en-US" dirty="0" smtClean="0"/>
              <a:t>程式架構</a:t>
            </a:r>
            <a:endParaRPr lang="en-US" altLang="zh-TW" dirty="0" smtClean="0"/>
          </a:p>
          <a:p>
            <a:pPr lvl="1">
              <a:buNone/>
            </a:pPr>
            <a:r>
              <a:rPr lang="en-US" altLang="zh-TW" dirty="0" smtClean="0"/>
              <a:t>#include &lt;</a:t>
            </a:r>
            <a:r>
              <a:rPr lang="en-US" altLang="zh-TW" dirty="0" err="1" smtClean="0"/>
              <a:t>stdio.h</a:t>
            </a:r>
            <a:r>
              <a:rPr lang="en-US" altLang="zh-TW" dirty="0" smtClean="0"/>
              <a:t>&gt;</a:t>
            </a:r>
          </a:p>
          <a:p>
            <a:pPr lvl="1">
              <a:buNone/>
            </a:pPr>
            <a:r>
              <a:rPr lang="en-US" altLang="zh-TW" dirty="0" smtClean="0"/>
              <a:t>#include &lt;</a:t>
            </a:r>
            <a:r>
              <a:rPr lang="en-US" altLang="zh-TW" dirty="0" err="1" smtClean="0"/>
              <a:t>stdlib.h</a:t>
            </a:r>
            <a:r>
              <a:rPr lang="en-US" altLang="zh-TW" dirty="0" smtClean="0"/>
              <a:t>&gt;</a:t>
            </a:r>
          </a:p>
          <a:p>
            <a:pPr lvl="1">
              <a:buNone/>
            </a:pPr>
            <a:endParaRPr lang="en-US" altLang="zh-TW" dirty="0" smtClean="0"/>
          </a:p>
          <a:p>
            <a:pPr lvl="1">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lvl="1">
              <a:buNone/>
            </a:pPr>
            <a:r>
              <a:rPr lang="en-US" altLang="zh-TW" dirty="0" smtClean="0"/>
              <a:t>	// </a:t>
            </a:r>
            <a:r>
              <a:rPr lang="zh-TW" altLang="en-US" dirty="0" smtClean="0"/>
              <a:t>註解</a:t>
            </a:r>
            <a:r>
              <a:rPr lang="en-US" altLang="zh-TW" dirty="0" smtClean="0"/>
              <a:t>:</a:t>
            </a:r>
            <a:r>
              <a:rPr lang="zh-TW" altLang="en-US" dirty="0" smtClean="0"/>
              <a:t> </a:t>
            </a:r>
            <a:r>
              <a:rPr lang="zh-TW" altLang="en-US" b="1" dirty="0" smtClean="0">
                <a:solidFill>
                  <a:srgbClr val="FF0000"/>
                </a:solidFill>
              </a:rPr>
              <a:t>此處寫入程式</a:t>
            </a:r>
            <a:r>
              <a:rPr lang="en-US" altLang="zh-TW" b="1" dirty="0" smtClean="0">
                <a:solidFill>
                  <a:srgbClr val="FF0000"/>
                </a:solidFill>
              </a:rPr>
              <a:t>,</a:t>
            </a:r>
            <a:r>
              <a:rPr lang="zh-TW" altLang="en-US" b="1" dirty="0" smtClean="0">
                <a:solidFill>
                  <a:srgbClr val="FF0000"/>
                </a:solidFill>
              </a:rPr>
              <a:t>主要為輸出</a:t>
            </a:r>
            <a:r>
              <a:rPr lang="en-US" altLang="zh-TW" b="1" dirty="0" smtClean="0">
                <a:solidFill>
                  <a:srgbClr val="FF0000"/>
                </a:solidFill>
              </a:rPr>
              <a:t>Hello, World!!</a:t>
            </a:r>
            <a:r>
              <a:rPr lang="zh-TW" altLang="en-US" b="1" dirty="0" smtClean="0">
                <a:solidFill>
                  <a:srgbClr val="FF0000"/>
                </a:solidFill>
              </a:rPr>
              <a:t>及換行字串</a:t>
            </a:r>
            <a:endParaRPr lang="en-US" altLang="zh-TW" b="1" dirty="0" smtClean="0">
              <a:solidFill>
                <a:srgbClr val="FF0000"/>
              </a:solidFill>
            </a:endParaRPr>
          </a:p>
          <a:p>
            <a:pPr lvl="1">
              <a:buNone/>
            </a:pPr>
            <a:r>
              <a:rPr lang="zh-TW" altLang="en-US" dirty="0" smtClean="0"/>
              <a:t>      </a:t>
            </a:r>
            <a:r>
              <a:rPr lang="en-US" altLang="zh-TW" dirty="0" err="1" smtClean="0"/>
              <a:t>printf</a:t>
            </a:r>
            <a:r>
              <a:rPr lang="en-US" altLang="zh-TW" dirty="0" smtClean="0"/>
              <a:t>(“Hello, World!!\n”);</a:t>
            </a:r>
            <a:endParaRPr lang="zh-TW" altLang="en-US" dirty="0" smtClean="0"/>
          </a:p>
          <a:p>
            <a:pPr lvl="1">
              <a:buNone/>
            </a:pPr>
            <a:endParaRPr lang="en-US" altLang="zh-TW" b="1" dirty="0" smtClean="0">
              <a:solidFill>
                <a:srgbClr val="FF0000"/>
              </a:solidFill>
            </a:endParaRPr>
          </a:p>
          <a:p>
            <a:pPr lvl="1">
              <a:buNone/>
            </a:pPr>
            <a:r>
              <a:rPr lang="en-US" altLang="zh-TW" dirty="0" smtClean="0"/>
              <a:t>	return 0;</a:t>
            </a:r>
          </a:p>
          <a:p>
            <a:pPr lvl="1">
              <a:buNone/>
            </a:pPr>
            <a:r>
              <a:rPr lang="en-US" altLang="zh-TW" dirty="0" smtClean="0"/>
              <a:t>}</a:t>
            </a:r>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222</a:t>
            </a:fld>
            <a:endParaRPr lang="zh-TW" alt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#include &lt;</a:t>
            </a:r>
            <a:r>
              <a:rPr lang="en-US" altLang="zh-TW" dirty="0" err="1" smtClean="0"/>
              <a:t>stdio.h</a:t>
            </a:r>
            <a:r>
              <a:rPr lang="en-US" altLang="zh-TW" dirty="0" smtClean="0"/>
              <a:t>&gt;</a:t>
            </a:r>
          </a:p>
          <a:p>
            <a:pPr lvl="1"/>
            <a:r>
              <a:rPr lang="en-US" altLang="zh-TW" dirty="0" smtClean="0"/>
              <a:t>#include </a:t>
            </a:r>
            <a:r>
              <a:rPr lang="zh-TW" altLang="en-US" dirty="0" smtClean="0"/>
              <a:t>為</a:t>
            </a:r>
            <a:r>
              <a:rPr lang="en-US" altLang="zh-TW" dirty="0" smtClean="0"/>
              <a:t>c</a:t>
            </a:r>
            <a:r>
              <a:rPr lang="zh-TW" altLang="en-US" dirty="0" smtClean="0"/>
              <a:t>的</a:t>
            </a:r>
            <a:r>
              <a:rPr lang="en-US" altLang="zh-TW" dirty="0" smtClean="0"/>
              <a:t>include</a:t>
            </a:r>
            <a:r>
              <a:rPr lang="zh-TW" altLang="en-US" dirty="0" smtClean="0"/>
              <a:t>方式</a:t>
            </a:r>
            <a:endParaRPr lang="en-US" altLang="zh-TW" dirty="0" smtClean="0"/>
          </a:p>
          <a:p>
            <a:pPr lvl="1"/>
            <a:r>
              <a:rPr lang="en-US" altLang="zh-TW" dirty="0" err="1" smtClean="0"/>
              <a:t>stdio.h</a:t>
            </a:r>
            <a:r>
              <a:rPr lang="en-US" altLang="zh-TW" dirty="0" smtClean="0"/>
              <a:t> </a:t>
            </a:r>
            <a:r>
              <a:rPr lang="zh-TW" altLang="en-US" dirty="0" smtClean="0"/>
              <a:t>為 </a:t>
            </a:r>
            <a:r>
              <a:rPr lang="en-US" altLang="zh-TW" dirty="0" smtClean="0"/>
              <a:t>Standard Input Output Header</a:t>
            </a:r>
          </a:p>
          <a:p>
            <a:pPr lvl="1"/>
            <a:r>
              <a:rPr lang="zh-TW" altLang="en-US" dirty="0" smtClean="0"/>
              <a:t>因為使用了</a:t>
            </a:r>
            <a:r>
              <a:rPr lang="en-US" altLang="zh-TW" dirty="0" err="1" smtClean="0"/>
              <a:t>printf</a:t>
            </a:r>
            <a:r>
              <a:rPr lang="en-US" altLang="zh-TW" dirty="0" smtClean="0"/>
              <a:t>()</a:t>
            </a:r>
            <a:r>
              <a:rPr lang="zh-TW" altLang="en-US" dirty="0" smtClean="0"/>
              <a:t>輸出函數，所以必須將</a:t>
            </a:r>
            <a:r>
              <a:rPr lang="en-US" altLang="zh-TW" dirty="0" err="1" smtClean="0"/>
              <a:t>stdio.h</a:t>
            </a:r>
            <a:r>
              <a:rPr lang="zh-TW" altLang="en-US" dirty="0" smtClean="0"/>
              <a:t>檔頭引進來</a:t>
            </a:r>
            <a:endParaRPr lang="en-US" altLang="zh-TW" dirty="0" smtClean="0"/>
          </a:p>
          <a:p>
            <a:pPr lvl="1"/>
            <a:endParaRPr lang="en-US" altLang="zh-TW" dirty="0" smtClean="0"/>
          </a:p>
          <a:p>
            <a:r>
              <a:rPr lang="en-US" altLang="zh-TW" dirty="0" smtClean="0"/>
              <a:t>#include &lt;</a:t>
            </a:r>
            <a:r>
              <a:rPr lang="en-US" altLang="zh-TW" dirty="0" err="1" smtClean="0"/>
              <a:t>stdlib.h</a:t>
            </a:r>
            <a:r>
              <a:rPr lang="en-US" altLang="zh-TW" dirty="0" smtClean="0"/>
              <a:t>&gt;</a:t>
            </a:r>
          </a:p>
          <a:p>
            <a:pPr lvl="1"/>
            <a:r>
              <a:rPr lang="en-US" altLang="zh-TW" dirty="0" smtClean="0"/>
              <a:t>system()</a:t>
            </a:r>
            <a:r>
              <a:rPr lang="zh-TW" altLang="en-US" dirty="0" smtClean="0"/>
              <a:t>函數包含在此檔案內，其功能為使用系統呼叫，即同</a:t>
            </a:r>
            <a:r>
              <a:rPr lang="en-US" altLang="zh-TW" dirty="0" err="1" smtClean="0"/>
              <a:t>cmd</a:t>
            </a:r>
            <a:r>
              <a:rPr lang="zh-TW" altLang="en-US" dirty="0" smtClean="0"/>
              <a:t>下指令</a:t>
            </a:r>
            <a:r>
              <a:rPr lang="en-US" altLang="zh-TW" dirty="0" smtClean="0"/>
              <a:t>(pause</a:t>
            </a:r>
            <a:r>
              <a:rPr lang="zh-TW" altLang="en-US" dirty="0" smtClean="0"/>
              <a:t>為</a:t>
            </a:r>
            <a:r>
              <a:rPr lang="en-US" altLang="zh-TW" dirty="0" smtClean="0"/>
              <a:t>CMD</a:t>
            </a:r>
            <a:r>
              <a:rPr lang="zh-TW" altLang="en-US" dirty="0" smtClean="0"/>
              <a:t>指令，其功能為等待使用者輸入，常用在等待使用者輸入任意按鍵後，進入下一動作或結束程式</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223</a:t>
            </a:fld>
            <a:endParaRPr lang="zh-TW" altLang="en-US"/>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註解</a:t>
            </a:r>
            <a:endParaRPr lang="en-US" altLang="zh-TW" dirty="0" smtClean="0"/>
          </a:p>
          <a:p>
            <a:pPr lvl="1"/>
            <a:r>
              <a:rPr lang="zh-TW" altLang="en-US" dirty="0" smtClean="0"/>
              <a:t>用來備註程式碼的意義</a:t>
            </a:r>
            <a:endParaRPr lang="en-US" altLang="zh-TW" dirty="0" smtClean="0"/>
          </a:p>
          <a:p>
            <a:pPr lvl="1"/>
            <a:r>
              <a:rPr lang="zh-TW" altLang="en-US" dirty="0" smtClean="0"/>
              <a:t>或是今天程式想保留下來或</a:t>
            </a:r>
            <a:r>
              <a:rPr lang="en-US" altLang="zh-TW" dirty="0" smtClean="0"/>
              <a:t>(</a:t>
            </a:r>
            <a:r>
              <a:rPr lang="zh-TW" altLang="en-US" dirty="0" smtClean="0"/>
              <a:t>暫時</a:t>
            </a:r>
            <a:r>
              <a:rPr lang="en-US" altLang="zh-TW" dirty="0" smtClean="0"/>
              <a:t>)</a:t>
            </a:r>
            <a:r>
              <a:rPr lang="zh-TW" altLang="en-US" dirty="0" smtClean="0"/>
              <a:t>讓程式碼失效可以使用</a:t>
            </a:r>
            <a:endParaRPr lang="en-US" altLang="zh-TW" dirty="0" smtClean="0"/>
          </a:p>
          <a:p>
            <a:pPr lvl="1"/>
            <a:r>
              <a:rPr lang="zh-TW" altLang="en-US" dirty="0" smtClean="0"/>
              <a:t>單行註解</a:t>
            </a:r>
            <a:endParaRPr lang="en-US" altLang="zh-TW" dirty="0" smtClean="0"/>
          </a:p>
          <a:p>
            <a:pPr lvl="1">
              <a:buNone/>
            </a:pPr>
            <a:r>
              <a:rPr lang="zh-TW" altLang="en-US" dirty="0" smtClean="0"/>
              <a:t>    </a:t>
            </a:r>
            <a:r>
              <a:rPr lang="en-US" altLang="zh-TW" dirty="0" smtClean="0"/>
              <a:t>// </a:t>
            </a:r>
            <a:r>
              <a:rPr lang="zh-TW" altLang="en-US" dirty="0" smtClean="0"/>
              <a:t>註解</a:t>
            </a:r>
            <a:r>
              <a:rPr lang="en-US" altLang="zh-TW" dirty="0" smtClean="0"/>
              <a:t>:</a:t>
            </a:r>
            <a:r>
              <a:rPr lang="zh-TW" altLang="en-US" dirty="0" smtClean="0"/>
              <a:t> 此處寫入程式</a:t>
            </a:r>
            <a:r>
              <a:rPr lang="en-US" altLang="zh-TW" dirty="0" smtClean="0"/>
              <a:t>,</a:t>
            </a:r>
            <a:r>
              <a:rPr lang="zh-TW" altLang="en-US" dirty="0" smtClean="0"/>
              <a:t>主要為輸出</a:t>
            </a:r>
            <a:r>
              <a:rPr lang="en-US" altLang="zh-TW" dirty="0" smtClean="0"/>
              <a:t>Hello, World!!</a:t>
            </a:r>
            <a:r>
              <a:rPr lang="zh-TW" altLang="en-US" dirty="0" smtClean="0"/>
              <a:t>及換行字串</a:t>
            </a:r>
            <a:endParaRPr lang="en-US" altLang="zh-TW" dirty="0" smtClean="0"/>
          </a:p>
          <a:p>
            <a:pPr lvl="1">
              <a:buNone/>
            </a:pPr>
            <a:r>
              <a:rPr lang="zh-TW" altLang="en-US" dirty="0" smtClean="0"/>
              <a:t>    </a:t>
            </a:r>
            <a:r>
              <a:rPr lang="en-US" altLang="zh-TW" dirty="0" smtClean="0"/>
              <a:t>// </a:t>
            </a:r>
            <a:r>
              <a:rPr lang="en-US" altLang="zh-TW" dirty="0" err="1" smtClean="0"/>
              <a:t>printf</a:t>
            </a:r>
            <a:r>
              <a:rPr lang="en-US" altLang="zh-TW" dirty="0" smtClean="0"/>
              <a:t>(“Hello, world!!\n”);</a:t>
            </a:r>
          </a:p>
          <a:p>
            <a:pPr lvl="1"/>
            <a:r>
              <a:rPr lang="zh-TW" altLang="en-US" dirty="0" smtClean="0"/>
              <a:t>多行註解</a:t>
            </a:r>
            <a:endParaRPr lang="en-US" altLang="zh-TW" dirty="0" smtClean="0"/>
          </a:p>
          <a:p>
            <a:pPr lvl="1">
              <a:buNone/>
            </a:pPr>
            <a:r>
              <a:rPr lang="en-US" altLang="zh-TW" dirty="0" smtClean="0"/>
              <a:t>/</a:t>
            </a:r>
            <a:r>
              <a:rPr lang="zh-TW" altLang="en-US" dirty="0" smtClean="0"/>
              <a:t>* </a:t>
            </a:r>
            <a:endParaRPr lang="en-US" altLang="zh-TW" dirty="0" smtClean="0"/>
          </a:p>
          <a:p>
            <a:pPr lvl="1">
              <a:buNone/>
            </a:pPr>
            <a:r>
              <a:rPr lang="zh-TW" altLang="en-US" dirty="0" smtClean="0"/>
              <a:t>多行註解</a:t>
            </a:r>
            <a:r>
              <a:rPr lang="en-US" altLang="zh-TW" dirty="0" smtClean="0"/>
              <a:t>: </a:t>
            </a:r>
          </a:p>
          <a:p>
            <a:pPr lvl="1">
              <a:buNone/>
            </a:pPr>
            <a:r>
              <a:rPr lang="en-US" altLang="zh-TW" dirty="0" smtClean="0"/>
              <a:t>Main</a:t>
            </a:r>
            <a:r>
              <a:rPr lang="zh-TW" altLang="en-US" dirty="0" smtClean="0"/>
              <a:t>函數</a:t>
            </a:r>
            <a:r>
              <a:rPr lang="en-US" altLang="zh-TW" dirty="0" smtClean="0"/>
              <a:t> </a:t>
            </a:r>
          </a:p>
          <a:p>
            <a:pPr lvl="1">
              <a:buNone/>
            </a:pPr>
            <a:r>
              <a:rPr lang="zh-TW" altLang="en-US" dirty="0" smtClean="0"/>
              <a:t>*</a:t>
            </a:r>
            <a:r>
              <a:rPr lang="en-US" altLang="zh-TW" dirty="0" smtClean="0"/>
              <a:t>/</a:t>
            </a:r>
            <a:endParaRPr lang="zh-TW" altLang="en-US"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224</a:t>
            </a:fld>
            <a:endParaRPr lang="zh-TW" alt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專案</a:t>
            </a:r>
            <a:r>
              <a:rPr lang="en-US" altLang="zh-TW" dirty="0" smtClean="0"/>
              <a:t>1.exe =&gt; </a:t>
            </a:r>
            <a:r>
              <a:rPr lang="zh-TW" altLang="en-US" dirty="0" smtClean="0"/>
              <a:t>主要執行檔</a:t>
            </a:r>
            <a:endParaRPr lang="zh-TW" altLang="en-US" dirty="0"/>
          </a:p>
        </p:txBody>
      </p:sp>
      <p:pic>
        <p:nvPicPr>
          <p:cNvPr id="8194" name="Picture 2"/>
          <p:cNvPicPr>
            <a:picLocks noChangeAspect="1" noChangeArrowheads="1"/>
          </p:cNvPicPr>
          <p:nvPr/>
        </p:nvPicPr>
        <p:blipFill>
          <a:blip r:embed="rId2" cstate="print"/>
          <a:srcRect l="1963" r="5113" b="21842"/>
          <a:stretch>
            <a:fillRect/>
          </a:stretch>
        </p:blipFill>
        <p:spPr bwMode="auto">
          <a:xfrm>
            <a:off x="1" y="3645024"/>
            <a:ext cx="9123662" cy="321297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3571875" y="4437112"/>
            <a:ext cx="5572125" cy="2420888"/>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225</a:t>
            </a:fld>
            <a:endParaRPr lang="zh-TW" altLang="en-US"/>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檔案結構</a:t>
            </a:r>
            <a:endParaRPr lang="en-US" altLang="zh-TW" dirty="0" smtClean="0"/>
          </a:p>
          <a:p>
            <a:pPr lvl="1"/>
            <a:r>
              <a:rPr lang="zh-TW" altLang="en-US" dirty="0" smtClean="0"/>
              <a:t>可丟到其他地方執行</a:t>
            </a:r>
            <a:endParaRPr lang="en-US" altLang="zh-TW" dirty="0" smtClean="0"/>
          </a:p>
          <a:p>
            <a:pPr lvl="1"/>
            <a:r>
              <a:rPr lang="zh-TW" altLang="en-US" dirty="0" smtClean="0"/>
              <a:t>但點兩下閃退</a:t>
            </a:r>
            <a:r>
              <a:rPr lang="en-US" altLang="zh-TW" dirty="0" smtClean="0"/>
              <a:t>?</a:t>
            </a:r>
          </a:p>
          <a:p>
            <a:pPr lvl="1"/>
            <a:r>
              <a:rPr lang="en-US" altLang="zh-TW" dirty="0" err="1" smtClean="0"/>
              <a:t>printf</a:t>
            </a:r>
            <a:r>
              <a:rPr lang="zh-TW" altLang="en-US" dirty="0" smtClean="0"/>
              <a:t>後加入</a:t>
            </a:r>
            <a:r>
              <a:rPr lang="en-US" altLang="zh-TW" dirty="0" smtClean="0"/>
              <a:t>system(“pause”);</a:t>
            </a:r>
            <a:endParaRPr lang="zh-TW" altLang="en-US" dirty="0" smtClean="0"/>
          </a:p>
          <a:p>
            <a:pPr lvl="1"/>
            <a:endParaRPr lang="zh-TW" altLang="en-US" dirty="0"/>
          </a:p>
        </p:txBody>
      </p:sp>
      <p:pic>
        <p:nvPicPr>
          <p:cNvPr id="11266" name="Picture 2"/>
          <p:cNvPicPr>
            <a:picLocks noChangeAspect="1" noChangeArrowheads="1"/>
          </p:cNvPicPr>
          <p:nvPr/>
        </p:nvPicPr>
        <p:blipFill>
          <a:blip r:embed="rId2" cstate="print"/>
          <a:srcRect/>
          <a:stretch>
            <a:fillRect/>
          </a:stretch>
        </p:blipFill>
        <p:spPr bwMode="auto">
          <a:xfrm>
            <a:off x="0" y="3854339"/>
            <a:ext cx="4860032" cy="3003661"/>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191813" y="1484784"/>
            <a:ext cx="4952187" cy="1224136"/>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226</a:t>
            </a:fld>
            <a:endParaRPr lang="zh-TW" altLang="en-US"/>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記事本看到亂碼</a:t>
            </a:r>
            <a:r>
              <a:rPr lang="en-US" altLang="zh-TW" dirty="0" smtClean="0"/>
              <a:t>?</a:t>
            </a:r>
            <a:endParaRPr lang="zh-TW" altLang="en-US" dirty="0"/>
          </a:p>
        </p:txBody>
      </p:sp>
      <p:pic>
        <p:nvPicPr>
          <p:cNvPr id="9219" name="Picture 3"/>
          <p:cNvPicPr>
            <a:picLocks noChangeAspect="1" noChangeArrowheads="1"/>
          </p:cNvPicPr>
          <p:nvPr/>
        </p:nvPicPr>
        <p:blipFill>
          <a:blip r:embed="rId2" cstate="print"/>
          <a:srcRect/>
          <a:stretch>
            <a:fillRect/>
          </a:stretch>
        </p:blipFill>
        <p:spPr bwMode="auto">
          <a:xfrm>
            <a:off x="0" y="2132856"/>
            <a:ext cx="9144000" cy="4725144"/>
          </a:xfrm>
          <a:prstGeom prst="rect">
            <a:avLst/>
          </a:prstGeom>
          <a:noFill/>
          <a:ln w="9525">
            <a:noFill/>
            <a:miter lim="800000"/>
            <a:headEnd/>
            <a:tailEnd/>
          </a:ln>
        </p:spPr>
      </p:pic>
      <p:sp>
        <p:nvSpPr>
          <p:cNvPr id="6" name="矩形 5"/>
          <p:cNvSpPr/>
          <p:nvPr/>
        </p:nvSpPr>
        <p:spPr>
          <a:xfrm>
            <a:off x="0"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51520" y="2924944"/>
            <a:ext cx="904415" cy="369332"/>
          </a:xfrm>
          <a:prstGeom prst="rect">
            <a:avLst/>
          </a:prstGeom>
          <a:solidFill>
            <a:schemeClr val="accent1"/>
          </a:solidFill>
        </p:spPr>
        <p:txBody>
          <a:bodyPr wrap="none" rtlCol="0">
            <a:spAutoFit/>
          </a:bodyPr>
          <a:lstStyle/>
          <a:p>
            <a:r>
              <a:rPr lang="en-US" altLang="zh-TW" dirty="0" smtClean="0">
                <a:solidFill>
                  <a:srgbClr val="FF0000"/>
                </a:solidFill>
              </a:rPr>
              <a:t>PE</a:t>
            </a:r>
            <a:r>
              <a:rPr lang="zh-TW" altLang="en-US" dirty="0" smtClean="0">
                <a:solidFill>
                  <a:srgbClr val="FF0000"/>
                </a:solidFill>
              </a:rPr>
              <a:t>檔頭</a:t>
            </a:r>
            <a:endParaRPr lang="en-US" altLang="zh-TW" dirty="0" smtClean="0">
              <a:solidFill>
                <a:srgbClr val="FF0000"/>
              </a:solidFill>
            </a:endParaRPr>
          </a:p>
        </p:txBody>
      </p:sp>
      <p:sp>
        <p:nvSpPr>
          <p:cNvPr id="9" name="矩形 8"/>
          <p:cNvSpPr/>
          <p:nvPr/>
        </p:nvSpPr>
        <p:spPr>
          <a:xfrm>
            <a:off x="467544" y="2492896"/>
            <a:ext cx="36004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979712" y="3861048"/>
            <a:ext cx="158417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979712" y="3356992"/>
            <a:ext cx="3257110" cy="369332"/>
          </a:xfrm>
          <a:prstGeom prst="rect">
            <a:avLst/>
          </a:prstGeom>
          <a:solidFill>
            <a:schemeClr val="accent1"/>
          </a:solidFill>
        </p:spPr>
        <p:txBody>
          <a:bodyPr wrap="none" rtlCol="0">
            <a:spAutoFit/>
          </a:bodyPr>
          <a:lstStyle/>
          <a:p>
            <a:r>
              <a:rPr lang="en-US" altLang="zh-TW" dirty="0" smtClean="0">
                <a:solidFill>
                  <a:srgbClr val="FF0000"/>
                </a:solidFill>
              </a:rPr>
              <a:t>Win32 API =&gt; import table string</a:t>
            </a: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227</a:t>
            </a:fld>
            <a:endParaRPr lang="zh-TW" altLang="en-US"/>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進位檢視器</a:t>
            </a:r>
            <a:endParaRPr lang="en-US" altLang="zh-TW" dirty="0" smtClean="0"/>
          </a:p>
          <a:p>
            <a:pPr lvl="1"/>
            <a:r>
              <a:rPr lang="en-US" altLang="zh-TW" dirty="0" err="1" smtClean="0"/>
              <a:t>HxD</a:t>
            </a:r>
            <a:r>
              <a:rPr lang="en-US" altLang="zh-TW" dirty="0" smtClean="0"/>
              <a:t>: </a:t>
            </a:r>
            <a:r>
              <a:rPr lang="en-US" altLang="zh-TW" dirty="0" smtClean="0">
                <a:hlinkClick r:id="rId2"/>
              </a:rPr>
              <a:t>https://mh-nexus.de/en/hxd/</a:t>
            </a:r>
            <a:endParaRPr lang="en-US" altLang="zh-TW" dirty="0" smtClean="0"/>
          </a:p>
          <a:p>
            <a:pPr lvl="1"/>
            <a:endParaRPr lang="zh-TW" altLang="en-US" dirty="0"/>
          </a:p>
        </p:txBody>
      </p:sp>
      <p:pic>
        <p:nvPicPr>
          <p:cNvPr id="10243" name="Picture 3"/>
          <p:cNvPicPr>
            <a:picLocks noChangeAspect="1" noChangeArrowheads="1"/>
          </p:cNvPicPr>
          <p:nvPr/>
        </p:nvPicPr>
        <p:blipFill>
          <a:blip r:embed="rId3" cstate="print"/>
          <a:srcRect/>
          <a:stretch>
            <a:fillRect/>
          </a:stretch>
        </p:blipFill>
        <p:spPr bwMode="auto">
          <a:xfrm>
            <a:off x="0" y="2996952"/>
            <a:ext cx="9144000" cy="3861048"/>
          </a:xfrm>
          <a:prstGeom prst="rect">
            <a:avLst/>
          </a:prstGeom>
          <a:noFill/>
          <a:ln w="9525">
            <a:noFill/>
            <a:miter lim="800000"/>
            <a:headEnd/>
            <a:tailEnd/>
          </a:ln>
        </p:spPr>
      </p:pic>
      <p:sp>
        <p:nvSpPr>
          <p:cNvPr id="8" name="投影片編號版面配置區 7"/>
          <p:cNvSpPr>
            <a:spLocks noGrp="1"/>
          </p:cNvSpPr>
          <p:nvPr>
            <p:ph type="sldNum" sz="quarter" idx="12"/>
          </p:nvPr>
        </p:nvSpPr>
        <p:spPr/>
        <p:txBody>
          <a:bodyPr/>
          <a:lstStyle/>
          <a:p>
            <a:fld id="{AC4F3721-7B86-4553-8DA8-FFD0BB461115}" type="slidenum">
              <a:rPr lang="zh-TW" altLang="en-US" smtClean="0"/>
              <a:pPr/>
              <a:t>228</a:t>
            </a:fld>
            <a:endParaRPr lang="zh-TW" altLang="en-US"/>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zh-TW" altLang="en-US" dirty="0"/>
          </a:p>
        </p:txBody>
      </p:sp>
      <p:pic>
        <p:nvPicPr>
          <p:cNvPr id="4" name="Picture 6" descr="「pe structure」的圖片搜尋結果"/>
          <p:cNvPicPr>
            <a:picLocks noChangeAspect="1" noChangeArrowheads="1"/>
          </p:cNvPicPr>
          <p:nvPr/>
        </p:nvPicPr>
        <p:blipFill>
          <a:blip r:embed="rId2" cstate="print"/>
          <a:srcRect/>
          <a:stretch>
            <a:fillRect/>
          </a:stretch>
        </p:blipFill>
        <p:spPr bwMode="auto">
          <a:xfrm>
            <a:off x="0" y="1988840"/>
            <a:ext cx="9144000" cy="4872678"/>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229</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實例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逆向工程</a:t>
            </a:r>
            <a:endParaRPr lang="en-US" altLang="zh-TW" dirty="0" smtClean="0"/>
          </a:p>
          <a:p>
            <a:pPr lvl="1"/>
            <a:r>
              <a:rPr lang="zh-TW" altLang="en-US" dirty="0" smtClean="0"/>
              <a:t>利用組語檢視</a:t>
            </a:r>
            <a:endParaRPr lang="en-US" altLang="zh-TW" dirty="0" smtClean="0"/>
          </a:p>
          <a:p>
            <a:pPr lvl="1"/>
            <a:r>
              <a:rPr lang="zh-TW" altLang="en-US" dirty="0" smtClean="0"/>
              <a:t>靜態分析</a:t>
            </a:r>
            <a:endParaRPr lang="zh-TW" altLang="en-US" dirty="0"/>
          </a:p>
        </p:txBody>
      </p:sp>
      <p:pic>
        <p:nvPicPr>
          <p:cNvPr id="29699" name="Picture 3"/>
          <p:cNvPicPr>
            <a:picLocks noChangeAspect="1" noChangeArrowheads="1"/>
          </p:cNvPicPr>
          <p:nvPr/>
        </p:nvPicPr>
        <p:blipFill>
          <a:blip r:embed="rId2" cstate="print"/>
          <a:srcRect/>
          <a:stretch>
            <a:fillRect/>
          </a:stretch>
        </p:blipFill>
        <p:spPr bwMode="auto">
          <a:xfrm>
            <a:off x="0" y="3333750"/>
            <a:ext cx="9144000" cy="3524250"/>
          </a:xfrm>
          <a:prstGeom prst="rect">
            <a:avLst/>
          </a:prstGeom>
          <a:noFill/>
          <a:ln w="9525">
            <a:noFill/>
            <a:miter lim="800000"/>
            <a:headEnd/>
            <a:tailEnd/>
          </a:ln>
        </p:spPr>
      </p:pic>
      <p:sp>
        <p:nvSpPr>
          <p:cNvPr id="6" name="矩形 5"/>
          <p:cNvSpPr/>
          <p:nvPr/>
        </p:nvSpPr>
        <p:spPr>
          <a:xfrm>
            <a:off x="4674316" y="3861048"/>
            <a:ext cx="2100565"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674316" y="4941168"/>
            <a:ext cx="295988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674316" y="5373216"/>
            <a:ext cx="3150847"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74317" y="6453336"/>
            <a:ext cx="859322" cy="4046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5466404" y="6488668"/>
            <a:ext cx="2081317" cy="369332"/>
          </a:xfrm>
          <a:prstGeom prst="rect">
            <a:avLst/>
          </a:prstGeom>
          <a:noFill/>
        </p:spPr>
        <p:txBody>
          <a:bodyPr wrap="square" rtlCol="0">
            <a:spAutoFit/>
          </a:bodyPr>
          <a:lstStyle/>
          <a:p>
            <a:r>
              <a:rPr lang="zh-TW" altLang="en-US" dirty="0">
                <a:solidFill>
                  <a:srgbClr val="FF0000"/>
                </a:solidFill>
              </a:rPr>
              <a:t>這發生</a:t>
            </a:r>
            <a:r>
              <a:rPr lang="zh-TW" altLang="en-US" dirty="0" smtClean="0">
                <a:solidFill>
                  <a:srgbClr val="FF0000"/>
                </a:solidFill>
              </a:rPr>
              <a:t>問題了</a:t>
            </a:r>
            <a:endParaRPr lang="zh-TW" altLang="en-US" dirty="0">
              <a:solidFill>
                <a:srgbClr val="FF0000"/>
              </a:solidFill>
            </a:endParaRPr>
          </a:p>
        </p:txBody>
      </p:sp>
      <p:sp>
        <p:nvSpPr>
          <p:cNvPr id="11" name="投影片編號版面配置區 10"/>
          <p:cNvSpPr>
            <a:spLocks noGrp="1"/>
          </p:cNvSpPr>
          <p:nvPr>
            <p:ph type="sldNum" sz="quarter" idx="12"/>
          </p:nvPr>
        </p:nvSpPr>
        <p:spPr/>
        <p:txBody>
          <a:bodyPr/>
          <a:lstStyle/>
          <a:p>
            <a:fld id="{AC4F3721-7B86-4553-8DA8-FFD0BB461115}" type="slidenum">
              <a:rPr lang="zh-TW" altLang="en-US" smtClean="0"/>
              <a:pPr/>
              <a:t>23</a:t>
            </a:fld>
            <a:endParaRPr lang="zh-TW" altLang="en-US"/>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PE</a:t>
            </a:r>
            <a:r>
              <a:rPr lang="zh-TW" altLang="en-US" dirty="0" smtClean="0"/>
              <a:t>格式辨識</a:t>
            </a:r>
            <a:endParaRPr lang="en-US" altLang="zh-TW" dirty="0" smtClean="0"/>
          </a:p>
          <a:p>
            <a:pPr lvl="1"/>
            <a:r>
              <a:rPr lang="zh-TW" altLang="en-US" dirty="0" smtClean="0"/>
              <a:t>第一個常為辨識檔案格式的數值，常稱為</a:t>
            </a:r>
            <a:r>
              <a:rPr lang="en-US" altLang="zh-TW" dirty="0" smtClean="0"/>
              <a:t>Magic Number</a:t>
            </a:r>
            <a:endParaRPr lang="zh-TW" altLang="en-US" dirty="0"/>
          </a:p>
        </p:txBody>
      </p:sp>
      <p:pic>
        <p:nvPicPr>
          <p:cNvPr id="4" name="Picture 6" descr="「pe structure」的圖片搜尋結果"/>
          <p:cNvPicPr>
            <a:picLocks noChangeAspect="1" noChangeArrowheads="1"/>
          </p:cNvPicPr>
          <p:nvPr/>
        </p:nvPicPr>
        <p:blipFill>
          <a:blip r:embed="rId2" cstate="print"/>
          <a:srcRect t="5729" r="52657" b="56627"/>
          <a:stretch>
            <a:fillRect/>
          </a:stretch>
        </p:blipFill>
        <p:spPr bwMode="auto">
          <a:xfrm>
            <a:off x="611560" y="2996952"/>
            <a:ext cx="7632848" cy="3744416"/>
          </a:xfrm>
          <a:prstGeom prst="rect">
            <a:avLst/>
          </a:prstGeom>
          <a:noFill/>
        </p:spPr>
      </p:pic>
      <p:sp>
        <p:nvSpPr>
          <p:cNvPr id="5" name="矩形 4"/>
          <p:cNvSpPr/>
          <p:nvPr/>
        </p:nvSpPr>
        <p:spPr>
          <a:xfrm>
            <a:off x="1691680" y="3356992"/>
            <a:ext cx="180020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p:cNvSpPr>
            <a:spLocks noGrp="1"/>
          </p:cNvSpPr>
          <p:nvPr>
            <p:ph type="sldNum" sz="quarter" idx="12"/>
          </p:nvPr>
        </p:nvSpPr>
        <p:spPr/>
        <p:txBody>
          <a:bodyPr/>
          <a:lstStyle/>
          <a:p>
            <a:fld id="{AC4F3721-7B86-4553-8DA8-FFD0BB461115}" type="slidenum">
              <a:rPr lang="zh-TW" altLang="en-US" smtClean="0"/>
              <a:pPr/>
              <a:t>230</a:t>
            </a:fld>
            <a:endParaRPr lang="zh-TW" alt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9144000" cy="1800200"/>
          </a:xfrm>
        </p:spPr>
        <p:txBody>
          <a:bodyPr>
            <a:normAutofit fontScale="92500"/>
          </a:bodyPr>
          <a:lstStyle/>
          <a:p>
            <a:r>
              <a:rPr lang="zh-TW" altLang="en-US" dirty="0" smtClean="0"/>
              <a:t>除錯</a:t>
            </a:r>
            <a:endParaRPr lang="en-US" altLang="zh-TW" dirty="0" smtClean="0"/>
          </a:p>
          <a:p>
            <a:pPr lvl="1"/>
            <a:r>
              <a:rPr lang="zh-TW" altLang="en-US" dirty="0" smtClean="0"/>
              <a:t>再多了幾行</a:t>
            </a:r>
            <a:r>
              <a:rPr lang="en-US" altLang="zh-TW" dirty="0" err="1" smtClean="0"/>
              <a:t>printf</a:t>
            </a:r>
            <a:r>
              <a:rPr lang="zh-TW" altLang="en-US" dirty="0" smtClean="0"/>
              <a:t>之後前面點選想除錯的點按下打勾除錯</a:t>
            </a:r>
            <a:endParaRPr lang="en-US" altLang="zh-TW" dirty="0" smtClean="0"/>
          </a:p>
          <a:p>
            <a:pPr lvl="1"/>
            <a:r>
              <a:rPr lang="zh-TW" altLang="en-US" dirty="0" smtClean="0"/>
              <a:t>重要概念</a:t>
            </a:r>
            <a:r>
              <a:rPr lang="en-US" altLang="zh-TW" dirty="0" smtClean="0"/>
              <a:t>:</a:t>
            </a:r>
            <a:r>
              <a:rPr lang="zh-TW" altLang="en-US" dirty="0" smtClean="0"/>
              <a:t> 斷點</a:t>
            </a:r>
            <a:r>
              <a:rPr lang="en-US" altLang="zh-TW" dirty="0" smtClean="0"/>
              <a:t>(breakpoint)</a:t>
            </a:r>
            <a:endParaRPr lang="zh-TW" altLang="en-US" dirty="0"/>
          </a:p>
        </p:txBody>
      </p:sp>
      <p:pic>
        <p:nvPicPr>
          <p:cNvPr id="31746" name="Picture 2"/>
          <p:cNvPicPr>
            <a:picLocks noChangeAspect="1" noChangeArrowheads="1"/>
          </p:cNvPicPr>
          <p:nvPr/>
        </p:nvPicPr>
        <p:blipFill>
          <a:blip r:embed="rId2" cstate="print"/>
          <a:srcRect b="5762"/>
          <a:stretch>
            <a:fillRect/>
          </a:stretch>
        </p:blipFill>
        <p:spPr bwMode="auto">
          <a:xfrm>
            <a:off x="0" y="2996952"/>
            <a:ext cx="9144000" cy="37444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231</a:t>
            </a:fld>
            <a:endParaRPr lang="zh-TW" altLang="en-US"/>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556792"/>
            <a:ext cx="8769152" cy="4625609"/>
          </a:xfrm>
        </p:spPr>
        <p:txBody>
          <a:bodyPr/>
          <a:lstStyle/>
          <a:p>
            <a:r>
              <a:rPr lang="zh-TW" altLang="en-US" dirty="0" smtClean="0"/>
              <a:t>除錯 </a:t>
            </a:r>
            <a:r>
              <a:rPr lang="en-US" altLang="zh-TW" dirty="0" smtClean="0"/>
              <a:t>– </a:t>
            </a:r>
            <a:r>
              <a:rPr lang="zh-TW" altLang="en-US" dirty="0" smtClean="0"/>
              <a:t>單步執行</a:t>
            </a:r>
            <a:endParaRPr lang="en-US" altLang="zh-TW" dirty="0" smtClean="0"/>
          </a:p>
          <a:p>
            <a:pPr lvl="1"/>
            <a:r>
              <a:rPr lang="zh-TW" altLang="en-US" dirty="0" smtClean="0"/>
              <a:t>一個</a:t>
            </a:r>
            <a:r>
              <a:rPr lang="en-US" altLang="zh-TW" dirty="0" err="1" smtClean="0"/>
              <a:t>printf</a:t>
            </a:r>
            <a:r>
              <a:rPr lang="zh-TW" altLang="en-US" dirty="0" smtClean="0"/>
              <a:t>執行完了</a:t>
            </a:r>
            <a:endParaRPr lang="zh-TW" altLang="en-US" dirty="0"/>
          </a:p>
        </p:txBody>
      </p:sp>
      <p:pic>
        <p:nvPicPr>
          <p:cNvPr id="32770" name="Picture 2"/>
          <p:cNvPicPr>
            <a:picLocks noChangeAspect="1" noChangeArrowheads="1"/>
          </p:cNvPicPr>
          <p:nvPr/>
        </p:nvPicPr>
        <p:blipFill>
          <a:blip r:embed="rId2" cstate="print"/>
          <a:srcRect b="6152"/>
          <a:stretch>
            <a:fillRect/>
          </a:stretch>
        </p:blipFill>
        <p:spPr bwMode="auto">
          <a:xfrm>
            <a:off x="0" y="2636912"/>
            <a:ext cx="9144000" cy="4238140"/>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232</a:t>
            </a:fld>
            <a:endParaRPr lang="zh-TW" altLang="en-US"/>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沒動作，開</a:t>
            </a:r>
            <a:r>
              <a:rPr lang="en-US" altLang="zh-TW" dirty="0" smtClean="0"/>
              <a:t>CPU</a:t>
            </a:r>
            <a:r>
              <a:rPr lang="zh-TW" altLang="en-US" dirty="0" smtClean="0"/>
              <a:t>視窗</a:t>
            </a:r>
            <a:endParaRPr lang="en-US" altLang="zh-TW" dirty="0" smtClean="0"/>
          </a:p>
          <a:p>
            <a:endParaRPr lang="zh-TW" altLang="en-US" dirty="0"/>
          </a:p>
        </p:txBody>
      </p:sp>
      <p:pic>
        <p:nvPicPr>
          <p:cNvPr id="33794" name="Picture 2"/>
          <p:cNvPicPr>
            <a:picLocks noChangeAspect="1" noChangeArrowheads="1"/>
          </p:cNvPicPr>
          <p:nvPr/>
        </p:nvPicPr>
        <p:blipFill>
          <a:blip r:embed="rId2" cstate="print"/>
          <a:srcRect b="16627"/>
          <a:stretch>
            <a:fillRect/>
          </a:stretch>
        </p:blipFill>
        <p:spPr bwMode="auto">
          <a:xfrm>
            <a:off x="0" y="2564904"/>
            <a:ext cx="9154204"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233</a:t>
            </a:fld>
            <a:endParaRPr lang="zh-TW" altLang="en-US"/>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除錯 </a:t>
            </a:r>
            <a:r>
              <a:rPr lang="en-US" altLang="zh-TW" dirty="0" smtClean="0"/>
              <a:t>– </a:t>
            </a:r>
            <a:r>
              <a:rPr lang="zh-TW" altLang="en-US" dirty="0" smtClean="0"/>
              <a:t>逐指令執行</a:t>
            </a:r>
            <a:endParaRPr lang="en-US" altLang="zh-TW" dirty="0" smtClean="0"/>
          </a:p>
          <a:p>
            <a:pPr lvl="1"/>
            <a:r>
              <a:rPr lang="zh-TW" altLang="en-US" dirty="0" smtClean="0"/>
              <a:t>因執行的過程非</a:t>
            </a:r>
            <a:r>
              <a:rPr lang="en-US" altLang="zh-TW" dirty="0" smtClean="0"/>
              <a:t>C</a:t>
            </a:r>
            <a:r>
              <a:rPr lang="zh-TW" altLang="en-US" dirty="0" smtClean="0"/>
              <a:t>的一行</a:t>
            </a:r>
            <a:endParaRPr lang="en-US" altLang="zh-TW" dirty="0" smtClean="0"/>
          </a:p>
          <a:p>
            <a:pPr lvl="1"/>
            <a:r>
              <a:rPr lang="zh-TW" altLang="en-US" dirty="0" smtClean="0"/>
              <a:t>而是組語的一行</a:t>
            </a:r>
            <a:endParaRPr lang="en-US" altLang="zh-TW" dirty="0" smtClean="0"/>
          </a:p>
          <a:p>
            <a:pPr lvl="1"/>
            <a:r>
              <a:rPr lang="it-IT" altLang="zh-TW" dirty="0" smtClean="0"/>
              <a:t> 0x0000000000401550 &lt;+32&gt;:	lea    0x2aa9(%rip),%rcx </a:t>
            </a:r>
          </a:p>
          <a:p>
            <a:pPr lvl="1"/>
            <a:r>
              <a:rPr lang="zh-TW" altLang="en-US" dirty="0" smtClean="0"/>
              <a:t>因此沒有反應</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234</a:t>
            </a:fld>
            <a:endParaRPr lang="zh-TW" alt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“Hello, world!!”</a:t>
            </a:r>
            <a:r>
              <a:rPr lang="zh-TW" altLang="en-US" dirty="0" smtClean="0"/>
              <a:t>在哪</a:t>
            </a:r>
            <a:endParaRPr lang="en-US" altLang="zh-TW" dirty="0" smtClean="0"/>
          </a:p>
          <a:p>
            <a:pPr lvl="1"/>
            <a:r>
              <a:rPr lang="en-US" altLang="zh-TW" dirty="0" smtClean="0"/>
              <a:t>0x0000000000401544 &lt;+20&gt;:	lea    0x2ab5(%rip),%</a:t>
            </a:r>
            <a:r>
              <a:rPr lang="en-US" altLang="zh-TW" dirty="0" err="1" smtClean="0"/>
              <a:t>rcx</a:t>
            </a:r>
            <a:r>
              <a:rPr lang="en-US" altLang="zh-TW" dirty="0" smtClean="0"/>
              <a:t>        # 0x404000</a:t>
            </a:r>
          </a:p>
          <a:p>
            <a:pPr lvl="2"/>
            <a:r>
              <a:rPr lang="en-US" altLang="zh-TW" dirty="0" smtClean="0"/>
              <a:t>puts</a:t>
            </a:r>
            <a:r>
              <a:rPr lang="zh-TW" altLang="en-US" dirty="0" smtClean="0"/>
              <a:t>之前的組合語言</a:t>
            </a:r>
            <a:endParaRPr lang="en-US" altLang="zh-TW" dirty="0" smtClean="0"/>
          </a:p>
          <a:p>
            <a:pPr lvl="1"/>
            <a:r>
              <a:rPr lang="en-US" altLang="zh-TW" dirty="0" smtClean="0"/>
              <a:t>0x404000</a:t>
            </a:r>
            <a:r>
              <a:rPr lang="zh-TW" altLang="en-US" dirty="0" smtClean="0"/>
              <a:t>為</a:t>
            </a:r>
            <a:r>
              <a:rPr lang="en-US" altLang="zh-TW" dirty="0" smtClean="0"/>
              <a:t>”Hello, World!!”</a:t>
            </a:r>
            <a:r>
              <a:rPr lang="zh-TW" altLang="en-US" dirty="0" smtClean="0"/>
              <a:t>的位址</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235</a:t>
            </a:fld>
            <a:endParaRPr lang="zh-TW" altLang="en-US"/>
          </a:p>
        </p:txBody>
      </p:sp>
      <p:pic>
        <p:nvPicPr>
          <p:cNvPr id="328706" name="Picture 2"/>
          <p:cNvPicPr>
            <a:picLocks noChangeAspect="1" noChangeArrowheads="1"/>
          </p:cNvPicPr>
          <p:nvPr/>
        </p:nvPicPr>
        <p:blipFill>
          <a:blip r:embed="rId2" cstate="print"/>
          <a:srcRect/>
          <a:stretch>
            <a:fillRect/>
          </a:stretch>
        </p:blipFill>
        <p:spPr bwMode="auto">
          <a:xfrm>
            <a:off x="0" y="4884088"/>
            <a:ext cx="2555775" cy="1973912"/>
          </a:xfrm>
          <a:prstGeom prst="rect">
            <a:avLst/>
          </a:prstGeom>
          <a:noFill/>
          <a:ln w="9525">
            <a:noFill/>
            <a:miter lim="800000"/>
            <a:headEnd/>
            <a:tailEnd/>
          </a:ln>
        </p:spPr>
      </p:pic>
      <p:pic>
        <p:nvPicPr>
          <p:cNvPr id="328707" name="Picture 3"/>
          <p:cNvPicPr>
            <a:picLocks noChangeAspect="1" noChangeArrowheads="1"/>
          </p:cNvPicPr>
          <p:nvPr/>
        </p:nvPicPr>
        <p:blipFill>
          <a:blip r:embed="rId3" cstate="print"/>
          <a:srcRect/>
          <a:stretch>
            <a:fillRect/>
          </a:stretch>
        </p:blipFill>
        <p:spPr bwMode="auto">
          <a:xfrm>
            <a:off x="3491880" y="4913784"/>
            <a:ext cx="2454666" cy="1944216"/>
          </a:xfrm>
          <a:prstGeom prst="rect">
            <a:avLst/>
          </a:prstGeom>
          <a:noFill/>
          <a:ln w="9525">
            <a:noFill/>
            <a:miter lim="800000"/>
            <a:headEnd/>
            <a:tailEnd/>
          </a:ln>
        </p:spPr>
      </p:pic>
      <p:pic>
        <p:nvPicPr>
          <p:cNvPr id="328708" name="Picture 4"/>
          <p:cNvPicPr>
            <a:picLocks noChangeAspect="1" noChangeArrowheads="1"/>
          </p:cNvPicPr>
          <p:nvPr/>
        </p:nvPicPr>
        <p:blipFill>
          <a:blip r:embed="rId4" cstate="print"/>
          <a:srcRect/>
          <a:stretch>
            <a:fillRect/>
          </a:stretch>
        </p:blipFill>
        <p:spPr bwMode="auto">
          <a:xfrm>
            <a:off x="6511952" y="4823073"/>
            <a:ext cx="2632048" cy="2034927"/>
          </a:xfrm>
          <a:prstGeom prst="rect">
            <a:avLst/>
          </a:prstGeom>
          <a:noFill/>
          <a:ln w="9525">
            <a:noFill/>
            <a:miter lim="800000"/>
            <a:headEnd/>
            <a:tailEnd/>
          </a:ln>
        </p:spPr>
      </p:pic>
      <p:sp>
        <p:nvSpPr>
          <p:cNvPr id="8" name="文字方塊 7"/>
          <p:cNvSpPr txBox="1"/>
          <p:nvPr/>
        </p:nvSpPr>
        <p:spPr>
          <a:xfrm>
            <a:off x="6444208" y="4221088"/>
            <a:ext cx="2534668" cy="584775"/>
          </a:xfrm>
          <a:prstGeom prst="rect">
            <a:avLst/>
          </a:prstGeom>
          <a:noFill/>
        </p:spPr>
        <p:txBody>
          <a:bodyPr wrap="none" rtlCol="0">
            <a:spAutoFit/>
          </a:bodyPr>
          <a:lstStyle/>
          <a:p>
            <a:r>
              <a:rPr lang="en-US" altLang="zh-TW" sz="1600" dirty="0" smtClean="0"/>
              <a:t>Zero Terminate: ‘\0’</a:t>
            </a:r>
          </a:p>
          <a:p>
            <a:r>
              <a:rPr lang="en-US" altLang="zh-TW" sz="1600" dirty="0" err="1" smtClean="0"/>
              <a:t>strlen</a:t>
            </a:r>
            <a:r>
              <a:rPr lang="en-US" altLang="zh-TW" sz="1600" dirty="0" smtClean="0"/>
              <a:t>(“Hello, world!!”)== 14</a:t>
            </a:r>
            <a:endParaRPr lang="zh-TW" altLang="en-US" sz="1600"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若要更進階的組語</a:t>
            </a:r>
            <a:r>
              <a:rPr lang="en-US" altLang="zh-TW" dirty="0" smtClean="0"/>
              <a:t>level</a:t>
            </a:r>
            <a:r>
              <a:rPr lang="zh-TW" altLang="en-US" dirty="0" smtClean="0"/>
              <a:t>除錯，要先換套工具，但在這先取得一個樣貌</a:t>
            </a:r>
            <a:endParaRPr lang="en-US" altLang="zh-TW" dirty="0" smtClean="0"/>
          </a:p>
          <a:p>
            <a:r>
              <a:rPr lang="en-US" altLang="zh-TW" dirty="0" smtClean="0"/>
              <a:t>0x0000000000401530 &lt;+0&gt;:	push   %</a:t>
            </a:r>
            <a:r>
              <a:rPr lang="en-US" altLang="zh-TW" dirty="0" err="1" smtClean="0"/>
              <a:t>rbp</a:t>
            </a:r>
            <a:endParaRPr lang="en-US" altLang="zh-TW" dirty="0" smtClean="0"/>
          </a:p>
          <a:p>
            <a:pPr>
              <a:buNone/>
            </a:pPr>
            <a:r>
              <a:rPr lang="en-US" altLang="zh-TW" dirty="0" smtClean="0"/>
              <a:t>   0x0000000000401531 &lt;+1&gt;:	</a:t>
            </a:r>
            <a:r>
              <a:rPr lang="en-US" altLang="zh-TW" dirty="0" err="1" smtClean="0"/>
              <a:t>mov</a:t>
            </a:r>
            <a:r>
              <a:rPr lang="en-US" altLang="zh-TW" dirty="0" smtClean="0"/>
              <a:t>    %</a:t>
            </a:r>
            <a:r>
              <a:rPr lang="en-US" altLang="zh-TW" dirty="0" err="1" smtClean="0"/>
              <a:t>rsp,%rbp</a:t>
            </a:r>
            <a:endParaRPr lang="en-US" altLang="zh-TW" dirty="0" smtClean="0"/>
          </a:p>
          <a:p>
            <a:pPr>
              <a:buNone/>
            </a:pPr>
            <a:r>
              <a:rPr lang="en-US" altLang="zh-TW" dirty="0" smtClean="0"/>
              <a:t>   0x0000000000401534 &lt;+4&gt;:	sub    $0x20,%rsp</a:t>
            </a:r>
          </a:p>
          <a:p>
            <a:pPr>
              <a:buNone/>
            </a:pPr>
            <a:r>
              <a:rPr lang="en-US" altLang="zh-TW" dirty="0" smtClean="0"/>
              <a:t>   0x0000000000401538 &lt;+8&gt;:	</a:t>
            </a:r>
            <a:r>
              <a:rPr lang="en-US" altLang="zh-TW" dirty="0" err="1" smtClean="0"/>
              <a:t>mov</a:t>
            </a:r>
            <a:r>
              <a:rPr lang="en-US" altLang="zh-TW" dirty="0" smtClean="0"/>
              <a:t>    %ecx,0x10(%</a:t>
            </a:r>
            <a:r>
              <a:rPr lang="en-US" altLang="zh-TW" dirty="0" err="1" smtClean="0"/>
              <a:t>rbp</a:t>
            </a:r>
            <a:r>
              <a:rPr lang="en-US" altLang="zh-TW" dirty="0" smtClean="0"/>
              <a:t>)</a:t>
            </a:r>
          </a:p>
          <a:p>
            <a:pPr>
              <a:buNone/>
            </a:pPr>
            <a:r>
              <a:rPr lang="en-US" altLang="zh-TW" dirty="0" smtClean="0"/>
              <a:t>   0x000000000040153b &lt;+11&gt;:	</a:t>
            </a:r>
            <a:r>
              <a:rPr lang="en-US" altLang="zh-TW" dirty="0" err="1" smtClean="0"/>
              <a:t>mov</a:t>
            </a:r>
            <a:r>
              <a:rPr lang="en-US" altLang="zh-TW" dirty="0" smtClean="0"/>
              <a:t>    %rdx,0x18(%</a:t>
            </a:r>
            <a:r>
              <a:rPr lang="en-US" altLang="zh-TW" dirty="0" err="1" smtClean="0"/>
              <a:t>rbp</a:t>
            </a:r>
            <a:r>
              <a:rPr lang="en-US" altLang="zh-TW" dirty="0" smtClean="0"/>
              <a:t>)</a:t>
            </a:r>
          </a:p>
          <a:p>
            <a:pPr>
              <a:buNone/>
            </a:pPr>
            <a:r>
              <a:rPr lang="en-US" altLang="zh-TW" dirty="0" smtClean="0"/>
              <a:t>   0x000000000040153f &lt;+15&gt;:	</a:t>
            </a:r>
            <a:r>
              <a:rPr lang="en-US" altLang="zh-TW" dirty="0" err="1" smtClean="0"/>
              <a:t>callq</a:t>
            </a:r>
            <a:r>
              <a:rPr lang="en-US" altLang="zh-TW" dirty="0" smtClean="0"/>
              <a:t>  0x402100 &lt;__main&gt;</a:t>
            </a:r>
          </a:p>
          <a:p>
            <a:pPr>
              <a:buNone/>
            </a:pPr>
            <a:r>
              <a:rPr lang="en-US" altLang="zh-TW" dirty="0" smtClean="0"/>
              <a:t>   0x0000000000401544 &lt;+20&gt;:	lea    0x2ab5(%rip),%</a:t>
            </a:r>
            <a:r>
              <a:rPr lang="en-US" altLang="zh-TW" dirty="0" err="1" smtClean="0"/>
              <a:t>rcx</a:t>
            </a:r>
            <a:r>
              <a:rPr lang="en-US" altLang="zh-TW" dirty="0" smtClean="0"/>
              <a:t>        # 0x404000</a:t>
            </a:r>
          </a:p>
          <a:p>
            <a:pPr>
              <a:buNone/>
            </a:pPr>
            <a:r>
              <a:rPr lang="en-US" altLang="zh-TW" dirty="0" smtClean="0"/>
              <a:t>   0x000000000040154b &lt;+27&gt;:	</a:t>
            </a:r>
            <a:r>
              <a:rPr lang="en-US" altLang="zh-TW" dirty="0" err="1" smtClean="0"/>
              <a:t>callq</a:t>
            </a:r>
            <a:r>
              <a:rPr lang="en-US" altLang="zh-TW" dirty="0" smtClean="0"/>
              <a:t>  0x402b18 &lt;puts&gt;</a:t>
            </a:r>
          </a:p>
          <a:p>
            <a:pPr>
              <a:buNone/>
            </a:pPr>
            <a:r>
              <a:rPr lang="en-US" altLang="zh-TW" dirty="0" smtClean="0"/>
              <a:t>   0x0000000000401550 &lt;+32&gt;:	lea    0x2aa9(%rip),%</a:t>
            </a:r>
            <a:r>
              <a:rPr lang="en-US" altLang="zh-TW" dirty="0" err="1" smtClean="0"/>
              <a:t>rcx</a:t>
            </a:r>
            <a:r>
              <a:rPr lang="en-US" altLang="zh-TW" dirty="0" smtClean="0"/>
              <a:t>        # 0x404000</a:t>
            </a:r>
          </a:p>
          <a:p>
            <a:pPr>
              <a:buNone/>
            </a:pPr>
            <a:r>
              <a:rPr lang="en-US" altLang="zh-TW" dirty="0" smtClean="0"/>
              <a:t>   0x0000000000401557 &lt;+39&gt;:	</a:t>
            </a:r>
            <a:r>
              <a:rPr lang="en-US" altLang="zh-TW" dirty="0" err="1" smtClean="0"/>
              <a:t>callq</a:t>
            </a:r>
            <a:r>
              <a:rPr lang="en-US" altLang="zh-TW" dirty="0" smtClean="0"/>
              <a:t>  0x402b18 &lt;puts&gt;</a:t>
            </a:r>
          </a:p>
          <a:p>
            <a:pPr>
              <a:buNone/>
            </a:pPr>
            <a:r>
              <a:rPr lang="en-US" altLang="zh-TW" dirty="0" smtClean="0"/>
              <a:t>=&gt; 0x000000000040155c &lt;+44&gt;:	lea    0x2a9d(%rip),%</a:t>
            </a:r>
            <a:r>
              <a:rPr lang="en-US" altLang="zh-TW" dirty="0" err="1" smtClean="0"/>
              <a:t>rcx</a:t>
            </a:r>
            <a:r>
              <a:rPr lang="en-US" altLang="zh-TW" dirty="0" smtClean="0"/>
              <a:t>        # 0x404000</a:t>
            </a:r>
          </a:p>
          <a:p>
            <a:pPr>
              <a:buNone/>
            </a:pPr>
            <a:r>
              <a:rPr lang="en-US" altLang="zh-TW" dirty="0" smtClean="0"/>
              <a:t>   0x0000000000401563 &lt;+51&gt;:	</a:t>
            </a:r>
            <a:r>
              <a:rPr lang="en-US" altLang="zh-TW" dirty="0" err="1" smtClean="0"/>
              <a:t>callq</a:t>
            </a:r>
            <a:r>
              <a:rPr lang="en-US" altLang="zh-TW" dirty="0" smtClean="0"/>
              <a:t>  0x402b18 &lt;puts&gt;</a:t>
            </a:r>
          </a:p>
          <a:p>
            <a:pPr>
              <a:buNone/>
            </a:pPr>
            <a:r>
              <a:rPr lang="en-US" altLang="zh-TW" dirty="0" smtClean="0"/>
              <a:t>   0x0000000000401568 &lt;+56&gt;:	lea    0x2a91(%rip),%</a:t>
            </a:r>
            <a:r>
              <a:rPr lang="en-US" altLang="zh-TW" dirty="0" err="1" smtClean="0"/>
              <a:t>rcx</a:t>
            </a:r>
            <a:r>
              <a:rPr lang="en-US" altLang="zh-TW" dirty="0" smtClean="0"/>
              <a:t>        # 0x404000</a:t>
            </a:r>
          </a:p>
          <a:p>
            <a:pPr>
              <a:buNone/>
            </a:pPr>
            <a:r>
              <a:rPr lang="en-US" altLang="zh-TW" dirty="0" smtClean="0"/>
              <a:t>   0x000000000040156f &lt;+63&gt;:	</a:t>
            </a:r>
            <a:r>
              <a:rPr lang="en-US" altLang="zh-TW" dirty="0" err="1" smtClean="0"/>
              <a:t>callq</a:t>
            </a:r>
            <a:r>
              <a:rPr lang="en-US" altLang="zh-TW" dirty="0" smtClean="0"/>
              <a:t>  0x402b18 &lt;puts&gt;</a:t>
            </a:r>
          </a:p>
          <a:p>
            <a:pPr>
              <a:buNone/>
            </a:pPr>
            <a:r>
              <a:rPr lang="en-US" altLang="zh-TW" dirty="0" smtClean="0"/>
              <a:t>   0x0000000000401574 &lt;+68&gt;:	</a:t>
            </a:r>
            <a:r>
              <a:rPr lang="en-US" altLang="zh-TW" dirty="0" err="1" smtClean="0"/>
              <a:t>mov</a:t>
            </a:r>
            <a:r>
              <a:rPr lang="en-US" altLang="zh-TW" dirty="0" smtClean="0"/>
              <a:t>    $0x0,%eax</a:t>
            </a:r>
          </a:p>
          <a:p>
            <a:pPr>
              <a:buNone/>
            </a:pPr>
            <a:r>
              <a:rPr lang="en-US" altLang="zh-TW" dirty="0" smtClean="0"/>
              <a:t>   0x0000000000401579 &lt;+73&gt;:	add    $0x20,%rsp</a:t>
            </a:r>
          </a:p>
          <a:p>
            <a:pPr>
              <a:buNone/>
            </a:pPr>
            <a:r>
              <a:rPr lang="en-US" altLang="zh-TW" dirty="0" smtClean="0"/>
              <a:t>   0x000000000040157d &lt;+77&gt;:	pop    %</a:t>
            </a:r>
            <a:r>
              <a:rPr lang="en-US" altLang="zh-TW" dirty="0" err="1" smtClean="0"/>
              <a:t>rbp</a:t>
            </a:r>
            <a:endParaRPr lang="en-US" altLang="zh-TW" dirty="0" smtClean="0"/>
          </a:p>
          <a:p>
            <a:pPr>
              <a:buNone/>
            </a:pPr>
            <a:r>
              <a:rPr lang="en-US" altLang="zh-TW" dirty="0" smtClean="0"/>
              <a:t>   0x000000000040157e &lt;+78&gt;:	</a:t>
            </a:r>
            <a:r>
              <a:rPr lang="en-US" altLang="zh-TW" dirty="0" err="1" smtClean="0"/>
              <a:t>retq</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236</a:t>
            </a:fld>
            <a:endParaRPr lang="zh-TW" alt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5"/>
            <a:ext cx="8229600" cy="1512167"/>
          </a:xfrm>
        </p:spPr>
        <p:txBody>
          <a:bodyPr>
            <a:normAutofit fontScale="92500"/>
          </a:bodyPr>
          <a:lstStyle/>
          <a:p>
            <a:r>
              <a:rPr lang="zh-TW" altLang="en-US" dirty="0" smtClean="0"/>
              <a:t>今天若使用</a:t>
            </a:r>
            <a:r>
              <a:rPr lang="en-US" altLang="zh-TW" dirty="0" smtClean="0"/>
              <a:t>visual studio</a:t>
            </a:r>
            <a:r>
              <a:rPr lang="zh-TW" altLang="en-US" dirty="0" smtClean="0"/>
              <a:t>其實可以不用換工具</a:t>
            </a:r>
            <a:endParaRPr lang="en-US" altLang="zh-TW" dirty="0" smtClean="0"/>
          </a:p>
          <a:p>
            <a:r>
              <a:rPr lang="en-US" altLang="zh-TW" dirty="0" smtClean="0"/>
              <a:t>open source</a:t>
            </a:r>
            <a:endParaRPr lang="en-US" altLang="zh-TW" dirty="0" smtClean="0"/>
          </a:p>
          <a:p>
            <a:r>
              <a:rPr lang="en-US" altLang="zh-TW" dirty="0" smtClean="0"/>
              <a:t>X64dbg: </a:t>
            </a:r>
            <a:r>
              <a:rPr lang="en-US" altLang="zh-TW" dirty="0" smtClean="0">
                <a:hlinkClick r:id="rId3"/>
              </a:rPr>
              <a:t>https://x64dbg.com/#start</a:t>
            </a:r>
            <a:endParaRPr lang="en-US" altLang="zh-TW" dirty="0" smtClean="0"/>
          </a:p>
          <a:p>
            <a:endParaRPr lang="en-US" altLang="zh-TW" dirty="0" smtClean="0"/>
          </a:p>
          <a:p>
            <a:endParaRPr lang="zh-TW" altLang="en-US" dirty="0"/>
          </a:p>
        </p:txBody>
      </p:sp>
      <p:pic>
        <p:nvPicPr>
          <p:cNvPr id="34818" name="Picture 2"/>
          <p:cNvPicPr>
            <a:picLocks noChangeAspect="1" noChangeArrowheads="1"/>
          </p:cNvPicPr>
          <p:nvPr/>
        </p:nvPicPr>
        <p:blipFill>
          <a:blip r:embed="rId4" cstate="print"/>
          <a:srcRect/>
          <a:stretch>
            <a:fillRect/>
          </a:stretch>
        </p:blipFill>
        <p:spPr bwMode="auto">
          <a:xfrm>
            <a:off x="1691680" y="2924944"/>
            <a:ext cx="5328592" cy="3915382"/>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237</a:t>
            </a:fld>
            <a:endParaRPr lang="zh-TW" altLang="en-US"/>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檔案</a:t>
            </a:r>
            <a:r>
              <a:rPr lang="en-US" altLang="zh-TW" dirty="0" smtClean="0"/>
              <a:t>-&gt; </a:t>
            </a:r>
            <a:r>
              <a:rPr lang="zh-TW" altLang="en-US" dirty="0" smtClean="0"/>
              <a:t>開始</a:t>
            </a:r>
            <a:endParaRPr lang="en-US" altLang="zh-TW" dirty="0" smtClean="0"/>
          </a:p>
          <a:p>
            <a:endParaRPr lang="zh-TW" altLang="en-US" dirty="0"/>
          </a:p>
        </p:txBody>
      </p:sp>
      <p:pic>
        <p:nvPicPr>
          <p:cNvPr id="35843" name="Picture 3"/>
          <p:cNvPicPr>
            <a:picLocks noChangeAspect="1" noChangeArrowheads="1"/>
          </p:cNvPicPr>
          <p:nvPr/>
        </p:nvPicPr>
        <p:blipFill>
          <a:blip r:embed="rId2" cstate="print"/>
          <a:srcRect/>
          <a:stretch>
            <a:fillRect/>
          </a:stretch>
        </p:blipFill>
        <p:spPr bwMode="auto">
          <a:xfrm>
            <a:off x="0" y="1988840"/>
            <a:ext cx="9144000" cy="486916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238</a:t>
            </a:fld>
            <a:endParaRPr lang="zh-TW" altLang="en-US"/>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選取</a:t>
            </a:r>
            <a:r>
              <a:rPr lang="en-US" altLang="zh-TW" dirty="0" smtClean="0"/>
              <a:t>exe</a:t>
            </a:r>
            <a:r>
              <a:rPr lang="zh-TW" altLang="en-US" dirty="0" smtClean="0"/>
              <a:t>檔並按開始</a:t>
            </a:r>
            <a:endParaRPr lang="zh-TW" altLang="en-US" dirty="0"/>
          </a:p>
        </p:txBody>
      </p:sp>
      <p:pic>
        <p:nvPicPr>
          <p:cNvPr id="36866" name="Picture 2"/>
          <p:cNvPicPr>
            <a:picLocks noChangeAspect="1" noChangeArrowheads="1"/>
          </p:cNvPicPr>
          <p:nvPr/>
        </p:nvPicPr>
        <p:blipFill>
          <a:blip r:embed="rId2" cstate="print"/>
          <a:srcRect/>
          <a:stretch>
            <a:fillRect/>
          </a:stretch>
        </p:blipFill>
        <p:spPr bwMode="auto">
          <a:xfrm>
            <a:off x="0" y="2051323"/>
            <a:ext cx="9144000" cy="4803873"/>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239</a:t>
            </a:fld>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zh-TW" altLang="en-US" dirty="0" smtClean="0"/>
              <a:t>問題</a:t>
            </a:r>
            <a:endParaRPr lang="en-US" altLang="zh-TW" dirty="0" smtClean="0"/>
          </a:p>
          <a:p>
            <a:pPr lvl="1"/>
            <a:r>
              <a:rPr lang="zh-TW" altLang="en-US" dirty="0" smtClean="0"/>
              <a:t>知道的人不多、做的深的人不多</a:t>
            </a:r>
            <a:endParaRPr lang="en-US" altLang="zh-TW" dirty="0" smtClean="0"/>
          </a:p>
          <a:p>
            <a:pPr lvl="1"/>
            <a:r>
              <a:rPr lang="zh-TW" altLang="en-US" dirty="0" smtClean="0"/>
              <a:t>檢測需要漏洞，但漏洞都來自研究人員，但以一人之力，漏洞都需要花費好幾個月</a:t>
            </a:r>
            <a:endParaRPr lang="en-US" altLang="zh-TW" dirty="0" smtClean="0"/>
          </a:p>
          <a:p>
            <a:pPr lvl="1"/>
            <a:r>
              <a:rPr lang="zh-TW" altLang="en-US" dirty="0" smtClean="0"/>
              <a:t>現有檢測都依賴工具，且工具絕大部分都針對大漏洞，且是</a:t>
            </a:r>
            <a:r>
              <a:rPr lang="en-US" altLang="zh-TW" dirty="0" smtClean="0"/>
              <a:t>web</a:t>
            </a:r>
            <a:r>
              <a:rPr lang="zh-TW" altLang="en-US" dirty="0" smtClean="0"/>
              <a:t>類型的居多</a:t>
            </a:r>
            <a:endParaRPr lang="en-US" altLang="zh-TW" dirty="0" smtClean="0"/>
          </a:p>
          <a:p>
            <a:endParaRPr lang="en-US" altLang="zh-TW" dirty="0" smtClean="0"/>
          </a:p>
          <a:p>
            <a:r>
              <a:rPr lang="zh-TW" altLang="en-US" dirty="0" smtClean="0"/>
              <a:t>必須從基礎教育做起</a:t>
            </a:r>
            <a:endParaRPr lang="en-US" altLang="zh-TW" dirty="0" smtClean="0"/>
          </a:p>
          <a:p>
            <a:endParaRPr lang="en-US" altLang="zh-TW" dirty="0" smtClean="0"/>
          </a:p>
          <a:p>
            <a:r>
              <a:rPr lang="zh-TW" altLang="en-US" dirty="0" smtClean="0"/>
              <a:t>有一個好開頭</a:t>
            </a:r>
            <a:r>
              <a:rPr lang="en-US" altLang="zh-TW" dirty="0" smtClean="0"/>
              <a:t>:</a:t>
            </a:r>
            <a:r>
              <a:rPr lang="zh-TW" altLang="en-US" dirty="0" smtClean="0"/>
              <a:t> 程式設計</a:t>
            </a:r>
            <a:endParaRPr lang="en-US" altLang="zh-TW" dirty="0" smtClean="0"/>
          </a:p>
          <a:p>
            <a:endParaRPr lang="en-US" altLang="zh-TW" dirty="0" smtClean="0"/>
          </a:p>
          <a:p>
            <a:pPr>
              <a:buNone/>
            </a:pPr>
            <a:r>
              <a:rPr lang="zh-TW" altLang="en-US" dirty="0" smtClean="0">
                <a:solidFill>
                  <a:schemeClr val="bg1"/>
                </a:solidFill>
              </a:rPr>
              <a:t>需要一個</a:t>
            </a:r>
            <a:r>
              <a:rPr lang="en-US" altLang="zh-TW" dirty="0" smtClean="0">
                <a:solidFill>
                  <a:schemeClr val="bg1"/>
                </a:solidFill>
              </a:rPr>
              <a:t>security research </a:t>
            </a:r>
            <a:r>
              <a:rPr lang="en-US" altLang="zh-TW" dirty="0" smtClean="0">
                <a:solidFill>
                  <a:schemeClr val="bg1"/>
                </a:solidFill>
              </a:rPr>
              <a:t>vendor</a:t>
            </a:r>
            <a:endParaRPr lang="en-US" altLang="zh-TW" dirty="0" smtClean="0">
              <a:solidFill>
                <a:schemeClr val="bg1"/>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a:t>
            </a:fld>
            <a:endParaRPr lang="zh-TW" alt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340768"/>
            <a:ext cx="8229600" cy="4625609"/>
          </a:xfrm>
        </p:spPr>
        <p:txBody>
          <a:bodyPr/>
          <a:lstStyle/>
          <a:p>
            <a:r>
              <a:rPr lang="zh-TW" altLang="en-US" dirty="0" smtClean="0"/>
              <a:t>組語顯示區塊</a:t>
            </a:r>
            <a:endParaRPr lang="en-US" altLang="zh-TW" dirty="0" smtClean="0"/>
          </a:p>
          <a:p>
            <a:endParaRPr lang="en-US" altLang="zh-TW" dirty="0" smtClean="0"/>
          </a:p>
          <a:p>
            <a:endParaRPr lang="zh-TW" altLang="en-US" dirty="0"/>
          </a:p>
        </p:txBody>
      </p:sp>
      <p:pic>
        <p:nvPicPr>
          <p:cNvPr id="37891" name="Picture 3"/>
          <p:cNvPicPr>
            <a:picLocks noChangeAspect="1" noChangeArrowheads="1"/>
          </p:cNvPicPr>
          <p:nvPr/>
        </p:nvPicPr>
        <p:blipFill>
          <a:blip r:embed="rId2" cstate="print"/>
          <a:srcRect/>
          <a:stretch>
            <a:fillRect/>
          </a:stretch>
        </p:blipFill>
        <p:spPr bwMode="auto">
          <a:xfrm>
            <a:off x="48699" y="1916832"/>
            <a:ext cx="9046873" cy="4824536"/>
          </a:xfrm>
          <a:prstGeom prst="rect">
            <a:avLst/>
          </a:prstGeom>
          <a:noFill/>
          <a:ln w="9525">
            <a:noFill/>
            <a:miter lim="800000"/>
            <a:headEnd/>
            <a:tailEnd/>
          </a:ln>
        </p:spPr>
      </p:pic>
      <p:sp>
        <p:nvSpPr>
          <p:cNvPr id="6" name="文字方塊 5"/>
          <p:cNvSpPr txBox="1"/>
          <p:nvPr/>
        </p:nvSpPr>
        <p:spPr>
          <a:xfrm>
            <a:off x="179512" y="2708920"/>
            <a:ext cx="1107996" cy="369332"/>
          </a:xfrm>
          <a:prstGeom prst="rect">
            <a:avLst/>
          </a:prstGeom>
          <a:noFill/>
        </p:spPr>
        <p:txBody>
          <a:bodyPr wrap="none" rtlCol="0">
            <a:spAutoFit/>
          </a:bodyPr>
          <a:lstStyle/>
          <a:p>
            <a:r>
              <a:rPr lang="zh-TW" altLang="en-US" b="1" dirty="0" smtClean="0">
                <a:solidFill>
                  <a:srgbClr val="FF0000"/>
                </a:solidFill>
              </a:rPr>
              <a:t>程式流程</a:t>
            </a:r>
            <a:endParaRPr lang="zh-TW" altLang="en-US" b="1" dirty="0">
              <a:solidFill>
                <a:srgbClr val="FF0000"/>
              </a:solidFill>
            </a:endParaRPr>
          </a:p>
        </p:txBody>
      </p:sp>
      <p:sp>
        <p:nvSpPr>
          <p:cNvPr id="8" name="文字方塊 7"/>
          <p:cNvSpPr txBox="1"/>
          <p:nvPr/>
        </p:nvSpPr>
        <p:spPr>
          <a:xfrm>
            <a:off x="1331640" y="2132856"/>
            <a:ext cx="1338828" cy="369332"/>
          </a:xfrm>
          <a:prstGeom prst="rect">
            <a:avLst/>
          </a:prstGeom>
          <a:noFill/>
        </p:spPr>
        <p:txBody>
          <a:bodyPr wrap="none" rtlCol="0">
            <a:spAutoFit/>
          </a:bodyPr>
          <a:lstStyle/>
          <a:p>
            <a:r>
              <a:rPr lang="zh-TW" altLang="en-US" b="1" dirty="0" smtClean="0">
                <a:solidFill>
                  <a:srgbClr val="FF0000"/>
                </a:solidFill>
              </a:rPr>
              <a:t>記憶體位置</a:t>
            </a:r>
            <a:endParaRPr lang="zh-TW" altLang="en-US" b="1" dirty="0">
              <a:solidFill>
                <a:srgbClr val="FF0000"/>
              </a:solidFill>
            </a:endParaRPr>
          </a:p>
        </p:txBody>
      </p:sp>
      <p:sp>
        <p:nvSpPr>
          <p:cNvPr id="9" name="文字方塊 8"/>
          <p:cNvSpPr txBox="1"/>
          <p:nvPr/>
        </p:nvSpPr>
        <p:spPr>
          <a:xfrm>
            <a:off x="2627784" y="5157192"/>
            <a:ext cx="1555682" cy="646331"/>
          </a:xfrm>
          <a:prstGeom prst="rect">
            <a:avLst/>
          </a:prstGeom>
          <a:noFill/>
        </p:spPr>
        <p:txBody>
          <a:bodyPr wrap="none" rtlCol="0">
            <a:spAutoFit/>
          </a:bodyPr>
          <a:lstStyle/>
          <a:p>
            <a:r>
              <a:rPr lang="zh-TW" altLang="en-US" b="1" dirty="0" smtClean="0">
                <a:solidFill>
                  <a:srgbClr val="FF0000"/>
                </a:solidFill>
              </a:rPr>
              <a:t>機器碼</a:t>
            </a:r>
            <a:endParaRPr lang="en-US" altLang="zh-TW" b="1" dirty="0" smtClean="0">
              <a:solidFill>
                <a:srgbClr val="FF0000"/>
              </a:solidFill>
            </a:endParaRPr>
          </a:p>
          <a:p>
            <a:r>
              <a:rPr lang="en-US" altLang="zh-TW" b="1" dirty="0" smtClean="0">
                <a:solidFill>
                  <a:srgbClr val="FF0000"/>
                </a:solidFill>
              </a:rPr>
              <a:t>(</a:t>
            </a:r>
            <a:r>
              <a:rPr lang="en-US" altLang="zh-TW" b="1" dirty="0" err="1" smtClean="0">
                <a:solidFill>
                  <a:srgbClr val="FF0000"/>
                </a:solidFill>
              </a:rPr>
              <a:t>DevC</a:t>
            </a:r>
            <a:r>
              <a:rPr lang="en-US" altLang="zh-TW" b="1" dirty="0" smtClean="0">
                <a:solidFill>
                  <a:srgbClr val="FF0000"/>
                </a:solidFill>
              </a:rPr>
              <a:t>++</a:t>
            </a:r>
            <a:r>
              <a:rPr lang="zh-TW" altLang="en-US" b="1" dirty="0" smtClean="0">
                <a:solidFill>
                  <a:srgbClr val="FF0000"/>
                </a:solidFill>
              </a:rPr>
              <a:t>沒有</a:t>
            </a:r>
            <a:r>
              <a:rPr lang="en-US" altLang="zh-TW" b="1" dirty="0" smtClean="0">
                <a:solidFill>
                  <a:srgbClr val="FF0000"/>
                </a:solidFill>
              </a:rPr>
              <a:t>)</a:t>
            </a:r>
            <a:endParaRPr lang="zh-TW" altLang="en-US" b="1" dirty="0">
              <a:solidFill>
                <a:srgbClr val="FF0000"/>
              </a:solidFill>
            </a:endParaRPr>
          </a:p>
        </p:txBody>
      </p:sp>
      <p:sp>
        <p:nvSpPr>
          <p:cNvPr id="10" name="文字方塊 9"/>
          <p:cNvSpPr txBox="1"/>
          <p:nvPr/>
        </p:nvSpPr>
        <p:spPr>
          <a:xfrm>
            <a:off x="5148064" y="2492896"/>
            <a:ext cx="1107996" cy="369332"/>
          </a:xfrm>
          <a:prstGeom prst="rect">
            <a:avLst/>
          </a:prstGeom>
          <a:noFill/>
        </p:spPr>
        <p:txBody>
          <a:bodyPr wrap="none" rtlCol="0">
            <a:spAutoFit/>
          </a:bodyPr>
          <a:lstStyle/>
          <a:p>
            <a:r>
              <a:rPr lang="zh-TW" altLang="en-US" b="1" dirty="0" smtClean="0">
                <a:solidFill>
                  <a:srgbClr val="FF0000"/>
                </a:solidFill>
              </a:rPr>
              <a:t>組合語言</a:t>
            </a:r>
            <a:endParaRPr lang="zh-TW" altLang="en-US" b="1" dirty="0">
              <a:solidFill>
                <a:srgbClr val="FF0000"/>
              </a:solidFill>
            </a:endParaRPr>
          </a:p>
        </p:txBody>
      </p:sp>
      <p:sp>
        <p:nvSpPr>
          <p:cNvPr id="11" name="文字方塊 10"/>
          <p:cNvSpPr txBox="1"/>
          <p:nvPr/>
        </p:nvSpPr>
        <p:spPr>
          <a:xfrm>
            <a:off x="6588224" y="3789040"/>
            <a:ext cx="1800493" cy="369332"/>
          </a:xfrm>
          <a:prstGeom prst="rect">
            <a:avLst/>
          </a:prstGeom>
          <a:noFill/>
        </p:spPr>
        <p:txBody>
          <a:bodyPr wrap="none" rtlCol="0">
            <a:spAutoFit/>
          </a:bodyPr>
          <a:lstStyle/>
          <a:p>
            <a:r>
              <a:rPr lang="zh-TW" altLang="en-US" b="1" dirty="0" smtClean="0">
                <a:solidFill>
                  <a:srgbClr val="FF0000"/>
                </a:solidFill>
              </a:rPr>
              <a:t>註解與自動註解</a:t>
            </a:r>
            <a:endParaRPr lang="zh-TW" altLang="en-US" b="1" dirty="0">
              <a:solidFill>
                <a:srgbClr val="FF0000"/>
              </a:solidFill>
            </a:endParaRPr>
          </a:p>
        </p:txBody>
      </p:sp>
      <p:sp>
        <p:nvSpPr>
          <p:cNvPr id="12" name="投影片編號版面配置區 11"/>
          <p:cNvSpPr>
            <a:spLocks noGrp="1"/>
          </p:cNvSpPr>
          <p:nvPr>
            <p:ph type="sldNum" sz="quarter" idx="12"/>
          </p:nvPr>
        </p:nvSpPr>
        <p:spPr/>
        <p:txBody>
          <a:bodyPr/>
          <a:lstStyle/>
          <a:p>
            <a:fld id="{AC4F3721-7B86-4553-8DA8-FFD0BB461115}" type="slidenum">
              <a:rPr lang="zh-TW" altLang="en-US" smtClean="0"/>
              <a:pPr/>
              <a:t>240</a:t>
            </a:fld>
            <a:endParaRPr lang="zh-TW" altLang="en-US"/>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組語的變數</a:t>
            </a:r>
            <a:endParaRPr lang="en-US" altLang="zh-TW" dirty="0" smtClean="0"/>
          </a:p>
          <a:p>
            <a:pPr lvl="1"/>
            <a:r>
              <a:rPr lang="zh-TW" altLang="en-US" dirty="0" smtClean="0"/>
              <a:t>暫存器</a:t>
            </a:r>
            <a:r>
              <a:rPr lang="en-US" altLang="zh-TW" dirty="0" smtClean="0"/>
              <a:t>:</a:t>
            </a:r>
            <a:r>
              <a:rPr lang="zh-TW" altLang="en-US" dirty="0" smtClean="0"/>
              <a:t> </a:t>
            </a:r>
            <a:r>
              <a:rPr lang="en-US" altLang="zh-TW" dirty="0" smtClean="0"/>
              <a:t>RIP(Program Counter)</a:t>
            </a:r>
          </a:p>
          <a:p>
            <a:pPr lvl="1"/>
            <a:endParaRPr lang="zh-TW" altLang="en-US" dirty="0"/>
          </a:p>
        </p:txBody>
      </p:sp>
      <p:pic>
        <p:nvPicPr>
          <p:cNvPr id="38914" name="Picture 2"/>
          <p:cNvPicPr>
            <a:picLocks noChangeAspect="1" noChangeArrowheads="1"/>
          </p:cNvPicPr>
          <p:nvPr/>
        </p:nvPicPr>
        <p:blipFill>
          <a:blip r:embed="rId2" cstate="print"/>
          <a:srcRect/>
          <a:stretch>
            <a:fillRect/>
          </a:stretch>
        </p:blipFill>
        <p:spPr bwMode="auto">
          <a:xfrm>
            <a:off x="2051720" y="2564904"/>
            <a:ext cx="4748689" cy="429309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241</a:t>
            </a:fld>
            <a:endParaRPr lang="zh-TW" altLang="en-US"/>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Calling Convention</a:t>
            </a:r>
          </a:p>
          <a:p>
            <a:pPr lvl="1"/>
            <a:r>
              <a:rPr lang="en-US" altLang="zh-TW" dirty="0" smtClean="0"/>
              <a:t>void </a:t>
            </a:r>
            <a:r>
              <a:rPr lang="en-US" altLang="zh-TW" b="1" dirty="0" smtClean="0"/>
              <a:t>__x64_fastcall </a:t>
            </a:r>
            <a:r>
              <a:rPr lang="en-US" altLang="zh-TW" dirty="0" err="1" smtClean="0"/>
              <a:t>Func</a:t>
            </a:r>
            <a:r>
              <a:rPr lang="en-US" altLang="zh-TW" dirty="0" smtClean="0"/>
              <a:t>(</a:t>
            </a:r>
            <a:r>
              <a:rPr lang="en-US" altLang="zh-TW" dirty="0" err="1" smtClean="0"/>
              <a:t>a,b,c,d,e</a:t>
            </a:r>
            <a:r>
              <a:rPr lang="en-US" altLang="zh-TW" dirty="0" smtClean="0"/>
              <a:t>)</a:t>
            </a:r>
          </a:p>
          <a:p>
            <a:pPr lvl="2"/>
            <a:r>
              <a:rPr lang="en-US" altLang="zh-TW" dirty="0" err="1" smtClean="0"/>
              <a:t>rax</a:t>
            </a:r>
            <a:r>
              <a:rPr lang="en-US" altLang="zh-TW" dirty="0" smtClean="0"/>
              <a:t> = a, </a:t>
            </a:r>
            <a:r>
              <a:rPr lang="en-US" altLang="zh-TW" dirty="0" err="1" smtClean="0"/>
              <a:t>rdx</a:t>
            </a:r>
            <a:r>
              <a:rPr lang="en-US" altLang="zh-TW" dirty="0" smtClean="0"/>
              <a:t> = b, r8 = c, r9 = d, [rsp+28] = e</a:t>
            </a:r>
          </a:p>
        </p:txBody>
      </p:sp>
      <p:pic>
        <p:nvPicPr>
          <p:cNvPr id="39939" name="Picture 3"/>
          <p:cNvPicPr>
            <a:picLocks noChangeAspect="1" noChangeArrowheads="1"/>
          </p:cNvPicPr>
          <p:nvPr/>
        </p:nvPicPr>
        <p:blipFill>
          <a:blip r:embed="rId2" cstate="print"/>
          <a:srcRect/>
          <a:stretch>
            <a:fillRect/>
          </a:stretch>
        </p:blipFill>
        <p:spPr bwMode="auto">
          <a:xfrm>
            <a:off x="27647" y="3861048"/>
            <a:ext cx="9116353" cy="2996952"/>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242</a:t>
            </a:fld>
            <a:endParaRPr lang="zh-TW" altLang="en-US"/>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訊息區塊</a:t>
            </a:r>
            <a:endParaRPr lang="en-US" altLang="zh-TW" dirty="0" smtClean="0"/>
          </a:p>
          <a:p>
            <a:endParaRPr lang="en-US" altLang="zh-TW" dirty="0" smtClean="0"/>
          </a:p>
          <a:p>
            <a:r>
              <a:rPr lang="en-US" altLang="zh-TW" dirty="0" smtClean="0"/>
              <a:t>For example:</a:t>
            </a:r>
          </a:p>
          <a:p>
            <a:pPr lvl="1"/>
            <a:r>
              <a:rPr lang="en-US" altLang="zh-TW" dirty="0" smtClean="0"/>
              <a:t>Jump is taken: </a:t>
            </a:r>
            <a:r>
              <a:rPr lang="zh-TW" altLang="en-US" dirty="0" smtClean="0"/>
              <a:t>跳躍指令</a:t>
            </a:r>
            <a:endParaRPr lang="en-US" altLang="zh-TW" dirty="0" smtClean="0"/>
          </a:p>
          <a:p>
            <a:pPr lvl="1"/>
            <a:r>
              <a:rPr lang="en-US" altLang="zh-TW" dirty="0" smtClean="0"/>
              <a:t>Ntdll.00007ffe139a2efd</a:t>
            </a:r>
            <a:r>
              <a:rPr lang="zh-TW" altLang="en-US" dirty="0" smtClean="0"/>
              <a:t>目標為下一條</a:t>
            </a:r>
            <a:r>
              <a:rPr lang="en-US" altLang="zh-TW" dirty="0" smtClean="0"/>
              <a:t>Ntdll.00007ffe139a2eff</a:t>
            </a:r>
            <a:endParaRPr lang="zh-TW" altLang="en-US" dirty="0"/>
          </a:p>
        </p:txBody>
      </p:sp>
      <p:pic>
        <p:nvPicPr>
          <p:cNvPr id="40963" name="Picture 3"/>
          <p:cNvPicPr>
            <a:picLocks noChangeAspect="1" noChangeArrowheads="1"/>
          </p:cNvPicPr>
          <p:nvPr/>
        </p:nvPicPr>
        <p:blipFill>
          <a:blip r:embed="rId2" cstate="print"/>
          <a:srcRect r="52134"/>
          <a:stretch>
            <a:fillRect/>
          </a:stretch>
        </p:blipFill>
        <p:spPr bwMode="auto">
          <a:xfrm>
            <a:off x="-1" y="5661248"/>
            <a:ext cx="9144001" cy="1196752"/>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243</a:t>
            </a:fld>
            <a:endParaRPr lang="zh-TW" altLang="en-US"/>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8895"/>
            <a:ext cx="8229600" cy="4625609"/>
          </a:xfrm>
        </p:spPr>
        <p:txBody>
          <a:bodyPr/>
          <a:lstStyle/>
          <a:p>
            <a:r>
              <a:rPr lang="zh-TW" altLang="en-US" dirty="0" smtClean="0"/>
              <a:t>接下來進到</a:t>
            </a:r>
            <a:r>
              <a:rPr lang="en-US" altLang="zh-TW" dirty="0" err="1" smtClean="0"/>
              <a:t>ubuntu</a:t>
            </a:r>
            <a:r>
              <a:rPr lang="zh-TW" altLang="en-US" dirty="0" smtClean="0"/>
              <a:t>的環境</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244</a:t>
            </a:fld>
            <a:endParaRPr lang="zh-TW" altLang="en-US"/>
          </a:p>
        </p:txBody>
      </p:sp>
      <p:pic>
        <p:nvPicPr>
          <p:cNvPr id="262146" name="Picture 2"/>
          <p:cNvPicPr>
            <a:picLocks noChangeAspect="1" noChangeArrowheads="1"/>
          </p:cNvPicPr>
          <p:nvPr/>
        </p:nvPicPr>
        <p:blipFill>
          <a:blip r:embed="rId2" cstate="print"/>
          <a:srcRect/>
          <a:stretch>
            <a:fillRect/>
          </a:stretch>
        </p:blipFill>
        <p:spPr bwMode="auto">
          <a:xfrm>
            <a:off x="0" y="2060847"/>
            <a:ext cx="9144000" cy="4810441"/>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5868144" y="1700808"/>
            <a:ext cx="495300" cy="238125"/>
          </a:xfrm>
          <a:prstGeom prst="rect">
            <a:avLst/>
          </a:prstGeom>
          <a:noFill/>
          <a:ln w="9525">
            <a:noFill/>
            <a:miter lim="800000"/>
            <a:headEnd/>
            <a:tailEnd/>
          </a:ln>
        </p:spPr>
      </p:pic>
      <p:sp>
        <p:nvSpPr>
          <p:cNvPr id="7" name="文字方塊 6"/>
          <p:cNvSpPr txBox="1"/>
          <p:nvPr/>
        </p:nvSpPr>
        <p:spPr>
          <a:xfrm>
            <a:off x="5220072" y="1628800"/>
            <a:ext cx="707245" cy="369332"/>
          </a:xfrm>
          <a:prstGeom prst="rect">
            <a:avLst/>
          </a:prstGeom>
          <a:noFill/>
        </p:spPr>
        <p:txBody>
          <a:bodyPr wrap="none" rtlCol="0">
            <a:spAutoFit/>
          </a:bodyPr>
          <a:lstStyle/>
          <a:p>
            <a:r>
              <a:rPr lang="zh-TW" altLang="en-US" dirty="0" smtClean="0"/>
              <a:t>儲存</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編譯並執行</a:t>
            </a:r>
            <a:endParaRPr lang="en-US" altLang="zh-TW" dirty="0" smtClean="0"/>
          </a:p>
          <a:p>
            <a:pPr lvl="1"/>
            <a:r>
              <a:rPr lang="zh-TW" altLang="en-US" dirty="0" smtClean="0"/>
              <a:t>利用</a:t>
            </a:r>
            <a:r>
              <a:rPr lang="en-US" altLang="zh-TW" dirty="0" err="1" smtClean="0"/>
              <a:t>gcc</a:t>
            </a:r>
            <a:r>
              <a:rPr lang="en-US" altLang="zh-TW" dirty="0" smtClean="0"/>
              <a:t> </a:t>
            </a:r>
            <a:r>
              <a:rPr lang="zh-TW" altLang="en-US" dirty="0" smtClean="0"/>
              <a:t>編譯</a:t>
            </a:r>
            <a:endParaRPr lang="en-US" altLang="zh-TW" dirty="0" smtClean="0"/>
          </a:p>
          <a:p>
            <a:pPr lvl="2"/>
            <a:r>
              <a:rPr lang="en-US" altLang="zh-TW" dirty="0" err="1" smtClean="0"/>
              <a:t>gcc</a:t>
            </a:r>
            <a:r>
              <a:rPr lang="en-US" altLang="zh-TW" dirty="0" smtClean="0"/>
              <a:t> [</a:t>
            </a:r>
            <a:r>
              <a:rPr lang="zh-TW" altLang="en-US" dirty="0" smtClean="0"/>
              <a:t>程式檔</a:t>
            </a:r>
            <a:r>
              <a:rPr lang="en-US" altLang="zh-TW" dirty="0" smtClean="0"/>
              <a:t>]</a:t>
            </a:r>
            <a:r>
              <a:rPr lang="zh-TW" altLang="en-US" dirty="0" smtClean="0"/>
              <a:t> </a:t>
            </a:r>
            <a:r>
              <a:rPr lang="en-US" altLang="zh-TW" dirty="0" smtClean="0"/>
              <a:t>-o [</a:t>
            </a:r>
            <a:r>
              <a:rPr lang="zh-TW" altLang="en-US" dirty="0" smtClean="0"/>
              <a:t>執行檔</a:t>
            </a:r>
            <a:r>
              <a:rPr lang="en-US" altLang="zh-TW" dirty="0" smtClean="0"/>
              <a:t>]:</a:t>
            </a:r>
            <a:r>
              <a:rPr lang="zh-TW" altLang="en-US" dirty="0" smtClean="0"/>
              <a:t> </a:t>
            </a:r>
            <a:r>
              <a:rPr lang="en-US" altLang="zh-TW" dirty="0" err="1" smtClean="0"/>
              <a:t>gcc</a:t>
            </a:r>
            <a:r>
              <a:rPr lang="en-US" altLang="zh-TW" dirty="0" smtClean="0"/>
              <a:t> </a:t>
            </a:r>
            <a:r>
              <a:rPr lang="en-US" altLang="zh-TW" dirty="0" err="1" smtClean="0"/>
              <a:t>main.c</a:t>
            </a:r>
            <a:r>
              <a:rPr lang="en-US" altLang="zh-TW" dirty="0" smtClean="0"/>
              <a:t> -o main</a:t>
            </a:r>
          </a:p>
          <a:p>
            <a:pPr lvl="1"/>
            <a:r>
              <a:rPr lang="en-US" altLang="zh-TW" dirty="0" smtClean="0"/>
              <a:t>./</a:t>
            </a:r>
            <a:r>
              <a:rPr lang="zh-TW" altLang="en-US" dirty="0" smtClean="0"/>
              <a:t>執行檔 執行</a:t>
            </a:r>
            <a:endParaRPr lang="en-US" altLang="zh-TW" dirty="0" smtClean="0"/>
          </a:p>
          <a:p>
            <a:pPr lvl="2"/>
            <a:r>
              <a:rPr lang="en-US" altLang="zh-TW" dirty="0" smtClean="0"/>
              <a:t>./main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245</a:t>
            </a:fld>
            <a:endParaRPr lang="zh-TW" altLang="en-US"/>
          </a:p>
        </p:txBody>
      </p:sp>
      <p:pic>
        <p:nvPicPr>
          <p:cNvPr id="263170" name="Picture 2"/>
          <p:cNvPicPr>
            <a:picLocks noChangeAspect="1" noChangeArrowheads="1"/>
          </p:cNvPicPr>
          <p:nvPr/>
        </p:nvPicPr>
        <p:blipFill>
          <a:blip r:embed="rId2" cstate="print"/>
          <a:srcRect/>
          <a:stretch>
            <a:fillRect/>
          </a:stretch>
        </p:blipFill>
        <p:spPr bwMode="auto">
          <a:xfrm>
            <a:off x="2505625" y="3501008"/>
            <a:ext cx="6638376" cy="33569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執行問題</a:t>
            </a:r>
            <a:endParaRPr lang="en-US" altLang="zh-TW" dirty="0" smtClean="0"/>
          </a:p>
          <a:p>
            <a:pPr lvl="1"/>
            <a:r>
              <a:rPr lang="zh-TW" altLang="en-US" dirty="0" smtClean="0"/>
              <a:t>也可使用相對或絕對路徑執行</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246</a:t>
            </a:fld>
            <a:endParaRPr lang="zh-TW" altLang="en-US"/>
          </a:p>
        </p:txBody>
      </p:sp>
      <p:pic>
        <p:nvPicPr>
          <p:cNvPr id="264194" name="Picture 2"/>
          <p:cNvPicPr>
            <a:picLocks noChangeAspect="1" noChangeArrowheads="1"/>
          </p:cNvPicPr>
          <p:nvPr/>
        </p:nvPicPr>
        <p:blipFill>
          <a:blip r:embed="rId2" cstate="print"/>
          <a:srcRect/>
          <a:stretch>
            <a:fillRect/>
          </a:stretch>
        </p:blipFill>
        <p:spPr bwMode="auto">
          <a:xfrm>
            <a:off x="0" y="2650667"/>
            <a:ext cx="9144000" cy="42073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亂碼</a:t>
            </a:r>
            <a:r>
              <a:rPr lang="en-US" altLang="zh-TW" dirty="0" smtClean="0"/>
              <a:t>again</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247</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
        <p:nvSpPr>
          <p:cNvPr id="6" name="矩形 5"/>
          <p:cNvSpPr/>
          <p:nvPr/>
        </p:nvSpPr>
        <p:spPr>
          <a:xfrm>
            <a:off x="2483768" y="4869160"/>
            <a:ext cx="2952328"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2132856"/>
            <a:ext cx="251520"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0" y="2492896"/>
            <a:ext cx="548548" cy="369332"/>
          </a:xfrm>
          <a:prstGeom prst="rect">
            <a:avLst/>
          </a:prstGeom>
          <a:noFill/>
        </p:spPr>
        <p:txBody>
          <a:bodyPr wrap="none" rtlCol="0">
            <a:spAutoFit/>
          </a:bodyPr>
          <a:lstStyle/>
          <a:p>
            <a:r>
              <a:rPr lang="en-US" altLang="zh-TW" dirty="0" smtClean="0">
                <a:solidFill>
                  <a:srgbClr val="FF0000"/>
                </a:solidFill>
              </a:rPr>
              <a:t>ELF</a:t>
            </a:r>
            <a:endParaRPr lang="zh-TW" altLang="en-US" dirty="0">
              <a:solidFill>
                <a:srgbClr val="FF0000"/>
              </a:solidFill>
            </a:endParaRPr>
          </a:p>
        </p:txBody>
      </p:sp>
      <p:sp>
        <p:nvSpPr>
          <p:cNvPr id="9" name="文字方塊 8"/>
          <p:cNvSpPr txBox="1"/>
          <p:nvPr/>
        </p:nvSpPr>
        <p:spPr>
          <a:xfrm>
            <a:off x="3347864" y="4509120"/>
            <a:ext cx="3364832" cy="369332"/>
          </a:xfrm>
          <a:prstGeom prst="rect">
            <a:avLst/>
          </a:prstGeom>
          <a:noFill/>
        </p:spPr>
        <p:txBody>
          <a:bodyPr wrap="none" rtlCol="0">
            <a:spAutoFit/>
          </a:bodyPr>
          <a:lstStyle/>
          <a:p>
            <a:r>
              <a:rPr lang="en-US" altLang="zh-TW" dirty="0" err="1" smtClean="0">
                <a:solidFill>
                  <a:srgbClr val="FF0000"/>
                </a:solidFill>
              </a:rPr>
              <a:t>Gcc</a:t>
            </a:r>
            <a:r>
              <a:rPr lang="en-US" altLang="zh-TW" dirty="0" smtClean="0">
                <a:solidFill>
                  <a:srgbClr val="FF0000"/>
                </a:solidFill>
              </a:rPr>
              <a:t>  5.4.0 compiled under </a:t>
            </a:r>
            <a:r>
              <a:rPr lang="en-US" altLang="zh-TW" dirty="0" err="1" smtClean="0">
                <a:solidFill>
                  <a:srgbClr val="FF0000"/>
                </a:solidFill>
              </a:rPr>
              <a:t>ubuntu</a:t>
            </a:r>
            <a:endParaRPr lang="zh-TW" altLang="en-US" dirty="0">
              <a:solidFill>
                <a:srgbClr val="FF0000"/>
              </a:solidFill>
            </a:endParaRPr>
          </a:p>
        </p:txBody>
      </p:sp>
      <p:sp>
        <p:nvSpPr>
          <p:cNvPr id="10" name="矩形 9"/>
          <p:cNvSpPr/>
          <p:nvPr/>
        </p:nvSpPr>
        <p:spPr>
          <a:xfrm>
            <a:off x="0" y="3861048"/>
            <a:ext cx="827584" cy="28803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539552" y="3429000"/>
            <a:ext cx="2342308" cy="369332"/>
          </a:xfrm>
          <a:prstGeom prst="rect">
            <a:avLst/>
          </a:prstGeom>
          <a:noFill/>
        </p:spPr>
        <p:txBody>
          <a:bodyPr wrap="none" rtlCol="0">
            <a:spAutoFit/>
          </a:bodyPr>
          <a:lstStyle/>
          <a:p>
            <a:r>
              <a:rPr lang="en-US" altLang="zh-TW" dirty="0" smtClean="0">
                <a:solidFill>
                  <a:srgbClr val="FF0000"/>
                </a:solidFill>
              </a:rPr>
              <a:t>String: “Hello, World!!”</a:t>
            </a:r>
            <a:endParaRPr lang="zh-TW" altLang="en-US" dirty="0">
              <a:solidFill>
                <a:srgbClr val="FF0000"/>
              </a:solidFill>
            </a:endParaRPr>
          </a:p>
        </p:txBody>
      </p:sp>
      <p:sp>
        <p:nvSpPr>
          <p:cNvPr id="12" name="矩形 11"/>
          <p:cNvSpPr/>
          <p:nvPr/>
        </p:nvSpPr>
        <p:spPr>
          <a:xfrm>
            <a:off x="0" y="5661248"/>
            <a:ext cx="9144000"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444208" y="5085184"/>
            <a:ext cx="2518638" cy="369332"/>
          </a:xfrm>
          <a:prstGeom prst="rect">
            <a:avLst/>
          </a:prstGeom>
          <a:noFill/>
        </p:spPr>
        <p:txBody>
          <a:bodyPr wrap="none" rtlCol="0">
            <a:spAutoFit/>
          </a:bodyPr>
          <a:lstStyle/>
          <a:p>
            <a:r>
              <a:rPr lang="en-US" altLang="zh-TW" dirty="0" smtClean="0">
                <a:solidFill>
                  <a:srgbClr val="FF0000"/>
                </a:solidFill>
              </a:rPr>
              <a:t>Section name/API Name</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File</a:t>
            </a:r>
            <a:r>
              <a:rPr lang="zh-TW" altLang="en-US" dirty="0" smtClean="0"/>
              <a:t>工具</a:t>
            </a:r>
            <a:endParaRPr lang="en-US" altLang="zh-TW" dirty="0" smtClean="0"/>
          </a:p>
          <a:p>
            <a:pPr lvl="1"/>
            <a:r>
              <a:rPr lang="en-US" altLang="zh-TW" b="1" dirty="0" smtClean="0"/>
              <a:t>ELF</a:t>
            </a:r>
            <a:r>
              <a:rPr lang="zh-TW" altLang="en-US" dirty="0" smtClean="0"/>
              <a:t> </a:t>
            </a:r>
            <a:r>
              <a:rPr lang="en-US" altLang="zh-TW" dirty="0" smtClean="0"/>
              <a:t>64bits LSB</a:t>
            </a:r>
          </a:p>
          <a:p>
            <a:pPr lvl="1"/>
            <a:r>
              <a:rPr lang="en-US" altLang="zh-TW" dirty="0" smtClean="0"/>
              <a:t>Dynamically linked, interpreter /lib64/ld-linux-x86-64.so.2</a:t>
            </a:r>
          </a:p>
          <a:p>
            <a:pPr lvl="1"/>
            <a:r>
              <a:rPr lang="en-US" altLang="zh-TW" dirty="0" smtClean="0"/>
              <a:t>For GNU/</a:t>
            </a:r>
            <a:r>
              <a:rPr lang="en-US" altLang="zh-TW" dirty="0" err="1" smtClean="0"/>
              <a:t>linux</a:t>
            </a:r>
            <a:r>
              <a:rPr lang="en-US" altLang="zh-TW" dirty="0" smtClean="0"/>
              <a:t> 2.6.32</a:t>
            </a:r>
          </a:p>
          <a:p>
            <a:pPr lvl="1"/>
            <a:r>
              <a:rPr lang="en-US" altLang="zh-TW" dirty="0" err="1" smtClean="0"/>
              <a:t>BuildID</a:t>
            </a:r>
            <a:r>
              <a:rPr lang="en-US" altLang="zh-TW" dirty="0" smtClean="0"/>
              <a:t>[sha1]=…</a:t>
            </a:r>
          </a:p>
          <a:p>
            <a:pPr lvl="1"/>
            <a:r>
              <a:rPr lang="en-US" altLang="zh-TW" dirty="0" smtClean="0"/>
              <a:t>Not stripped</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248</a:t>
            </a:fld>
            <a:endParaRPr lang="zh-TW" altLang="en-US"/>
          </a:p>
        </p:txBody>
      </p:sp>
      <p:pic>
        <p:nvPicPr>
          <p:cNvPr id="265218" name="Picture 2"/>
          <p:cNvPicPr>
            <a:picLocks noChangeAspect="1" noChangeArrowheads="1"/>
          </p:cNvPicPr>
          <p:nvPr/>
        </p:nvPicPr>
        <p:blipFill>
          <a:blip r:embed="rId2" cstate="print"/>
          <a:srcRect/>
          <a:stretch>
            <a:fillRect/>
          </a:stretch>
        </p:blipFill>
        <p:spPr bwMode="auto">
          <a:xfrm>
            <a:off x="827584" y="5445224"/>
            <a:ext cx="7058025" cy="69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可見字元的擷取</a:t>
            </a:r>
            <a:r>
              <a:rPr lang="en-US" altLang="zh-TW" dirty="0" smtClean="0"/>
              <a:t>:</a:t>
            </a:r>
            <a:r>
              <a:rPr lang="zh-TW" altLang="en-US" dirty="0" smtClean="0"/>
              <a:t> </a:t>
            </a:r>
            <a:r>
              <a:rPr lang="en-US" altLang="zh-TW" dirty="0" smtClean="0"/>
              <a:t>strings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249</a:t>
            </a:fld>
            <a:endParaRPr lang="zh-TW" altLang="en-US"/>
          </a:p>
        </p:txBody>
      </p:sp>
      <p:pic>
        <p:nvPicPr>
          <p:cNvPr id="319490" name="Picture 2"/>
          <p:cNvPicPr>
            <a:picLocks noChangeAspect="1" noChangeArrowheads="1"/>
          </p:cNvPicPr>
          <p:nvPr/>
        </p:nvPicPr>
        <p:blipFill>
          <a:blip r:embed="rId2" cstate="print"/>
          <a:srcRect b="42983"/>
          <a:stretch>
            <a:fillRect/>
          </a:stretch>
        </p:blipFill>
        <p:spPr bwMode="auto">
          <a:xfrm>
            <a:off x="755576" y="2134275"/>
            <a:ext cx="3240360" cy="4523731"/>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4910"/>
          <a:stretch>
            <a:fillRect/>
          </a:stretch>
        </p:blipFill>
        <p:spPr bwMode="auto">
          <a:xfrm>
            <a:off x="4788024" y="2132855"/>
            <a:ext cx="3312368" cy="4467933"/>
          </a:xfrm>
          <a:prstGeom prst="rect">
            <a:avLst/>
          </a:prstGeom>
          <a:noFill/>
          <a:ln w="9525">
            <a:noFill/>
            <a:miter lim="800000"/>
            <a:headEnd/>
            <a:tailEnd/>
          </a:ln>
        </p:spPr>
      </p:pic>
      <p:sp>
        <p:nvSpPr>
          <p:cNvPr id="7" name="矩形 6"/>
          <p:cNvSpPr/>
          <p:nvPr/>
        </p:nvSpPr>
        <p:spPr>
          <a:xfrm>
            <a:off x="4788024" y="3483864"/>
            <a:ext cx="1224136" cy="31683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084168" y="4725144"/>
            <a:ext cx="1587294" cy="369332"/>
          </a:xfrm>
          <a:prstGeom prst="rect">
            <a:avLst/>
          </a:prstGeom>
          <a:noFill/>
        </p:spPr>
        <p:txBody>
          <a:bodyPr wrap="none" rtlCol="0">
            <a:spAutoFit/>
          </a:bodyPr>
          <a:lstStyle/>
          <a:p>
            <a:r>
              <a:rPr lang="en-US" altLang="zh-TW" dirty="0" smtClean="0">
                <a:solidFill>
                  <a:srgbClr val="FF0000"/>
                </a:solidFill>
              </a:rPr>
              <a:t>Section names</a:t>
            </a:r>
            <a:endParaRPr lang="zh-TW" altLang="en-US" dirty="0">
              <a:solidFill>
                <a:srgbClr val="FF0000"/>
              </a:solidFill>
            </a:endParaRPr>
          </a:p>
        </p:txBody>
      </p:sp>
      <p:sp>
        <p:nvSpPr>
          <p:cNvPr id="9" name="矩形 8"/>
          <p:cNvSpPr/>
          <p:nvPr/>
        </p:nvSpPr>
        <p:spPr>
          <a:xfrm>
            <a:off x="4788024" y="2132856"/>
            <a:ext cx="2160240" cy="136815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164288" y="2780928"/>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
        <p:nvSpPr>
          <p:cNvPr id="11" name="文字方塊 10"/>
          <p:cNvSpPr txBox="1"/>
          <p:nvPr/>
        </p:nvSpPr>
        <p:spPr>
          <a:xfrm>
            <a:off x="5868144" y="2564904"/>
            <a:ext cx="663964" cy="369332"/>
          </a:xfrm>
          <a:prstGeom prst="rect">
            <a:avLst/>
          </a:prstGeom>
          <a:noFill/>
        </p:spPr>
        <p:txBody>
          <a:bodyPr wrap="none" rtlCol="0">
            <a:spAutoFit/>
          </a:bodyPr>
          <a:lstStyle/>
          <a:p>
            <a:r>
              <a:rPr lang="en-US" altLang="zh-TW" dirty="0" smtClean="0">
                <a:solidFill>
                  <a:srgbClr val="FFC000"/>
                </a:solidFill>
              </a:rPr>
              <a:t>main</a:t>
            </a:r>
            <a:endParaRPr lang="zh-TW" altLang="en-US" dirty="0">
              <a:solidFill>
                <a:srgbClr val="FFC000"/>
              </a:solidFill>
            </a:endParaRPr>
          </a:p>
        </p:txBody>
      </p:sp>
      <p:cxnSp>
        <p:nvCxnSpPr>
          <p:cNvPr id="13" name="直線單箭頭接點 12"/>
          <p:cNvCxnSpPr/>
          <p:nvPr/>
        </p:nvCxnSpPr>
        <p:spPr>
          <a:xfrm flipH="1">
            <a:off x="5148064" y="2924944"/>
            <a:ext cx="72008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55576" y="3284984"/>
            <a:ext cx="1008112"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37288" y="5561808"/>
            <a:ext cx="1152128" cy="21602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2051720" y="5373216"/>
            <a:ext cx="518091" cy="369332"/>
          </a:xfrm>
          <a:prstGeom prst="rect">
            <a:avLst/>
          </a:prstGeom>
          <a:noFill/>
        </p:spPr>
        <p:txBody>
          <a:bodyPr wrap="none" rtlCol="0">
            <a:spAutoFit/>
          </a:bodyPr>
          <a:lstStyle/>
          <a:p>
            <a:r>
              <a:rPr lang="en-US" altLang="zh-TW" dirty="0" smtClean="0">
                <a:solidFill>
                  <a:srgbClr val="FF0000"/>
                </a:solidFill>
              </a:rPr>
              <a:t>API</a:t>
            </a:r>
            <a:endParaRPr lang="zh-TW" altLang="en-US" dirty="0">
              <a:solidFill>
                <a:srgbClr val="FF0000"/>
              </a:solidFill>
            </a:endParaRPr>
          </a:p>
        </p:txBody>
      </p:sp>
      <p:sp>
        <p:nvSpPr>
          <p:cNvPr id="17" name="文字方塊 16"/>
          <p:cNvSpPr txBox="1"/>
          <p:nvPr/>
        </p:nvSpPr>
        <p:spPr>
          <a:xfrm>
            <a:off x="1835696" y="3140968"/>
            <a:ext cx="731290" cy="369332"/>
          </a:xfrm>
          <a:prstGeom prst="rect">
            <a:avLst/>
          </a:prstGeom>
          <a:noFill/>
        </p:spPr>
        <p:txBody>
          <a:bodyPr wrap="none" rtlCol="0">
            <a:spAutoFit/>
          </a:bodyPr>
          <a:lstStyle/>
          <a:p>
            <a:r>
              <a:rPr lang="en-US" altLang="zh-TW" dirty="0" smtClean="0">
                <a:solidFill>
                  <a:srgbClr val="FF0000"/>
                </a:solidFill>
              </a:rPr>
              <a:t>string</a:t>
            </a:r>
            <a:endParaRPr lang="zh-TW" altLang="en-US" dirty="0">
              <a:solidFill>
                <a:srgbClr val="FF0000"/>
              </a:solidFill>
            </a:endParaRPr>
          </a:p>
        </p:txBody>
      </p:sp>
      <p:sp>
        <p:nvSpPr>
          <p:cNvPr id="18" name="矩形 17"/>
          <p:cNvSpPr/>
          <p:nvPr/>
        </p:nvSpPr>
        <p:spPr>
          <a:xfrm>
            <a:off x="755576" y="3717032"/>
            <a:ext cx="2520280" cy="2952328"/>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3347864" y="4653136"/>
            <a:ext cx="1593706" cy="369332"/>
          </a:xfrm>
          <a:prstGeom prst="rect">
            <a:avLst/>
          </a:prstGeom>
          <a:noFill/>
        </p:spPr>
        <p:txBody>
          <a:bodyPr wrap="none" rtlCol="0">
            <a:spAutoFit/>
          </a:bodyPr>
          <a:lstStyle/>
          <a:p>
            <a:r>
              <a:rPr lang="en-US" altLang="zh-TW" dirty="0" smtClean="0">
                <a:solidFill>
                  <a:srgbClr val="FF0000"/>
                </a:solidFill>
              </a:rPr>
              <a:t>Symbol names</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graphicFrame>
        <p:nvGraphicFramePr>
          <p:cNvPr id="5" name="內容版面配置區 4"/>
          <p:cNvGraphicFramePr>
            <a:graphicFrameLocks noGrp="1"/>
          </p:cNvGraphicFramePr>
          <p:nvPr>
            <p:ph idx="1"/>
          </p:nvPr>
        </p:nvGraphicFramePr>
        <p:xfrm>
          <a:off x="1907704"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理論</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程式設計 </a:t>
                      </a:r>
                      <a:r>
                        <a:rPr lang="en-US" altLang="zh-TW" sz="2800" dirty="0" smtClean="0"/>
                        <a:t>– </a:t>
                      </a:r>
                      <a:r>
                        <a:rPr lang="zh-TW" altLang="en-US" sz="2800" dirty="0" smtClean="0"/>
                        <a:t>組合語言</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程式設計 </a:t>
                      </a:r>
                      <a:r>
                        <a:rPr lang="en-US" altLang="zh-TW" sz="2800" dirty="0" smtClean="0"/>
                        <a:t>– C</a:t>
                      </a:r>
                      <a:r>
                        <a:rPr lang="zh-TW" altLang="en-US" sz="2800" dirty="0" smtClean="0"/>
                        <a:t>語言</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zh-TW" altLang="en-US" sz="2800" dirty="0" smtClean="0"/>
                        <a:t>進階</a:t>
                      </a:r>
                      <a:r>
                        <a:rPr lang="en-US" altLang="zh-TW" sz="2800" dirty="0" smtClean="0"/>
                        <a:t>C</a:t>
                      </a:r>
                      <a:r>
                        <a:rPr lang="zh-TW" altLang="en-US" sz="2800" dirty="0" smtClean="0"/>
                        <a:t>語言</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實作</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en-US" altLang="zh-TW" sz="2800" dirty="0" smtClean="0"/>
                        <a:t>Windows API</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en-US" altLang="zh-TW" sz="2800" dirty="0" smtClean="0"/>
                        <a:t>Socket Programming</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程式設計安全</a:t>
                      </a:r>
                      <a:endParaRPr lang="zh-TW" altLang="en-US" sz="2800" dirty="0"/>
                    </a:p>
                  </a:txBody>
                  <a:tcPr/>
                </a:tc>
              </a:tr>
            </a:tbl>
          </a:graphicData>
        </a:graphic>
      </p:graphicFrame>
      <p:sp>
        <p:nvSpPr>
          <p:cNvPr id="4" name="投影片編號版面配置區 3"/>
          <p:cNvSpPr>
            <a:spLocks noGrp="1"/>
          </p:cNvSpPr>
          <p:nvPr>
            <p:ph type="sldNum" sz="quarter" idx="12"/>
          </p:nvPr>
        </p:nvSpPr>
        <p:spPr/>
        <p:txBody>
          <a:bodyPr/>
          <a:lstStyle/>
          <a:p>
            <a:fld id="{AC4F3721-7B86-4553-8DA8-FFD0BB461115}"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Dump binary: </a:t>
            </a:r>
            <a:r>
              <a:rPr lang="en-US" altLang="zh-TW" dirty="0" err="1" smtClean="0"/>
              <a:t>od</a:t>
            </a:r>
            <a:r>
              <a:rPr lang="en-US" altLang="zh-TW" dirty="0" smtClean="0"/>
              <a:t> </a:t>
            </a:r>
          </a:p>
          <a:p>
            <a:pPr lvl="1"/>
            <a:r>
              <a:rPr lang="en-US" altLang="zh-TW" dirty="0" smtClean="0"/>
              <a:t>8</a:t>
            </a:r>
            <a:r>
              <a:rPr lang="zh-TW" altLang="en-US" dirty="0" smtClean="0"/>
              <a:t>進位輸出</a:t>
            </a:r>
            <a:endParaRPr lang="en-US" altLang="zh-TW" dirty="0" smtClean="0"/>
          </a:p>
          <a:p>
            <a:pPr lvl="1"/>
            <a:endParaRPr lang="en-US" altLang="zh-TW" dirty="0" smtClean="0"/>
          </a:p>
          <a:p>
            <a:pPr lvl="1"/>
            <a:endParaRPr lang="en-US" altLang="zh-TW" dirty="0" smtClean="0"/>
          </a:p>
          <a:p>
            <a:pPr lvl="1"/>
            <a:r>
              <a:rPr lang="en-US" altLang="zh-TW" dirty="0" smtClean="0"/>
              <a:t>16</a:t>
            </a:r>
            <a:r>
              <a:rPr lang="zh-TW" altLang="en-US" dirty="0" smtClean="0"/>
              <a:t>進位</a:t>
            </a:r>
            <a:r>
              <a:rPr lang="en-US" altLang="zh-TW" dirty="0" smtClean="0"/>
              <a:t>dump</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250</a:t>
            </a:fld>
            <a:endParaRPr lang="zh-TW" altLang="en-US"/>
          </a:p>
        </p:txBody>
      </p:sp>
      <p:pic>
        <p:nvPicPr>
          <p:cNvPr id="264195" name="Picture 3"/>
          <p:cNvPicPr>
            <a:picLocks noChangeAspect="1" noChangeArrowheads="1"/>
          </p:cNvPicPr>
          <p:nvPr/>
        </p:nvPicPr>
        <p:blipFill>
          <a:blip r:embed="rId2" cstate="print"/>
          <a:srcRect/>
          <a:stretch>
            <a:fillRect/>
          </a:stretch>
        </p:blipFill>
        <p:spPr bwMode="auto">
          <a:xfrm>
            <a:off x="827584" y="2708920"/>
            <a:ext cx="5514975" cy="990600"/>
          </a:xfrm>
          <a:prstGeom prst="rect">
            <a:avLst/>
          </a:prstGeom>
          <a:noFill/>
          <a:ln w="9525">
            <a:noFill/>
            <a:miter lim="800000"/>
            <a:headEnd/>
            <a:tailEnd/>
          </a:ln>
        </p:spPr>
      </p:pic>
      <p:pic>
        <p:nvPicPr>
          <p:cNvPr id="264196" name="Picture 4"/>
          <p:cNvPicPr>
            <a:picLocks noChangeAspect="1" noChangeArrowheads="1"/>
          </p:cNvPicPr>
          <p:nvPr/>
        </p:nvPicPr>
        <p:blipFill>
          <a:blip r:embed="rId3" cstate="print"/>
          <a:srcRect/>
          <a:stretch>
            <a:fillRect/>
          </a:stretch>
        </p:blipFill>
        <p:spPr bwMode="auto">
          <a:xfrm>
            <a:off x="827584" y="4221088"/>
            <a:ext cx="6496050" cy="2009775"/>
          </a:xfrm>
          <a:prstGeom prst="rect">
            <a:avLst/>
          </a:prstGeom>
          <a:noFill/>
          <a:ln w="9525">
            <a:noFill/>
            <a:miter lim="800000"/>
            <a:headEnd/>
            <a:tailEnd/>
          </a:ln>
        </p:spPr>
      </p:pic>
      <p:sp>
        <p:nvSpPr>
          <p:cNvPr id="8" name="矩形 7"/>
          <p:cNvSpPr/>
          <p:nvPr/>
        </p:nvSpPr>
        <p:spPr>
          <a:xfrm>
            <a:off x="1439080" y="5364072"/>
            <a:ext cx="1008112"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724128" y="5373216"/>
            <a:ext cx="432048" cy="18973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靜態分析逆向工程</a:t>
            </a:r>
            <a:r>
              <a:rPr lang="en-US" altLang="zh-TW" dirty="0" smtClean="0"/>
              <a:t>:</a:t>
            </a:r>
            <a:r>
              <a:rPr lang="zh-TW" altLang="en-US" dirty="0" smtClean="0"/>
              <a:t> </a:t>
            </a:r>
            <a:r>
              <a:rPr lang="en-US" altLang="zh-TW" dirty="0" err="1" smtClean="0"/>
              <a:t>objdump</a:t>
            </a:r>
            <a:endParaRPr lang="en-US" altLang="zh-TW" dirty="0" smtClean="0"/>
          </a:p>
          <a:p>
            <a:pPr lvl="1"/>
            <a:r>
              <a:rPr lang="zh-TW" altLang="en-US" dirty="0" smtClean="0"/>
              <a:t>反組譯工具</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251</a:t>
            </a:fld>
            <a:endParaRPr lang="zh-TW" altLang="en-US"/>
          </a:p>
        </p:txBody>
      </p:sp>
      <p:pic>
        <p:nvPicPr>
          <p:cNvPr id="329731" name="Picture 3"/>
          <p:cNvPicPr>
            <a:picLocks noChangeAspect="1" noChangeArrowheads="1"/>
          </p:cNvPicPr>
          <p:nvPr/>
        </p:nvPicPr>
        <p:blipFill>
          <a:blip r:embed="rId2" cstate="print"/>
          <a:srcRect/>
          <a:stretch>
            <a:fillRect/>
          </a:stretch>
        </p:blipFill>
        <p:spPr bwMode="auto">
          <a:xfrm>
            <a:off x="2987825" y="2001573"/>
            <a:ext cx="6156176" cy="4856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Objdump</a:t>
            </a:r>
            <a:r>
              <a:rPr lang="en-US" altLang="zh-TW" dirty="0" smtClean="0"/>
              <a:t> </a:t>
            </a:r>
            <a:r>
              <a:rPr lang="en-US" altLang="zh-TW" dirty="0" err="1" smtClean="0"/>
              <a:t>intel</a:t>
            </a:r>
            <a:r>
              <a:rPr lang="en-US" altLang="zh-TW" dirty="0" smtClean="0"/>
              <a:t> flavor</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252</a:t>
            </a:fld>
            <a:endParaRPr lang="zh-TW" altLang="en-US"/>
          </a:p>
        </p:txBody>
      </p:sp>
      <p:pic>
        <p:nvPicPr>
          <p:cNvPr id="330755" name="Picture 3"/>
          <p:cNvPicPr>
            <a:picLocks noChangeAspect="1" noChangeArrowheads="1"/>
          </p:cNvPicPr>
          <p:nvPr/>
        </p:nvPicPr>
        <p:blipFill>
          <a:blip r:embed="rId2" cstate="print"/>
          <a:srcRect/>
          <a:stretch>
            <a:fillRect/>
          </a:stretch>
        </p:blipFill>
        <p:spPr bwMode="auto">
          <a:xfrm>
            <a:off x="0" y="2060848"/>
            <a:ext cx="9144000"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將執行檔改為</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253</a:t>
            </a:fld>
            <a:endParaRPr lang="zh-TW" altLang="en-US"/>
          </a:p>
        </p:txBody>
      </p:sp>
      <p:pic>
        <p:nvPicPr>
          <p:cNvPr id="331778" name="Picture 2"/>
          <p:cNvPicPr>
            <a:picLocks noChangeAspect="1" noChangeArrowheads="1"/>
          </p:cNvPicPr>
          <p:nvPr/>
        </p:nvPicPr>
        <p:blipFill>
          <a:blip r:embed="rId2" cstate="print"/>
          <a:srcRect/>
          <a:stretch>
            <a:fillRect/>
          </a:stretch>
        </p:blipFill>
        <p:spPr bwMode="auto">
          <a:xfrm>
            <a:off x="0" y="1988840"/>
            <a:ext cx="3851920" cy="4869160"/>
          </a:xfrm>
          <a:prstGeom prst="rect">
            <a:avLst/>
          </a:prstGeom>
          <a:noFill/>
          <a:ln w="9525">
            <a:noFill/>
            <a:miter lim="800000"/>
            <a:headEnd/>
            <a:tailEnd/>
          </a:ln>
        </p:spPr>
      </p:pic>
      <p:sp>
        <p:nvSpPr>
          <p:cNvPr id="6" name="矩形 5"/>
          <p:cNvSpPr/>
          <p:nvPr/>
        </p:nvSpPr>
        <p:spPr>
          <a:xfrm>
            <a:off x="251520" y="5229200"/>
            <a:ext cx="2304256"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755576" y="5517232"/>
            <a:ext cx="2592288" cy="369332"/>
          </a:xfrm>
          <a:prstGeom prst="rect">
            <a:avLst/>
          </a:prstGeom>
          <a:solidFill>
            <a:schemeClr val="bg1"/>
          </a:solidFill>
        </p:spPr>
        <p:txBody>
          <a:bodyPr wrap="square" rtlCol="0">
            <a:spAutoFit/>
          </a:bodyPr>
          <a:lstStyle/>
          <a:p>
            <a:r>
              <a:rPr lang="zh-TW" altLang="en-US" dirty="0" smtClean="0">
                <a:solidFill>
                  <a:srgbClr val="FF0000"/>
                </a:solidFill>
              </a:rPr>
              <a:t>沒</a:t>
            </a:r>
            <a:r>
              <a:rPr lang="en-US" altLang="zh-TW" dirty="0" smtClean="0">
                <a:solidFill>
                  <a:srgbClr val="FF0000"/>
                </a:solidFill>
              </a:rPr>
              <a:t>\n</a:t>
            </a:r>
            <a:r>
              <a:rPr lang="zh-TW" altLang="en-US" dirty="0" smtClean="0">
                <a:solidFill>
                  <a:srgbClr val="FF0000"/>
                </a:solidFill>
              </a:rPr>
              <a:t>的</a:t>
            </a:r>
            <a:r>
              <a:rPr lang="en-US" altLang="zh-TW" dirty="0" err="1" smtClean="0">
                <a:solidFill>
                  <a:srgbClr val="FF0000"/>
                </a:solidFill>
              </a:rPr>
              <a:t>Hello,World</a:t>
            </a:r>
            <a:r>
              <a:rPr lang="zh-TW" altLang="en-US" dirty="0" smtClean="0">
                <a:solidFill>
                  <a:srgbClr val="FF0000"/>
                </a:solidFill>
              </a:rPr>
              <a:t>輸出</a:t>
            </a:r>
            <a:endParaRPr lang="zh-TW" altLang="en-US" dirty="0">
              <a:solidFill>
                <a:srgbClr val="FF0000"/>
              </a:solidFill>
            </a:endParaRPr>
          </a:p>
        </p:txBody>
      </p:sp>
      <p:sp>
        <p:nvSpPr>
          <p:cNvPr id="8" name="文字方塊 7"/>
          <p:cNvSpPr txBox="1"/>
          <p:nvPr/>
        </p:nvSpPr>
        <p:spPr>
          <a:xfrm>
            <a:off x="3830200" y="1587656"/>
            <a:ext cx="5278753" cy="4616648"/>
          </a:xfrm>
          <a:prstGeom prst="rect">
            <a:avLst/>
          </a:prstGeom>
          <a:noFill/>
        </p:spPr>
        <p:txBody>
          <a:bodyPr wrap="none" rtlCol="0">
            <a:spAutoFit/>
          </a:bodyPr>
          <a:lstStyle/>
          <a:p>
            <a:r>
              <a:rPr lang="en-US" altLang="zh-TW" sz="1200" dirty="0" smtClean="0"/>
              <a:t>0000000000400566 &lt;main&gt;:</a:t>
            </a:r>
          </a:p>
          <a:p>
            <a:r>
              <a:rPr lang="en-US" altLang="zh-TW" sz="1200" dirty="0" smtClean="0"/>
              <a:t>  400566:	55                   	push   </a:t>
            </a:r>
            <a:r>
              <a:rPr lang="en-US" altLang="zh-TW" sz="1200" dirty="0" err="1" smtClean="0"/>
              <a:t>rbp</a:t>
            </a:r>
            <a:endParaRPr lang="en-US" altLang="zh-TW" sz="1200" dirty="0" smtClean="0"/>
          </a:p>
          <a:p>
            <a:r>
              <a:rPr lang="en-US" altLang="zh-TW" sz="1200" dirty="0" smtClean="0"/>
              <a:t>  400567:	48 89 e5             	</a:t>
            </a:r>
            <a:r>
              <a:rPr lang="en-US" altLang="zh-TW" sz="1200" dirty="0" err="1" smtClean="0"/>
              <a:t>mov</a:t>
            </a:r>
            <a:r>
              <a:rPr lang="en-US" altLang="zh-TW" sz="1200" dirty="0" smtClean="0"/>
              <a:t>    </a:t>
            </a:r>
            <a:r>
              <a:rPr lang="en-US" altLang="zh-TW" sz="1200" dirty="0" err="1" smtClean="0"/>
              <a:t>rbp,rsp</a:t>
            </a:r>
            <a:endParaRPr lang="en-US" altLang="zh-TW" sz="1200" dirty="0" smtClean="0"/>
          </a:p>
          <a:p>
            <a:r>
              <a:rPr lang="en-US" altLang="zh-TW" sz="1200" dirty="0" smtClean="0"/>
              <a:t>  40056a:	48 83 </a:t>
            </a:r>
            <a:r>
              <a:rPr lang="en-US" altLang="zh-TW" sz="1200" dirty="0" err="1" smtClean="0"/>
              <a:t>ec</a:t>
            </a:r>
            <a:r>
              <a:rPr lang="en-US" altLang="zh-TW" sz="1200" dirty="0" smtClean="0"/>
              <a:t> 10          	sub    rsp,0x10</a:t>
            </a:r>
          </a:p>
          <a:p>
            <a:r>
              <a:rPr lang="en-US" altLang="zh-TW" sz="1200" dirty="0" smtClean="0"/>
              <a:t>  40056e:	89 7d </a:t>
            </a:r>
            <a:r>
              <a:rPr lang="en-US" altLang="zh-TW" sz="1200" dirty="0" err="1" smtClean="0"/>
              <a:t>fc</a:t>
            </a:r>
            <a:r>
              <a:rPr lang="en-US" altLang="zh-TW" sz="1200" dirty="0" smtClean="0"/>
              <a:t>             	</a:t>
            </a:r>
            <a:r>
              <a:rPr lang="en-US" altLang="zh-TW" sz="1200" dirty="0" err="1" smtClean="0"/>
              <a:t>mov</a:t>
            </a:r>
            <a:r>
              <a:rPr lang="en-US" altLang="zh-TW" sz="1200" dirty="0" smtClean="0"/>
              <a:t>    DWORD PTR [rbp-0x4],</a:t>
            </a:r>
            <a:r>
              <a:rPr lang="en-US" altLang="zh-TW" sz="1200" dirty="0" err="1" smtClean="0"/>
              <a:t>edi</a:t>
            </a:r>
            <a:endParaRPr lang="en-US" altLang="zh-TW" sz="1200" dirty="0" smtClean="0"/>
          </a:p>
          <a:p>
            <a:r>
              <a:rPr lang="en-US" altLang="zh-TW" sz="1200" dirty="0" smtClean="0"/>
              <a:t>  400571:	48 89 75 f0          	</a:t>
            </a:r>
            <a:r>
              <a:rPr lang="en-US" altLang="zh-TW" sz="1200" dirty="0" err="1" smtClean="0"/>
              <a:t>mov</a:t>
            </a:r>
            <a:r>
              <a:rPr lang="en-US" altLang="zh-TW" sz="1200" dirty="0" smtClean="0"/>
              <a:t>    QWORD PTR [rbp-0x10],</a:t>
            </a:r>
            <a:r>
              <a:rPr lang="en-US" altLang="zh-TW" sz="1200" dirty="0" err="1" smtClean="0"/>
              <a:t>rsi</a:t>
            </a:r>
            <a:endParaRPr lang="en-US" altLang="zh-TW" sz="1200" dirty="0" smtClean="0"/>
          </a:p>
          <a:p>
            <a:r>
              <a:rPr lang="en-US" altLang="zh-TW" sz="1200" dirty="0" smtClean="0"/>
              <a:t>  400575: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40057a:	e8 b1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40057f: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400584:	e8 a7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400589: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40058e:	e8 9d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400593: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400598:	e8 93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400430 &lt;</a:t>
            </a:r>
            <a:r>
              <a:rPr lang="en-US" altLang="zh-TW" sz="1200" dirty="0" err="1" smtClean="0">
                <a:solidFill>
                  <a:srgbClr val="FF0000"/>
                </a:solidFill>
              </a:rPr>
              <a:t>puts@plt</a:t>
            </a:r>
            <a:r>
              <a:rPr lang="en-US" altLang="zh-TW" sz="1200" dirty="0" smtClean="0">
                <a:solidFill>
                  <a:srgbClr val="FF0000"/>
                </a:solidFill>
              </a:rPr>
              <a:t>&gt;</a:t>
            </a:r>
          </a:p>
          <a:p>
            <a:r>
              <a:rPr lang="en-US" altLang="zh-TW" sz="1200" dirty="0" smtClean="0"/>
              <a:t>  40059d:	bf 44 06 40 00       	</a:t>
            </a:r>
            <a:r>
              <a:rPr lang="en-US" altLang="zh-TW" sz="1200" dirty="0" err="1" smtClean="0"/>
              <a:t>mov</a:t>
            </a:r>
            <a:r>
              <a:rPr lang="en-US" altLang="zh-TW" sz="1200" dirty="0" smtClean="0"/>
              <a:t>    edi,</a:t>
            </a:r>
            <a:r>
              <a:rPr lang="en-US" altLang="zh-TW" sz="1200" dirty="0" smtClean="0">
                <a:solidFill>
                  <a:srgbClr val="FF0000"/>
                </a:solidFill>
              </a:rPr>
              <a:t>0x400644</a:t>
            </a:r>
          </a:p>
          <a:p>
            <a:r>
              <a:rPr lang="en-US" altLang="zh-TW" sz="1200" dirty="0" smtClean="0"/>
              <a:t>  4005a2:	b8 00 00 00 00       	</a:t>
            </a:r>
            <a:r>
              <a:rPr lang="en-US" altLang="zh-TW" sz="1200" dirty="0" err="1" smtClean="0"/>
              <a:t>mov</a:t>
            </a:r>
            <a:r>
              <a:rPr lang="en-US" altLang="zh-TW" sz="1200" dirty="0" smtClean="0"/>
              <a:t>    eax,0x0</a:t>
            </a:r>
          </a:p>
          <a:p>
            <a:r>
              <a:rPr lang="en-US" altLang="zh-TW" sz="1200" dirty="0" smtClean="0"/>
              <a:t>  4005a7:	e8 94 </a:t>
            </a:r>
            <a:r>
              <a:rPr lang="en-US" altLang="zh-TW" sz="1200" dirty="0" err="1" smtClean="0"/>
              <a:t>fe</a:t>
            </a:r>
            <a:r>
              <a:rPr lang="en-US" altLang="zh-TW" sz="1200" dirty="0" smtClean="0"/>
              <a:t> ff </a:t>
            </a:r>
            <a:r>
              <a:rPr lang="en-US" altLang="zh-TW" sz="1200" dirty="0" err="1" smtClean="0"/>
              <a:t>ff</a:t>
            </a:r>
            <a:r>
              <a:rPr lang="en-US" altLang="zh-TW" sz="1200" dirty="0" smtClean="0"/>
              <a:t>       	</a:t>
            </a:r>
            <a:r>
              <a:rPr lang="en-US" altLang="zh-TW" sz="1200" dirty="0" smtClean="0">
                <a:solidFill>
                  <a:srgbClr val="FF0000"/>
                </a:solidFill>
              </a:rPr>
              <a:t>call   400440 &lt;</a:t>
            </a:r>
            <a:r>
              <a:rPr lang="en-US" altLang="zh-TW" sz="1200" dirty="0" err="1" smtClean="0">
                <a:solidFill>
                  <a:srgbClr val="FF0000"/>
                </a:solidFill>
              </a:rPr>
              <a:t>printf@plt</a:t>
            </a:r>
            <a:r>
              <a:rPr lang="en-US" altLang="zh-TW" sz="1200" dirty="0" smtClean="0">
                <a:solidFill>
                  <a:srgbClr val="FF0000"/>
                </a:solidFill>
              </a:rPr>
              <a:t>&gt;</a:t>
            </a:r>
          </a:p>
          <a:p>
            <a:r>
              <a:rPr lang="en-US" altLang="zh-TW" sz="1200" dirty="0" smtClean="0"/>
              <a:t>  4005ac:	b8 00 00 00 00       	</a:t>
            </a:r>
            <a:r>
              <a:rPr lang="en-US" altLang="zh-TW" sz="1200" dirty="0" err="1" smtClean="0"/>
              <a:t>mov</a:t>
            </a:r>
            <a:r>
              <a:rPr lang="en-US" altLang="zh-TW" sz="1200" dirty="0" smtClean="0"/>
              <a:t>    eax,0x0</a:t>
            </a:r>
          </a:p>
          <a:p>
            <a:r>
              <a:rPr lang="en-US" altLang="zh-TW" sz="1200" dirty="0" smtClean="0"/>
              <a:t>  4005b1:	c9                   	leave  </a:t>
            </a:r>
          </a:p>
          <a:p>
            <a:r>
              <a:rPr lang="en-US" altLang="zh-TW" sz="1200" dirty="0" smtClean="0"/>
              <a:t>  4005b2:	c3                   	ret    </a:t>
            </a:r>
          </a:p>
          <a:p>
            <a:r>
              <a:rPr lang="en-US" altLang="zh-TW" sz="1200" dirty="0" smtClean="0"/>
              <a:t>  4005b3:	66 2e 0f 1f 84 00 00 	</a:t>
            </a:r>
            <a:r>
              <a:rPr lang="en-US" altLang="zh-TW" sz="1200" dirty="0" err="1" smtClean="0"/>
              <a:t>nop</a:t>
            </a:r>
            <a:r>
              <a:rPr lang="en-US" altLang="zh-TW" sz="1200" dirty="0" smtClean="0"/>
              <a:t>    WORD PTR </a:t>
            </a:r>
            <a:r>
              <a:rPr lang="en-US" altLang="zh-TW" sz="1200" dirty="0" err="1" smtClean="0"/>
              <a:t>cs</a:t>
            </a:r>
            <a:r>
              <a:rPr lang="en-US" altLang="zh-TW" sz="1200" dirty="0" smtClean="0"/>
              <a:t>:[</a:t>
            </a:r>
            <a:r>
              <a:rPr lang="en-US" altLang="zh-TW" sz="1200" dirty="0" err="1" smtClean="0"/>
              <a:t>rax+rax</a:t>
            </a:r>
            <a:r>
              <a:rPr lang="en-US" altLang="zh-TW" sz="1200" dirty="0" smtClean="0"/>
              <a:t>*1+0x0]</a:t>
            </a:r>
          </a:p>
          <a:p>
            <a:r>
              <a:rPr lang="en-US" altLang="zh-TW" sz="1200" dirty="0" smtClean="0"/>
              <a:t>  4005ba:	00 00 00 </a:t>
            </a:r>
          </a:p>
          <a:p>
            <a:r>
              <a:rPr lang="en-US" altLang="zh-TW" sz="1200" dirty="0" smtClean="0"/>
              <a:t>  4005bd:	0f 1f 00             	</a:t>
            </a:r>
            <a:r>
              <a:rPr lang="en-US" altLang="zh-TW" sz="1200" dirty="0" err="1" smtClean="0"/>
              <a:t>nop</a:t>
            </a:r>
            <a:r>
              <a:rPr lang="en-US" altLang="zh-TW" sz="1200" dirty="0" smtClean="0"/>
              <a:t>    DWORD PTR [</a:t>
            </a:r>
            <a:r>
              <a:rPr lang="en-US" altLang="zh-TW" sz="1200" dirty="0" err="1" smtClean="0"/>
              <a:t>rax</a:t>
            </a:r>
            <a:r>
              <a:rPr lang="en-US" altLang="zh-TW" sz="1200" dirty="0" smtClean="0"/>
              <a:t>]</a:t>
            </a:r>
          </a:p>
          <a:p>
            <a:endParaRPr lang="zh-TW" altLang="en-US" dirty="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sz="2800" dirty="0" err="1" smtClean="0"/>
              <a:t>printf</a:t>
            </a:r>
            <a:r>
              <a:rPr lang="zh-TW" altLang="en-US" sz="2800" dirty="0" smtClean="0"/>
              <a:t>與</a:t>
            </a:r>
            <a:r>
              <a:rPr lang="en-US" altLang="zh-TW" sz="2800" dirty="0" smtClean="0"/>
              <a:t>puts</a:t>
            </a:r>
          </a:p>
          <a:p>
            <a:pPr lvl="1"/>
            <a:r>
              <a:rPr lang="en-US" altLang="zh-TW" sz="1800" dirty="0" smtClean="0"/>
              <a:t>\n</a:t>
            </a:r>
            <a:r>
              <a:rPr lang="zh-TW" altLang="en-US" sz="1800" dirty="0" smtClean="0"/>
              <a:t>版本的單純</a:t>
            </a:r>
            <a:r>
              <a:rPr lang="en-US" altLang="zh-TW" sz="1800" dirty="0" smtClean="0"/>
              <a:t>(</a:t>
            </a:r>
            <a:r>
              <a:rPr lang="zh-TW" altLang="en-US" sz="1800" dirty="0" smtClean="0"/>
              <a:t>沒</a:t>
            </a:r>
            <a:r>
              <a:rPr lang="en-US" altLang="zh-TW" sz="1800" dirty="0" smtClean="0"/>
              <a:t>format string)</a:t>
            </a:r>
            <a:r>
              <a:rPr lang="zh-TW" altLang="en-US" sz="1800" dirty="0" smtClean="0"/>
              <a:t>字串輸出者，</a:t>
            </a:r>
            <a:r>
              <a:rPr lang="en-US" altLang="zh-TW" sz="1800" dirty="0" err="1" smtClean="0"/>
              <a:t>gcc</a:t>
            </a:r>
            <a:r>
              <a:rPr lang="zh-TW" altLang="en-US" sz="1800" dirty="0" smtClean="0"/>
              <a:t>會編譯成</a:t>
            </a:r>
            <a:r>
              <a:rPr lang="en-US" altLang="zh-TW" sz="1800" dirty="0" smtClean="0"/>
              <a:t>puts</a:t>
            </a:r>
          </a:p>
          <a:p>
            <a:pPr lvl="1"/>
            <a:r>
              <a:rPr lang="zh-TW" altLang="en-US" sz="1800" dirty="0" smtClean="0"/>
              <a:t>因此編譯後不是</a:t>
            </a:r>
            <a:r>
              <a:rPr lang="en-US" altLang="zh-TW" sz="1800" dirty="0" err="1" smtClean="0"/>
              <a:t>printf</a:t>
            </a:r>
            <a:endParaRPr lang="en-US" altLang="zh-TW" dirty="0" smtClean="0"/>
          </a:p>
          <a:p>
            <a:r>
              <a:rPr lang="zh-TW" altLang="en-US" sz="2800" dirty="0" smtClean="0"/>
              <a:t>字串來自</a:t>
            </a:r>
            <a:r>
              <a:rPr lang="en-US" altLang="zh-TW" sz="2800" dirty="0" smtClean="0">
                <a:solidFill>
                  <a:srgbClr val="FF0000"/>
                </a:solidFill>
              </a:rPr>
              <a:t>0x400644</a:t>
            </a:r>
          </a:p>
          <a:p>
            <a:pPr lvl="1"/>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254</a:t>
            </a:fld>
            <a:endParaRPr lang="zh-TW" altLang="en-US"/>
          </a:p>
        </p:txBody>
      </p:sp>
      <p:pic>
        <p:nvPicPr>
          <p:cNvPr id="332802" name="Picture 2"/>
          <p:cNvPicPr>
            <a:picLocks noChangeAspect="1" noChangeArrowheads="1"/>
          </p:cNvPicPr>
          <p:nvPr/>
        </p:nvPicPr>
        <p:blipFill>
          <a:blip r:embed="rId2" cstate="print"/>
          <a:srcRect/>
          <a:stretch>
            <a:fillRect/>
          </a:stretch>
        </p:blipFill>
        <p:spPr bwMode="auto">
          <a:xfrm>
            <a:off x="0" y="3267075"/>
            <a:ext cx="9144000" cy="3590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3923928" cy="5373216"/>
          </a:xfrm>
        </p:spPr>
        <p:txBody>
          <a:bodyPr>
            <a:normAutofit lnSpcReduction="10000"/>
          </a:bodyPr>
          <a:lstStyle/>
          <a:p>
            <a:r>
              <a:rPr lang="zh-TW" altLang="en-US" dirty="0" smtClean="0"/>
              <a:t>編譯使用</a:t>
            </a:r>
            <a:r>
              <a:rPr lang="en-US" altLang="zh-TW" dirty="0" err="1" smtClean="0"/>
              <a:t>gcc</a:t>
            </a:r>
            <a:r>
              <a:rPr lang="en-US" altLang="zh-TW" dirty="0" smtClean="0"/>
              <a:t> -g </a:t>
            </a:r>
            <a:r>
              <a:rPr lang="en-US" altLang="zh-TW" dirty="0" err="1" smtClean="0"/>
              <a:t>main.c</a:t>
            </a:r>
            <a:r>
              <a:rPr lang="en-US" altLang="zh-TW" dirty="0" smtClean="0"/>
              <a:t> -o main</a:t>
            </a:r>
          </a:p>
          <a:p>
            <a:pPr lvl="1"/>
            <a:r>
              <a:rPr lang="zh-TW" altLang="en-US" dirty="0" smtClean="0"/>
              <a:t>會有除錯訊息</a:t>
            </a:r>
            <a:endParaRPr lang="en-US" altLang="zh-TW" dirty="0" smtClean="0"/>
          </a:p>
          <a:p>
            <a:r>
              <a:rPr lang="zh-TW" altLang="en-US" dirty="0" smtClean="0"/>
              <a:t>除錯程式動態分析</a:t>
            </a:r>
            <a:r>
              <a:rPr lang="en-US" altLang="zh-TW" dirty="0" smtClean="0"/>
              <a:t>:</a:t>
            </a:r>
            <a:r>
              <a:rPr lang="zh-TW" altLang="en-US" dirty="0" smtClean="0"/>
              <a:t> </a:t>
            </a:r>
            <a:r>
              <a:rPr lang="en-US" altLang="zh-TW" dirty="0" err="1" smtClean="0"/>
              <a:t>gdb</a:t>
            </a:r>
            <a:endParaRPr lang="en-US" altLang="zh-TW" dirty="0" smtClean="0"/>
          </a:p>
          <a:p>
            <a:pPr lvl="1"/>
            <a:r>
              <a:rPr lang="en-US" altLang="zh-TW" dirty="0" smtClean="0"/>
              <a:t>Source-level debugging</a:t>
            </a:r>
          </a:p>
          <a:p>
            <a:pPr lvl="2"/>
            <a:r>
              <a:rPr lang="zh-TW" altLang="en-US" dirty="0" smtClean="0"/>
              <a:t>看原始碼</a:t>
            </a:r>
            <a:r>
              <a:rPr lang="en-US" altLang="zh-TW" dirty="0" smtClean="0"/>
              <a:t>:</a:t>
            </a:r>
            <a:r>
              <a:rPr lang="zh-TW" altLang="en-US" dirty="0" smtClean="0"/>
              <a:t> </a:t>
            </a:r>
            <a:r>
              <a:rPr lang="en-US" altLang="zh-TW" dirty="0" smtClean="0"/>
              <a:t>list </a:t>
            </a:r>
          </a:p>
          <a:p>
            <a:pPr lvl="2"/>
            <a:r>
              <a:rPr lang="zh-TW" altLang="en-US" dirty="0" smtClean="0"/>
              <a:t>下中斷點</a:t>
            </a:r>
            <a:r>
              <a:rPr lang="en-US" altLang="zh-TW" dirty="0" smtClean="0"/>
              <a:t>:</a:t>
            </a:r>
            <a:r>
              <a:rPr lang="zh-TW" altLang="en-US" dirty="0" smtClean="0"/>
              <a:t> </a:t>
            </a:r>
            <a:r>
              <a:rPr lang="en-US" altLang="zh-TW" dirty="0" smtClean="0"/>
              <a:t>break [</a:t>
            </a:r>
            <a:r>
              <a:rPr lang="en-US" altLang="zh-TW" dirty="0" err="1" smtClean="0"/>
              <a:t>lineno</a:t>
            </a:r>
            <a:r>
              <a:rPr lang="en-US" altLang="zh-TW" dirty="0" smtClean="0"/>
              <a:t>]</a:t>
            </a:r>
          </a:p>
          <a:p>
            <a:pPr lvl="1"/>
            <a:r>
              <a:rPr lang="en-US" altLang="zh-TW" dirty="0" smtClean="0"/>
              <a:t>Instructions</a:t>
            </a:r>
          </a:p>
          <a:p>
            <a:pPr lvl="2"/>
            <a:r>
              <a:rPr lang="zh-TW" altLang="en-US" dirty="0" smtClean="0"/>
              <a:t>執行</a:t>
            </a:r>
            <a:r>
              <a:rPr lang="en-US" altLang="zh-TW" dirty="0" smtClean="0"/>
              <a:t>:</a:t>
            </a:r>
            <a:r>
              <a:rPr lang="en-US" altLang="zh-TW" dirty="0" smtClean="0"/>
              <a:t>run</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255</a:t>
            </a:fld>
            <a:endParaRPr lang="zh-TW" altLang="en-US"/>
          </a:p>
        </p:txBody>
      </p:sp>
      <p:pic>
        <p:nvPicPr>
          <p:cNvPr id="333826" name="Picture 2"/>
          <p:cNvPicPr>
            <a:picLocks noChangeAspect="1" noChangeArrowheads="1"/>
          </p:cNvPicPr>
          <p:nvPr/>
        </p:nvPicPr>
        <p:blipFill>
          <a:blip r:embed="rId2" cstate="print"/>
          <a:srcRect/>
          <a:stretch>
            <a:fillRect/>
          </a:stretch>
        </p:blipFill>
        <p:spPr bwMode="auto">
          <a:xfrm>
            <a:off x="3948411" y="1484784"/>
            <a:ext cx="5195589"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開始反組譯</a:t>
            </a:r>
            <a:r>
              <a:rPr lang="en-US" altLang="zh-TW" dirty="0" smtClean="0"/>
              <a:t>main</a:t>
            </a:r>
          </a:p>
          <a:p>
            <a:pPr lvl="1"/>
            <a:r>
              <a:rPr lang="zh-TW" altLang="en-US" dirty="0" smtClean="0"/>
              <a:t>設定</a:t>
            </a:r>
            <a:r>
              <a:rPr lang="en-US" altLang="zh-TW" dirty="0" err="1" smtClean="0"/>
              <a:t>intel</a:t>
            </a:r>
            <a:r>
              <a:rPr lang="en-US" altLang="zh-TW" dirty="0" smtClean="0"/>
              <a:t> syntax: set disassembly-flavor </a:t>
            </a:r>
            <a:r>
              <a:rPr lang="en-US" altLang="zh-TW" dirty="0" err="1" smtClean="0"/>
              <a:t>intel</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256</a:t>
            </a:fld>
            <a:endParaRPr lang="zh-TW" altLang="en-US"/>
          </a:p>
        </p:txBody>
      </p:sp>
      <p:pic>
        <p:nvPicPr>
          <p:cNvPr id="334850" name="Picture 2"/>
          <p:cNvPicPr>
            <a:picLocks noChangeAspect="1" noChangeArrowheads="1"/>
          </p:cNvPicPr>
          <p:nvPr/>
        </p:nvPicPr>
        <p:blipFill>
          <a:blip r:embed="rId2" cstate="print"/>
          <a:srcRect/>
          <a:stretch>
            <a:fillRect/>
          </a:stretch>
        </p:blipFill>
        <p:spPr bwMode="auto">
          <a:xfrm>
            <a:off x="1475656" y="2636912"/>
            <a:ext cx="5876925"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第一支程式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registers</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257</a:t>
            </a:fld>
            <a:endParaRPr lang="zh-TW" altLang="en-US"/>
          </a:p>
        </p:txBody>
      </p:sp>
      <p:pic>
        <p:nvPicPr>
          <p:cNvPr id="335874" name="Picture 2"/>
          <p:cNvPicPr>
            <a:picLocks noChangeAspect="1" noChangeArrowheads="1"/>
          </p:cNvPicPr>
          <p:nvPr/>
        </p:nvPicPr>
        <p:blipFill>
          <a:blip r:embed="rId2" cstate="print"/>
          <a:srcRect/>
          <a:stretch>
            <a:fillRect/>
          </a:stretch>
        </p:blipFill>
        <p:spPr bwMode="auto">
          <a:xfrm>
            <a:off x="0" y="2040600"/>
            <a:ext cx="4860032" cy="4817400"/>
          </a:xfrm>
          <a:prstGeom prst="rect">
            <a:avLst/>
          </a:prstGeom>
          <a:noFill/>
          <a:ln w="9525">
            <a:noFill/>
            <a:miter lim="800000"/>
            <a:headEnd/>
            <a:tailEnd/>
          </a:ln>
        </p:spPr>
      </p:pic>
      <p:sp>
        <p:nvSpPr>
          <p:cNvPr id="6" name="矩形 5"/>
          <p:cNvSpPr/>
          <p:nvPr/>
        </p:nvSpPr>
        <p:spPr>
          <a:xfrm>
            <a:off x="0" y="5085184"/>
            <a:ext cx="413995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3501008"/>
            <a:ext cx="4499992" cy="287581"/>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860032" y="3501008"/>
            <a:ext cx="1107996" cy="369332"/>
          </a:xfrm>
          <a:prstGeom prst="rect">
            <a:avLst/>
          </a:prstGeom>
          <a:noFill/>
        </p:spPr>
        <p:txBody>
          <a:bodyPr wrap="none" rtlCol="0">
            <a:spAutoFit/>
          </a:bodyPr>
          <a:lstStyle/>
          <a:p>
            <a:r>
              <a:rPr lang="zh-TW" altLang="en-US" dirty="0" smtClean="0">
                <a:solidFill>
                  <a:srgbClr val="FF0000"/>
                </a:solidFill>
              </a:rPr>
              <a:t>堆疊位址</a:t>
            </a:r>
            <a:endParaRPr lang="zh-TW" altLang="en-US" dirty="0">
              <a:solidFill>
                <a:srgbClr val="FF0000"/>
              </a:solidFill>
            </a:endParaRPr>
          </a:p>
        </p:txBody>
      </p:sp>
      <p:sp>
        <p:nvSpPr>
          <p:cNvPr id="9" name="文字方塊 8"/>
          <p:cNvSpPr txBox="1"/>
          <p:nvPr/>
        </p:nvSpPr>
        <p:spPr>
          <a:xfrm>
            <a:off x="4860032" y="5085184"/>
            <a:ext cx="1338828" cy="369332"/>
          </a:xfrm>
          <a:prstGeom prst="rect">
            <a:avLst/>
          </a:prstGeom>
          <a:noFill/>
        </p:spPr>
        <p:txBody>
          <a:bodyPr wrap="none" rtlCol="0">
            <a:spAutoFit/>
          </a:bodyPr>
          <a:lstStyle/>
          <a:p>
            <a:r>
              <a:rPr lang="zh-TW" altLang="en-US" dirty="0" smtClean="0">
                <a:solidFill>
                  <a:srgbClr val="FF0000"/>
                </a:solidFill>
              </a:rPr>
              <a:t>程式碼</a:t>
            </a:r>
            <a:r>
              <a:rPr lang="zh-TW" altLang="en-US" dirty="0" smtClean="0">
                <a:solidFill>
                  <a:srgbClr val="FF0000"/>
                </a:solidFill>
              </a:rPr>
              <a:t>位</a:t>
            </a:r>
            <a:r>
              <a:rPr lang="zh-TW" altLang="en-US" dirty="0" smtClean="0">
                <a:solidFill>
                  <a:srgbClr val="FF0000"/>
                </a:solidFill>
              </a:rPr>
              <a:t>址</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第二支程式</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整數和</a:t>
            </a:r>
            <a:r>
              <a:rPr lang="en-US" altLang="zh-TW" dirty="0" smtClean="0"/>
              <a:t>15+37=?</a:t>
            </a:r>
          </a:p>
          <a:p>
            <a:pPr>
              <a:buNone/>
            </a:pPr>
            <a:r>
              <a:rPr lang="en-US" altLang="zh-TW" dirty="0" smtClean="0"/>
              <a:t>#include &lt;</a:t>
            </a:r>
            <a:r>
              <a:rPr lang="en-US" altLang="zh-TW" dirty="0" err="1" smtClean="0"/>
              <a:t>stdio.h</a:t>
            </a:r>
            <a:r>
              <a:rPr lang="en-US" altLang="zh-TW" dirty="0" smtClean="0"/>
              <a:t>&gt;</a:t>
            </a:r>
            <a:endParaRPr lang="en-US" altLang="zh-TW" dirty="0" smtClean="0"/>
          </a:p>
          <a:p>
            <a:pPr>
              <a:buNone/>
            </a:pPr>
            <a:r>
              <a:rPr lang="en-US" altLang="zh-TW" dirty="0" err="1" smtClean="0"/>
              <a:t>int</a:t>
            </a:r>
            <a:r>
              <a:rPr lang="en-US" altLang="zh-TW" dirty="0" smtClean="0"/>
              <a:t> main(){</a:t>
            </a:r>
          </a:p>
          <a:p>
            <a:pPr>
              <a:buNone/>
            </a:pPr>
            <a:r>
              <a:rPr lang="en-US" altLang="zh-TW" dirty="0" smtClean="0"/>
              <a:t>	</a:t>
            </a:r>
            <a:r>
              <a:rPr lang="en-US" altLang="zh-TW" dirty="0" err="1" smtClean="0"/>
              <a:t>printf</a:t>
            </a:r>
            <a:r>
              <a:rPr lang="en-US" altLang="zh-TW" dirty="0" smtClean="0"/>
              <a:t>(“15 + 37 = %d\n”, 15+37);</a:t>
            </a:r>
          </a:p>
          <a:p>
            <a:pPr>
              <a:buNone/>
            </a:pPr>
            <a:r>
              <a:rPr lang="en-US" altLang="zh-TW" dirty="0" smtClean="0"/>
              <a:t>}</a:t>
            </a:r>
          </a:p>
          <a:p>
            <a:pPr>
              <a:buNone/>
            </a:pPr>
            <a:endParaRPr lang="en-US" altLang="zh-TW" dirty="0" smtClean="0"/>
          </a:p>
          <a:p>
            <a:r>
              <a:rPr lang="en-US" altLang="zh-TW" dirty="0" smtClean="0"/>
              <a:t>15+37 =</a:t>
            </a:r>
            <a:r>
              <a:rPr lang="zh-TW" altLang="en-US" dirty="0" smtClean="0"/>
              <a:t> </a:t>
            </a:r>
            <a:r>
              <a:rPr lang="en-US" altLang="zh-TW" dirty="0" smtClean="0"/>
              <a:t>52</a:t>
            </a:r>
            <a:r>
              <a:rPr lang="zh-TW" altLang="en-US" dirty="0" smtClean="0"/>
              <a:t> </a:t>
            </a:r>
            <a:r>
              <a:rPr lang="en-US" altLang="zh-TW" dirty="0" smtClean="0"/>
              <a:t>=</a:t>
            </a:r>
            <a:r>
              <a:rPr lang="zh-TW" altLang="en-US" dirty="0" smtClean="0"/>
              <a:t> </a:t>
            </a:r>
            <a:r>
              <a:rPr lang="en-US" altLang="zh-TW" dirty="0" smtClean="0"/>
              <a:t>0x32</a:t>
            </a:r>
          </a:p>
          <a:p>
            <a:pPr>
              <a:buFont typeface="Symbol"/>
              <a:buChar char="Þ"/>
            </a:pPr>
            <a:r>
              <a:rPr lang="en-US" altLang="zh-TW" dirty="0" smtClean="0"/>
              <a:t>0x000000000040153d &lt;+13&gt;:	</a:t>
            </a:r>
            <a:r>
              <a:rPr lang="en-US" altLang="zh-TW" dirty="0" err="1" smtClean="0"/>
              <a:t>mov</a:t>
            </a:r>
            <a:r>
              <a:rPr lang="en-US" altLang="zh-TW" dirty="0" smtClean="0"/>
              <a:t>    edx,0x34</a:t>
            </a:r>
          </a:p>
          <a:p>
            <a:r>
              <a:rPr lang="zh-TW" altLang="en-US" dirty="0" smtClean="0"/>
              <a:t>這裡因為</a:t>
            </a:r>
            <a:r>
              <a:rPr lang="en-US" altLang="zh-TW" dirty="0" smtClean="0"/>
              <a:t>optimize</a:t>
            </a:r>
            <a:r>
              <a:rPr lang="zh-TW" altLang="en-US" dirty="0" smtClean="0"/>
              <a:t>過</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258</a:t>
            </a:fld>
            <a:endParaRPr lang="zh-TW" altLang="en-US"/>
          </a:p>
        </p:txBody>
      </p:sp>
      <p:pic>
        <p:nvPicPr>
          <p:cNvPr id="261122" name="Picture 2"/>
          <p:cNvPicPr>
            <a:picLocks noChangeAspect="1" noChangeArrowheads="1"/>
          </p:cNvPicPr>
          <p:nvPr/>
        </p:nvPicPr>
        <p:blipFill>
          <a:blip r:embed="rId2" cstate="print"/>
          <a:srcRect/>
          <a:stretch>
            <a:fillRect/>
          </a:stretch>
        </p:blipFill>
        <p:spPr bwMode="auto">
          <a:xfrm>
            <a:off x="3419872" y="1484784"/>
            <a:ext cx="55721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zh-TW" altLang="en-US" dirty="0" smtClean="0"/>
              <a:t>基本資料型態</a:t>
            </a:r>
            <a:endParaRPr lang="en-US" altLang="zh-TW" dirty="0" smtClean="0"/>
          </a:p>
          <a:p>
            <a:pPr lvl="1"/>
            <a:r>
              <a:rPr lang="zh-TW" altLang="en-US" dirty="0" smtClean="0"/>
              <a:t>數值</a:t>
            </a:r>
            <a:r>
              <a:rPr lang="en-US" altLang="zh-TW" dirty="0" smtClean="0"/>
              <a:t>(-N, … ,-1, 0, 1, …, N-1)</a:t>
            </a:r>
          </a:p>
          <a:p>
            <a:pPr lvl="2"/>
            <a:r>
              <a:rPr lang="zh-TW" altLang="en-US" dirty="0" smtClean="0"/>
              <a:t>整數 </a:t>
            </a:r>
            <a:r>
              <a:rPr lang="en-US" altLang="zh-TW" dirty="0" smtClean="0"/>
              <a:t>integer (0, 1, …, N-1)</a:t>
            </a:r>
          </a:p>
          <a:p>
            <a:pPr lvl="3"/>
            <a:r>
              <a:rPr lang="zh-TW" altLang="en-US" dirty="0" smtClean="0"/>
              <a:t>短整數</a:t>
            </a:r>
            <a:r>
              <a:rPr lang="en-US" altLang="zh-TW" dirty="0" smtClean="0"/>
              <a:t>:</a:t>
            </a:r>
            <a:r>
              <a:rPr lang="zh-TW" altLang="en-US" dirty="0" smtClean="0"/>
              <a:t> </a:t>
            </a:r>
            <a:r>
              <a:rPr lang="en-US" altLang="zh-TW" dirty="0" smtClean="0"/>
              <a:t>(signed) short (</a:t>
            </a:r>
            <a:r>
              <a:rPr lang="en-US" altLang="zh-TW" dirty="0" err="1" smtClean="0"/>
              <a:t>int</a:t>
            </a:r>
            <a:r>
              <a:rPr lang="en-US" altLang="zh-TW" dirty="0" smtClean="0"/>
              <a:t>), unsigned short (</a:t>
            </a:r>
            <a:r>
              <a:rPr lang="en-US" altLang="zh-TW" dirty="0" err="1" smtClean="0"/>
              <a:t>int</a:t>
            </a:r>
            <a:r>
              <a:rPr lang="en-US" altLang="zh-TW" dirty="0" smtClean="0"/>
              <a:t>)</a:t>
            </a:r>
          </a:p>
          <a:p>
            <a:pPr lvl="3"/>
            <a:r>
              <a:rPr lang="zh-TW" altLang="en-US" dirty="0" smtClean="0"/>
              <a:t>長整數</a:t>
            </a:r>
            <a:r>
              <a:rPr lang="en-US" altLang="zh-TW" dirty="0" smtClean="0"/>
              <a:t>: (signed) (long) </a:t>
            </a:r>
            <a:r>
              <a:rPr lang="en-US" altLang="zh-TW" dirty="0" err="1" smtClean="0"/>
              <a:t>int</a:t>
            </a:r>
            <a:r>
              <a:rPr lang="en-US" altLang="zh-TW" dirty="0" smtClean="0"/>
              <a:t>, (signed) long, (unsigned) (long) </a:t>
            </a:r>
            <a:r>
              <a:rPr lang="en-US" altLang="zh-TW" dirty="0" err="1" smtClean="0"/>
              <a:t>int</a:t>
            </a:r>
            <a:r>
              <a:rPr lang="en-US" altLang="zh-TW" dirty="0" smtClean="0"/>
              <a:t>, (unsigned) long</a:t>
            </a:r>
          </a:p>
          <a:p>
            <a:pPr lvl="3"/>
            <a:r>
              <a:rPr lang="zh-TW" altLang="en-US" dirty="0" smtClean="0"/>
              <a:t>雙倍長整數</a:t>
            </a:r>
            <a:r>
              <a:rPr lang="en-US" altLang="zh-TW" dirty="0" smtClean="0"/>
              <a:t>: (signed) long </a:t>
            </a:r>
            <a:r>
              <a:rPr lang="en-US" altLang="zh-TW" dirty="0" err="1" smtClean="0"/>
              <a:t>long</a:t>
            </a:r>
            <a:r>
              <a:rPr lang="en-US" altLang="zh-TW" dirty="0" smtClean="0"/>
              <a:t> (</a:t>
            </a:r>
            <a:r>
              <a:rPr lang="en-US" altLang="zh-TW" dirty="0" err="1" smtClean="0"/>
              <a:t>int</a:t>
            </a:r>
            <a:r>
              <a:rPr lang="en-US" altLang="zh-TW" dirty="0" smtClean="0"/>
              <a:t>), unsigned long </a:t>
            </a:r>
            <a:r>
              <a:rPr lang="en-US" altLang="zh-TW" dirty="0" err="1" smtClean="0"/>
              <a:t>long</a:t>
            </a:r>
            <a:r>
              <a:rPr lang="en-US" altLang="zh-TW" dirty="0" smtClean="0"/>
              <a:t> (</a:t>
            </a:r>
            <a:r>
              <a:rPr lang="en-US" altLang="zh-TW" dirty="0" err="1" smtClean="0"/>
              <a:t>int</a:t>
            </a:r>
            <a:r>
              <a:rPr lang="en-US" altLang="zh-TW" dirty="0" smtClean="0"/>
              <a:t>)</a:t>
            </a:r>
          </a:p>
          <a:p>
            <a:pPr lvl="2"/>
            <a:r>
              <a:rPr lang="zh-TW" altLang="en-US" dirty="0" smtClean="0"/>
              <a:t>實數 </a:t>
            </a:r>
            <a:r>
              <a:rPr lang="en-US" altLang="zh-TW" dirty="0" smtClean="0"/>
              <a:t>real ([(+)/-]1.N*2^M)</a:t>
            </a:r>
          </a:p>
          <a:p>
            <a:pPr lvl="3"/>
            <a:r>
              <a:rPr lang="zh-TW" altLang="en-US" dirty="0" smtClean="0"/>
              <a:t>單精度</a:t>
            </a:r>
            <a:r>
              <a:rPr lang="en-US" altLang="zh-TW" dirty="0" smtClean="0"/>
              <a:t>:</a:t>
            </a:r>
            <a:r>
              <a:rPr lang="zh-TW" altLang="en-US" dirty="0" smtClean="0"/>
              <a:t> </a:t>
            </a:r>
            <a:r>
              <a:rPr lang="en-US" altLang="zh-TW" dirty="0" smtClean="0"/>
              <a:t>float</a:t>
            </a:r>
          </a:p>
          <a:p>
            <a:pPr lvl="3"/>
            <a:r>
              <a:rPr lang="zh-TW" altLang="en-US" dirty="0" smtClean="0"/>
              <a:t>倍精度</a:t>
            </a:r>
            <a:r>
              <a:rPr lang="en-US" altLang="zh-TW" dirty="0" smtClean="0"/>
              <a:t>:</a:t>
            </a:r>
            <a:r>
              <a:rPr lang="zh-TW" altLang="en-US" dirty="0" smtClean="0"/>
              <a:t> </a:t>
            </a:r>
            <a:r>
              <a:rPr lang="en-US" altLang="zh-TW" dirty="0" smtClean="0"/>
              <a:t>double</a:t>
            </a:r>
          </a:p>
          <a:p>
            <a:pPr lvl="3"/>
            <a:r>
              <a:rPr lang="zh-TW" altLang="en-US" dirty="0" smtClean="0"/>
              <a:t>超長精度</a:t>
            </a:r>
            <a:r>
              <a:rPr lang="en-US" altLang="zh-TW" dirty="0" smtClean="0"/>
              <a:t>:</a:t>
            </a:r>
            <a:r>
              <a:rPr lang="zh-TW" altLang="en-US" dirty="0" smtClean="0"/>
              <a:t> </a:t>
            </a:r>
            <a:r>
              <a:rPr lang="en-US" altLang="zh-TW" dirty="0" smtClean="0"/>
              <a:t>long double</a:t>
            </a:r>
          </a:p>
          <a:p>
            <a:pPr lvl="2"/>
            <a:r>
              <a:rPr lang="zh-TW" altLang="en-US" dirty="0" smtClean="0"/>
              <a:t>文字</a:t>
            </a:r>
            <a:endParaRPr lang="en-US" altLang="zh-TW" dirty="0" smtClean="0"/>
          </a:p>
          <a:p>
            <a:pPr lvl="3"/>
            <a:r>
              <a:rPr lang="zh-TW" altLang="en-US" dirty="0" smtClean="0"/>
              <a:t>字元</a:t>
            </a:r>
            <a:r>
              <a:rPr lang="en-US" altLang="zh-TW" dirty="0" smtClean="0"/>
              <a:t>character:</a:t>
            </a:r>
            <a:r>
              <a:rPr lang="zh-TW" altLang="en-US" dirty="0" smtClean="0"/>
              <a:t> </a:t>
            </a:r>
            <a:r>
              <a:rPr lang="en-US" altLang="zh-TW" dirty="0" smtClean="0"/>
              <a:t>char</a:t>
            </a:r>
          </a:p>
          <a:p>
            <a:pPr lvl="3"/>
            <a:r>
              <a:rPr lang="zh-TW" altLang="en-US" dirty="0" smtClean="0"/>
              <a:t>字串</a:t>
            </a:r>
            <a:r>
              <a:rPr lang="en-US" altLang="zh-TW" dirty="0" smtClean="0"/>
              <a:t>string: </a:t>
            </a:r>
            <a:r>
              <a:rPr lang="zh-TW" altLang="en-US" dirty="0" smtClean="0"/>
              <a:t>字元陣列 </a:t>
            </a:r>
            <a:r>
              <a:rPr lang="en-US" altLang="zh-TW" dirty="0" smtClean="0"/>
              <a:t>char[]</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259</a:t>
            </a:fld>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課程架構</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a:t>
            </a:fld>
            <a:endParaRPr lang="zh-TW" altLang="en-US"/>
          </a:p>
        </p:txBody>
      </p:sp>
      <p:graphicFrame>
        <p:nvGraphicFramePr>
          <p:cNvPr id="5" name="內容版面配置區 4"/>
          <p:cNvGraphicFramePr>
            <a:graphicFrameLocks/>
          </p:cNvGraphicFramePr>
          <p:nvPr/>
        </p:nvGraphicFramePr>
        <p:xfrm>
          <a:off x="1979712" y="1844824"/>
          <a:ext cx="4826318" cy="4663440"/>
        </p:xfrm>
        <a:graphic>
          <a:graphicData uri="http://schemas.openxmlformats.org/drawingml/2006/table">
            <a:tbl>
              <a:tblPr firstRow="1" bandRow="1">
                <a:tableStyleId>{5C22544A-7EE6-4342-B048-85BDC9FD1C3A}</a:tableStyleId>
              </a:tblPr>
              <a:tblGrid>
                <a:gridCol w="711518"/>
                <a:gridCol w="4114800"/>
              </a:tblGrid>
              <a:tr h="370840">
                <a:tc>
                  <a:txBody>
                    <a:bodyPr/>
                    <a:lstStyle/>
                    <a:p>
                      <a:r>
                        <a:rPr lang="en-US" altLang="zh-TW" sz="2800" dirty="0" smtClean="0"/>
                        <a:t>No</a:t>
                      </a:r>
                      <a:endParaRPr lang="zh-TW" altLang="en-US" sz="2800" dirty="0"/>
                    </a:p>
                  </a:txBody>
                  <a:tcPr/>
                </a:tc>
                <a:tc>
                  <a:txBody>
                    <a:bodyPr/>
                    <a:lstStyle/>
                    <a:p>
                      <a:r>
                        <a:rPr lang="en-US" altLang="zh-TW" sz="2800" dirty="0" smtClean="0"/>
                        <a:t>Levels</a:t>
                      </a:r>
                      <a:endParaRPr lang="zh-TW" altLang="en-US" sz="2800" dirty="0"/>
                    </a:p>
                  </a:txBody>
                  <a:tcPr/>
                </a:tc>
              </a:tr>
              <a:tr h="370840">
                <a:tc>
                  <a:txBody>
                    <a:bodyPr/>
                    <a:lstStyle/>
                    <a:p>
                      <a:r>
                        <a:rPr lang="en-US" altLang="zh-TW" sz="2800" dirty="0" smtClean="0"/>
                        <a:t>1</a:t>
                      </a:r>
                      <a:endParaRPr lang="zh-TW" altLang="en-US" sz="2800" dirty="0"/>
                    </a:p>
                  </a:txBody>
                  <a:tcPr/>
                </a:tc>
                <a:tc>
                  <a:txBody>
                    <a:bodyPr/>
                    <a:lstStyle/>
                    <a:p>
                      <a:r>
                        <a:rPr lang="zh-TW" altLang="en-US" sz="2800" dirty="0" smtClean="0"/>
                        <a:t>軟體</a:t>
                      </a:r>
                      <a:endParaRPr lang="zh-TW" altLang="en-US" sz="2800" dirty="0"/>
                    </a:p>
                  </a:txBody>
                  <a:tcPr/>
                </a:tc>
              </a:tr>
              <a:tr h="370840">
                <a:tc>
                  <a:txBody>
                    <a:bodyPr/>
                    <a:lstStyle/>
                    <a:p>
                      <a:r>
                        <a:rPr lang="en-US" altLang="zh-TW" sz="2800" dirty="0" smtClean="0"/>
                        <a:t>4</a:t>
                      </a:r>
                      <a:endParaRPr lang="zh-TW" altLang="en-US" sz="2800" dirty="0"/>
                    </a:p>
                  </a:txBody>
                  <a:tcPr/>
                </a:tc>
                <a:tc>
                  <a:txBody>
                    <a:bodyPr/>
                    <a:lstStyle/>
                    <a:p>
                      <a:r>
                        <a:rPr lang="en-US" altLang="zh-TW" sz="2800" dirty="0" smtClean="0"/>
                        <a:t>API</a:t>
                      </a:r>
                      <a:endParaRPr lang="zh-TW" altLang="en-US" sz="2800" dirty="0"/>
                    </a:p>
                  </a:txBody>
                  <a:tcPr/>
                </a:tc>
              </a:tr>
              <a:tr h="370840">
                <a:tc>
                  <a:txBody>
                    <a:bodyPr/>
                    <a:lstStyle/>
                    <a:p>
                      <a:r>
                        <a:rPr lang="en-US" altLang="zh-TW" sz="2800" dirty="0" smtClean="0"/>
                        <a:t>3</a:t>
                      </a:r>
                      <a:endParaRPr lang="zh-TW" altLang="en-US" sz="2800" dirty="0"/>
                    </a:p>
                  </a:txBody>
                  <a:tcPr/>
                </a:tc>
                <a:tc>
                  <a:txBody>
                    <a:bodyPr/>
                    <a:lstStyle/>
                    <a:p>
                      <a:r>
                        <a:rPr lang="zh-TW" altLang="en-US" sz="2800" dirty="0" smtClean="0"/>
                        <a:t>程式語言</a:t>
                      </a:r>
                      <a:endParaRPr lang="zh-TW" altLang="en-US" sz="2800" dirty="0"/>
                    </a:p>
                  </a:txBody>
                  <a:tcPr/>
                </a:tc>
              </a:tr>
              <a:tr h="370840">
                <a:tc>
                  <a:txBody>
                    <a:bodyPr/>
                    <a:lstStyle/>
                    <a:p>
                      <a:r>
                        <a:rPr lang="en-US" altLang="zh-TW" sz="2800" dirty="0" smtClean="0"/>
                        <a:t>2</a:t>
                      </a:r>
                      <a:endParaRPr lang="zh-TW" altLang="en-US" sz="2800" dirty="0"/>
                    </a:p>
                  </a:txBody>
                  <a:tcPr/>
                </a:tc>
                <a:tc>
                  <a:txBody>
                    <a:bodyPr/>
                    <a:lstStyle/>
                    <a:p>
                      <a:r>
                        <a:rPr lang="zh-TW" altLang="en-US" sz="2800" dirty="0" smtClean="0"/>
                        <a:t>作業系統</a:t>
                      </a:r>
                      <a:endParaRPr lang="zh-TW" altLang="en-US" sz="2800" dirty="0"/>
                    </a:p>
                  </a:txBody>
                  <a:tcPr/>
                </a:tc>
              </a:tr>
              <a:tr h="370840">
                <a:tc>
                  <a:txBody>
                    <a:bodyPr/>
                    <a:lstStyle/>
                    <a:p>
                      <a:r>
                        <a:rPr lang="en-US" altLang="zh-TW" sz="2800" dirty="0" smtClean="0"/>
                        <a:t>5</a:t>
                      </a:r>
                      <a:endParaRPr lang="zh-TW" altLang="en-US" sz="2800" dirty="0"/>
                    </a:p>
                  </a:txBody>
                  <a:tcPr/>
                </a:tc>
                <a:tc>
                  <a:txBody>
                    <a:bodyPr/>
                    <a:lstStyle/>
                    <a:p>
                      <a:r>
                        <a:rPr lang="zh-TW" altLang="en-US" sz="2800" dirty="0" smtClean="0"/>
                        <a:t>驅動程式</a:t>
                      </a:r>
                      <a:endParaRPr lang="zh-TW" altLang="en-US" sz="2800" dirty="0"/>
                    </a:p>
                  </a:txBody>
                  <a:tcPr/>
                </a:tc>
              </a:tr>
              <a:tr h="370840">
                <a:tc>
                  <a:txBody>
                    <a:bodyPr/>
                    <a:lstStyle/>
                    <a:p>
                      <a:r>
                        <a:rPr lang="en-US" altLang="zh-TW" sz="2800" dirty="0" smtClean="0"/>
                        <a:t>6</a:t>
                      </a:r>
                      <a:endParaRPr lang="zh-TW" altLang="en-US" sz="2800" dirty="0"/>
                    </a:p>
                  </a:txBody>
                  <a:tcPr/>
                </a:tc>
                <a:tc>
                  <a:txBody>
                    <a:bodyPr/>
                    <a:lstStyle/>
                    <a:p>
                      <a:r>
                        <a:rPr lang="zh-TW" altLang="en-US" sz="2800" dirty="0" smtClean="0"/>
                        <a:t>韌體</a:t>
                      </a:r>
                      <a:endParaRPr lang="zh-TW" altLang="en-US" sz="2800" dirty="0"/>
                    </a:p>
                  </a:txBody>
                  <a:tcPr/>
                </a:tc>
              </a:tr>
              <a:tr h="370840">
                <a:tc>
                  <a:txBody>
                    <a:bodyPr/>
                    <a:lstStyle/>
                    <a:p>
                      <a:r>
                        <a:rPr lang="en-US" altLang="zh-TW" sz="2800" dirty="0" smtClean="0"/>
                        <a:t>7</a:t>
                      </a:r>
                      <a:endParaRPr lang="zh-TW" altLang="en-US" sz="2800" dirty="0"/>
                    </a:p>
                  </a:txBody>
                  <a:tcPr/>
                </a:tc>
                <a:tc>
                  <a:txBody>
                    <a:bodyPr/>
                    <a:lstStyle/>
                    <a:p>
                      <a:r>
                        <a:rPr lang="zh-TW" altLang="en-US" sz="2800" dirty="0" smtClean="0"/>
                        <a:t>硬體</a:t>
                      </a:r>
                      <a:endParaRPr lang="zh-TW" altLang="en-US" sz="2800" dirty="0"/>
                    </a:p>
                  </a:txBody>
                  <a:tcPr/>
                </a:tc>
              </a:tr>
              <a:tr h="370840">
                <a:tc>
                  <a:txBody>
                    <a:bodyPr/>
                    <a:lstStyle/>
                    <a:p>
                      <a:r>
                        <a:rPr lang="en-US" altLang="zh-TW" sz="2800" dirty="0" smtClean="0"/>
                        <a:t>8</a:t>
                      </a:r>
                      <a:endParaRPr lang="zh-TW" altLang="en-US" sz="2800" dirty="0"/>
                    </a:p>
                  </a:txBody>
                  <a:tcPr/>
                </a:tc>
                <a:tc>
                  <a:txBody>
                    <a:bodyPr/>
                    <a:lstStyle/>
                    <a:p>
                      <a:r>
                        <a:rPr lang="zh-TW" altLang="en-US" sz="2800" dirty="0" smtClean="0"/>
                        <a:t>網路</a:t>
                      </a:r>
                      <a:endParaRPr lang="zh-TW" altLang="en-US" sz="2800" dirty="0"/>
                    </a:p>
                  </a:txBody>
                  <a:tcPr/>
                </a:tc>
              </a:tr>
            </a:tbl>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非基本資料結構</a:t>
            </a:r>
            <a:endParaRPr lang="en-US" altLang="zh-TW" dirty="0" smtClean="0"/>
          </a:p>
          <a:p>
            <a:pPr lvl="1"/>
            <a:r>
              <a:rPr lang="zh-TW" altLang="en-US" dirty="0" smtClean="0"/>
              <a:t>陣列</a:t>
            </a:r>
            <a:r>
              <a:rPr lang="en-US" altLang="zh-TW" dirty="0" smtClean="0"/>
              <a:t>array: type name[number] (= value);</a:t>
            </a:r>
          </a:p>
          <a:p>
            <a:pPr lvl="2"/>
            <a:r>
              <a:rPr lang="en-US" altLang="zh-TW" dirty="0" smtClean="0"/>
              <a:t>ex: </a:t>
            </a:r>
            <a:r>
              <a:rPr lang="en-US" altLang="zh-TW" dirty="0" err="1" smtClean="0"/>
              <a:t>int</a:t>
            </a:r>
            <a:r>
              <a:rPr lang="en-US" altLang="zh-TW" dirty="0" smtClean="0"/>
              <a:t> </a:t>
            </a:r>
            <a:r>
              <a:rPr lang="en-US" altLang="zh-TW" dirty="0" err="1" smtClean="0"/>
              <a:t>arr</a:t>
            </a:r>
            <a:r>
              <a:rPr lang="en-US" altLang="zh-TW" dirty="0" smtClean="0"/>
              <a:t>[2]={1,2};</a:t>
            </a:r>
          </a:p>
          <a:p>
            <a:pPr lvl="1"/>
            <a:r>
              <a:rPr lang="zh-TW" altLang="en-US" dirty="0" smtClean="0"/>
              <a:t>指標</a:t>
            </a:r>
            <a:r>
              <a:rPr lang="en-US" altLang="zh-TW" dirty="0" smtClean="0"/>
              <a:t>pointer: type *name (=</a:t>
            </a:r>
            <a:r>
              <a:rPr lang="zh-TW" altLang="en-US" dirty="0" smtClean="0"/>
              <a:t> </a:t>
            </a:r>
            <a:r>
              <a:rPr lang="en-US" altLang="zh-TW" dirty="0" smtClean="0"/>
              <a:t>value);</a:t>
            </a:r>
          </a:p>
          <a:p>
            <a:pPr lvl="2"/>
            <a:r>
              <a:rPr lang="en-US" altLang="zh-TW" dirty="0" smtClean="0"/>
              <a:t>ex: </a:t>
            </a:r>
            <a:r>
              <a:rPr lang="en-US" altLang="zh-TW" dirty="0" err="1" smtClean="0"/>
              <a:t>int</a:t>
            </a:r>
            <a:r>
              <a:rPr lang="en-US" altLang="zh-TW" dirty="0" smtClean="0"/>
              <a:t>* </a:t>
            </a:r>
            <a:r>
              <a:rPr lang="en-US" altLang="zh-TW" dirty="0" err="1" smtClean="0"/>
              <a:t>ipointer</a:t>
            </a:r>
            <a:r>
              <a:rPr lang="en-US" altLang="zh-TW" dirty="0" smtClean="0"/>
              <a:t> = NULL;</a:t>
            </a:r>
          </a:p>
          <a:p>
            <a:pPr lvl="1"/>
            <a:r>
              <a:rPr lang="zh-TW" altLang="en-US" dirty="0" smtClean="0"/>
              <a:t>結構</a:t>
            </a:r>
            <a:r>
              <a:rPr lang="en-US" altLang="zh-TW" dirty="0" smtClean="0"/>
              <a:t>structure: </a:t>
            </a:r>
            <a:r>
              <a:rPr lang="en-US" altLang="zh-TW" dirty="0" err="1" smtClean="0"/>
              <a:t>struct</a:t>
            </a:r>
            <a:r>
              <a:rPr lang="en-US" altLang="zh-TW" dirty="0" smtClean="0"/>
              <a:t> name{</a:t>
            </a:r>
            <a:r>
              <a:rPr lang="en-US" altLang="zh-TW" dirty="0" err="1" smtClean="0"/>
              <a:t>vars</a:t>
            </a:r>
            <a:r>
              <a:rPr lang="en-US" altLang="zh-TW" dirty="0" smtClean="0"/>
              <a:t>;}</a:t>
            </a:r>
            <a:r>
              <a:rPr lang="en-US" altLang="zh-TW" dirty="0" err="1" smtClean="0"/>
              <a:t>svars</a:t>
            </a:r>
            <a:r>
              <a:rPr lang="en-US" altLang="zh-TW" dirty="0" smtClean="0"/>
              <a:t>;</a:t>
            </a:r>
          </a:p>
          <a:p>
            <a:pPr lvl="2"/>
            <a:r>
              <a:rPr lang="en-US" altLang="zh-TW" dirty="0" smtClean="0"/>
              <a:t>ex: </a:t>
            </a:r>
            <a:r>
              <a:rPr lang="en-US" altLang="zh-TW" dirty="0" err="1" smtClean="0"/>
              <a:t>struct</a:t>
            </a:r>
            <a:r>
              <a:rPr lang="en-US" altLang="zh-TW" dirty="0" smtClean="0"/>
              <a:t> </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 </a:t>
            </a:r>
            <a:r>
              <a:rPr lang="en-US" altLang="zh-TW" dirty="0" err="1" smtClean="0"/>
              <a:t>sdata</a:t>
            </a:r>
            <a:r>
              <a:rPr lang="en-US" altLang="zh-TW" dirty="0" smtClean="0"/>
              <a:t>;</a:t>
            </a:r>
          </a:p>
          <a:p>
            <a:pPr lvl="1"/>
            <a:r>
              <a:rPr lang="zh-TW" altLang="en-US" dirty="0" smtClean="0"/>
              <a:t>聯合</a:t>
            </a:r>
            <a:r>
              <a:rPr lang="en-US" altLang="zh-TW" dirty="0" smtClean="0"/>
              <a:t>union: union name{</a:t>
            </a:r>
            <a:r>
              <a:rPr lang="en-US" altLang="zh-TW" dirty="0" err="1" smtClean="0"/>
              <a:t>vars</a:t>
            </a:r>
            <a:r>
              <a:rPr lang="en-US" altLang="zh-TW" dirty="0" smtClean="0"/>
              <a:t>;}</a:t>
            </a:r>
            <a:r>
              <a:rPr lang="en-US" altLang="zh-TW" dirty="0" err="1" smtClean="0"/>
              <a:t>uvars</a:t>
            </a:r>
            <a:r>
              <a:rPr lang="en-US" altLang="zh-TW" dirty="0" smtClean="0"/>
              <a:t>;</a:t>
            </a:r>
          </a:p>
          <a:p>
            <a:pPr lvl="2"/>
            <a:r>
              <a:rPr lang="en-US" altLang="zh-TW" dirty="0" smtClean="0"/>
              <a:t>ex: union</a:t>
            </a:r>
            <a:r>
              <a:rPr lang="zh-TW" altLang="en-US" dirty="0" smtClean="0"/>
              <a:t> </a:t>
            </a:r>
            <a:r>
              <a:rPr lang="en-US" altLang="zh-TW" dirty="0" err="1" smtClean="0"/>
              <a:t>uData</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sData</a:t>
            </a:r>
            <a:r>
              <a:rPr lang="en-US" altLang="zh-TW" dirty="0" smtClean="0"/>
              <a:t>[4];}</a:t>
            </a:r>
            <a:r>
              <a:rPr lang="en-US" altLang="zh-TW" dirty="0" err="1" smtClean="0"/>
              <a:t>udata</a:t>
            </a:r>
            <a:r>
              <a:rPr lang="en-US" altLang="zh-TW" dirty="0" smtClean="0"/>
              <a:t>;</a:t>
            </a:r>
          </a:p>
          <a:p>
            <a:pPr lvl="1"/>
            <a:r>
              <a:rPr lang="zh-TW" altLang="en-US" dirty="0" smtClean="0"/>
              <a:t>自訂型態 </a:t>
            </a:r>
            <a:r>
              <a:rPr lang="en-US" altLang="zh-TW" dirty="0" err="1" smtClean="0"/>
              <a:t>typedef</a:t>
            </a:r>
            <a:r>
              <a:rPr lang="en-US" altLang="zh-TW" dirty="0" smtClean="0"/>
              <a:t> type name;</a:t>
            </a:r>
          </a:p>
          <a:p>
            <a:pPr lvl="2"/>
            <a:r>
              <a:rPr lang="en-US" altLang="zh-TW" dirty="0" smtClean="0"/>
              <a:t>ex: </a:t>
            </a:r>
            <a:r>
              <a:rPr lang="en-US" altLang="zh-TW" dirty="0" err="1" smtClean="0"/>
              <a:t>typedef</a:t>
            </a:r>
            <a:r>
              <a:rPr lang="en-US" altLang="zh-TW" dirty="0" smtClean="0"/>
              <a:t> </a:t>
            </a:r>
            <a:r>
              <a:rPr lang="en-US" altLang="zh-TW" dirty="0" err="1" smtClean="0"/>
              <a:t>struct</a:t>
            </a:r>
            <a:r>
              <a:rPr lang="en-US" altLang="zh-TW" dirty="0" smtClean="0"/>
              <a:t> _</a:t>
            </a:r>
            <a:r>
              <a:rPr lang="en-US" altLang="zh-TW" dirty="0" err="1" smtClean="0"/>
              <a:t>Datas</a:t>
            </a:r>
            <a:r>
              <a:rPr lang="zh-TW" altLang="en-US" dirty="0" smtClean="0"/>
              <a:t> </a:t>
            </a:r>
            <a:r>
              <a:rPr lang="en-US" altLang="zh-TW" dirty="0" smtClean="0"/>
              <a:t>{</a:t>
            </a:r>
            <a:r>
              <a:rPr lang="en-US" altLang="zh-TW" dirty="0" err="1" smtClean="0"/>
              <a:t>int</a:t>
            </a:r>
            <a:r>
              <a:rPr lang="en-US" altLang="zh-TW" dirty="0" smtClean="0"/>
              <a:t> </a:t>
            </a:r>
            <a:r>
              <a:rPr lang="en-US" altLang="zh-TW" dirty="0" err="1" smtClean="0"/>
              <a:t>idata</a:t>
            </a:r>
            <a:r>
              <a:rPr lang="en-US" altLang="zh-TW" dirty="0" smtClean="0"/>
              <a:t>; char </a:t>
            </a:r>
            <a:r>
              <a:rPr lang="en-US" altLang="zh-TW" dirty="0" err="1" smtClean="0"/>
              <a:t>cData</a:t>
            </a:r>
            <a:r>
              <a:rPr lang="en-US" altLang="zh-TW" dirty="0" smtClean="0"/>
              <a:t>;}</a:t>
            </a:r>
            <a:r>
              <a:rPr lang="zh-TW" altLang="en-US" dirty="0" smtClean="0"/>
              <a:t> </a:t>
            </a:r>
            <a:r>
              <a:rPr lang="en-US" altLang="zh-TW" dirty="0" err="1" smtClean="0"/>
              <a:t>Datas</a:t>
            </a:r>
            <a:r>
              <a:rPr lang="en-US" altLang="zh-TW" dirty="0" smtClean="0"/>
              <a:t>; </a:t>
            </a:r>
            <a:r>
              <a:rPr lang="en-US" altLang="zh-TW" dirty="0" err="1" smtClean="0"/>
              <a:t>Datas</a:t>
            </a:r>
            <a:r>
              <a:rPr lang="en-US" altLang="zh-TW" dirty="0" smtClean="0"/>
              <a:t> d;</a:t>
            </a:r>
          </a:p>
          <a:p>
            <a:pPr lvl="1"/>
            <a:r>
              <a:rPr lang="zh-TW" altLang="en-US" dirty="0" smtClean="0"/>
              <a:t>列舉</a:t>
            </a:r>
            <a:r>
              <a:rPr lang="en-US" altLang="zh-TW" dirty="0" err="1" smtClean="0"/>
              <a:t>enum</a:t>
            </a:r>
            <a:r>
              <a:rPr lang="en-US" altLang="zh-TW" dirty="0" smtClean="0"/>
              <a:t>: </a:t>
            </a:r>
            <a:r>
              <a:rPr lang="en-US" altLang="zh-TW" dirty="0" err="1" smtClean="0"/>
              <a:t>enum</a:t>
            </a:r>
            <a:r>
              <a:rPr lang="en-US" altLang="zh-TW" dirty="0" smtClean="0"/>
              <a:t> name{v1,v2,v3,v4}</a:t>
            </a:r>
            <a:r>
              <a:rPr lang="en-US" altLang="zh-TW" dirty="0" err="1" smtClean="0"/>
              <a:t>var</a:t>
            </a:r>
            <a:r>
              <a:rPr lang="en-US" altLang="zh-TW" dirty="0" smtClean="0"/>
              <a:t>;</a:t>
            </a:r>
          </a:p>
          <a:p>
            <a:pPr lvl="2"/>
            <a:r>
              <a:rPr lang="en-US" altLang="zh-TW" dirty="0" smtClean="0"/>
              <a:t>ex: </a:t>
            </a:r>
            <a:r>
              <a:rPr lang="en-US" altLang="zh-TW" dirty="0" err="1" smtClean="0"/>
              <a:t>enum</a:t>
            </a:r>
            <a:r>
              <a:rPr lang="en-US" altLang="zh-TW" dirty="0" smtClean="0"/>
              <a:t> </a:t>
            </a:r>
            <a:r>
              <a:rPr lang="en-US" altLang="zh-TW" dirty="0" err="1" smtClean="0"/>
              <a:t>evalue</a:t>
            </a:r>
            <a:r>
              <a:rPr lang="en-US" altLang="zh-TW" dirty="0" smtClean="0"/>
              <a:t>{v1,v2,v3,v4}</a:t>
            </a:r>
            <a:r>
              <a:rPr lang="en-US" altLang="zh-TW" dirty="0" err="1" smtClean="0"/>
              <a:t>eval</a:t>
            </a: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260</a:t>
            </a:fld>
            <a:endParaRPr lang="zh-TW" altLang="en-US"/>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int</a:t>
            </a:r>
            <a:endParaRPr lang="en-US" altLang="zh-TW" dirty="0" smtClean="0"/>
          </a:p>
          <a:p>
            <a:pPr lvl="1"/>
            <a:r>
              <a:rPr lang="zh-TW" altLang="en-US" dirty="0" smtClean="0"/>
              <a:t>整數</a:t>
            </a:r>
            <a:r>
              <a:rPr lang="en-US" altLang="zh-TW" dirty="0" smtClean="0"/>
              <a:t>(</a:t>
            </a:r>
            <a:r>
              <a:rPr lang="en-US" altLang="zh-TW" b="1" dirty="0" smtClean="0"/>
              <a:t>int</a:t>
            </a:r>
            <a:r>
              <a:rPr lang="en-US" altLang="zh-TW" dirty="0" smtClean="0"/>
              <a:t>eger)</a:t>
            </a:r>
          </a:p>
          <a:p>
            <a:pPr lvl="1"/>
            <a:r>
              <a:rPr lang="zh-TW" altLang="en-US" dirty="0" smtClean="0"/>
              <a:t>常為</a:t>
            </a:r>
            <a:r>
              <a:rPr lang="en-US" altLang="zh-TW" dirty="0" smtClean="0"/>
              <a:t>4 bytes</a:t>
            </a:r>
          </a:p>
          <a:p>
            <a:pPr lvl="1"/>
            <a:r>
              <a:rPr lang="en-US" altLang="zh-TW" dirty="0" smtClean="0"/>
              <a:t>4bytes</a:t>
            </a:r>
            <a:r>
              <a:rPr lang="zh-TW" altLang="en-US" dirty="0" smtClean="0"/>
              <a:t>最大值為</a:t>
            </a:r>
            <a:r>
              <a:rPr lang="en-US" altLang="zh-TW" dirty="0" smtClean="0"/>
              <a:t>4294967296L</a:t>
            </a:r>
            <a:r>
              <a:rPr lang="zh-TW" altLang="en-US" dirty="0" smtClean="0"/>
              <a:t>，分為正數與負數則為</a:t>
            </a:r>
            <a:r>
              <a:rPr lang="en-US" altLang="zh-TW" dirty="0" smtClean="0"/>
              <a:t>:</a:t>
            </a:r>
            <a:r>
              <a:rPr lang="zh-TW" altLang="en-US" dirty="0" smtClean="0"/>
              <a:t> </a:t>
            </a:r>
            <a:r>
              <a:rPr lang="en-US" altLang="zh-TW" dirty="0" smtClean="0"/>
              <a:t>-2147483648L ~ 2147483647L</a:t>
            </a:r>
            <a:endParaRPr lang="zh-TW" altLang="en-US" dirty="0"/>
          </a:p>
        </p:txBody>
      </p:sp>
      <p:sp>
        <p:nvSpPr>
          <p:cNvPr id="4" name="橢圓 3"/>
          <p:cNvSpPr/>
          <p:nvPr/>
        </p:nvSpPr>
        <p:spPr>
          <a:xfrm>
            <a:off x="971600" y="4365104"/>
            <a:ext cx="2253952" cy="210993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橢圓 4"/>
          <p:cNvSpPr/>
          <p:nvPr/>
        </p:nvSpPr>
        <p:spPr>
          <a:xfrm>
            <a:off x="1619672" y="4941168"/>
            <a:ext cx="1008112" cy="10081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a:stCxn id="4" idx="0"/>
            <a:endCxn id="4" idx="4"/>
          </p:cNvCxnSpPr>
          <p:nvPr/>
        </p:nvCxnSpPr>
        <p:spPr>
          <a:xfrm>
            <a:off x="2098576" y="4365104"/>
            <a:ext cx="0" cy="2109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5" idx="7"/>
            <a:endCxn id="4" idx="7"/>
          </p:cNvCxnSpPr>
          <p:nvPr/>
        </p:nvCxnSpPr>
        <p:spPr>
          <a:xfrm flipV="1">
            <a:off x="2480149" y="4674097"/>
            <a:ext cx="415319" cy="414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p:cNvCxnSpPr>
            <a:stCxn id="5" idx="7"/>
            <a:endCxn id="4" idx="7"/>
          </p:cNvCxnSpPr>
          <p:nvPr/>
        </p:nvCxnSpPr>
        <p:spPr>
          <a:xfrm flipV="1">
            <a:off x="2480149" y="4674097"/>
            <a:ext cx="415319"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6"/>
            <a:endCxn id="4" idx="6"/>
          </p:cNvCxnSpPr>
          <p:nvPr/>
        </p:nvCxnSpPr>
        <p:spPr>
          <a:xfrm flipV="1">
            <a:off x="2627784" y="5420072"/>
            <a:ext cx="597768"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5"/>
            <a:endCxn id="4" idx="5"/>
          </p:cNvCxnSpPr>
          <p:nvPr/>
        </p:nvCxnSpPr>
        <p:spPr>
          <a:xfrm>
            <a:off x="2480149" y="5801646"/>
            <a:ext cx="415319"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stCxn id="5" idx="3"/>
            <a:endCxn id="4" idx="3"/>
          </p:cNvCxnSpPr>
          <p:nvPr/>
        </p:nvCxnSpPr>
        <p:spPr>
          <a:xfrm flipH="1">
            <a:off x="1301684" y="5801646"/>
            <a:ext cx="465623" cy="364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stCxn id="5" idx="2"/>
            <a:endCxn id="4" idx="2"/>
          </p:cNvCxnSpPr>
          <p:nvPr/>
        </p:nvCxnSpPr>
        <p:spPr>
          <a:xfrm flipH="1" flipV="1">
            <a:off x="971600" y="5420072"/>
            <a:ext cx="648072" cy="25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5" idx="1"/>
            <a:endCxn id="4" idx="1"/>
          </p:cNvCxnSpPr>
          <p:nvPr/>
        </p:nvCxnSpPr>
        <p:spPr>
          <a:xfrm flipH="1" flipV="1">
            <a:off x="1301684" y="4674097"/>
            <a:ext cx="465623" cy="414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95736" y="4509120"/>
            <a:ext cx="303288" cy="369332"/>
          </a:xfrm>
          <a:prstGeom prst="rect">
            <a:avLst/>
          </a:prstGeom>
          <a:noFill/>
        </p:spPr>
        <p:txBody>
          <a:bodyPr wrap="none" rtlCol="0">
            <a:spAutoFit/>
          </a:bodyPr>
          <a:lstStyle/>
          <a:p>
            <a:r>
              <a:rPr lang="en-US" altLang="zh-TW" dirty="0"/>
              <a:t>0</a:t>
            </a:r>
            <a:endParaRPr lang="zh-TW" altLang="en-US" dirty="0"/>
          </a:p>
        </p:txBody>
      </p:sp>
      <p:sp>
        <p:nvSpPr>
          <p:cNvPr id="31" name="文字方塊 30"/>
          <p:cNvSpPr txBox="1"/>
          <p:nvPr/>
        </p:nvSpPr>
        <p:spPr>
          <a:xfrm>
            <a:off x="2267744" y="6021288"/>
            <a:ext cx="930063" cy="369332"/>
          </a:xfrm>
          <a:prstGeom prst="rect">
            <a:avLst/>
          </a:prstGeom>
          <a:noFill/>
        </p:spPr>
        <p:txBody>
          <a:bodyPr wrap="none" rtlCol="0">
            <a:spAutoFit/>
          </a:bodyPr>
          <a:lstStyle/>
          <a:p>
            <a:r>
              <a:rPr lang="en-US" altLang="zh-TW" dirty="0" smtClean="0"/>
              <a:t>2 </a:t>
            </a:r>
            <a:r>
              <a:rPr lang="en-US" altLang="zh-TW" sz="2000" baseline="30000" dirty="0" smtClean="0"/>
              <a:t>(32-1)</a:t>
            </a:r>
            <a:r>
              <a:rPr lang="en-US" altLang="zh-TW" dirty="0" smtClean="0"/>
              <a:t>-1</a:t>
            </a:r>
            <a:endParaRPr lang="zh-TW" altLang="en-US" dirty="0"/>
          </a:p>
        </p:txBody>
      </p:sp>
      <p:sp>
        <p:nvSpPr>
          <p:cNvPr id="32" name="文字方塊 31"/>
          <p:cNvSpPr txBox="1"/>
          <p:nvPr/>
        </p:nvSpPr>
        <p:spPr>
          <a:xfrm>
            <a:off x="1187624" y="6093296"/>
            <a:ext cx="825867" cy="400110"/>
          </a:xfrm>
          <a:prstGeom prst="rect">
            <a:avLst/>
          </a:prstGeom>
          <a:noFill/>
        </p:spPr>
        <p:txBody>
          <a:bodyPr wrap="none" rtlCol="0">
            <a:spAutoFit/>
          </a:bodyPr>
          <a:lstStyle/>
          <a:p>
            <a:r>
              <a:rPr lang="en-US" altLang="zh-TW" dirty="0" smtClean="0"/>
              <a:t>-2 </a:t>
            </a:r>
            <a:r>
              <a:rPr lang="en-US" altLang="zh-TW" sz="2000" baseline="30000" dirty="0" smtClean="0"/>
              <a:t>(32-1)</a:t>
            </a:r>
            <a:endParaRPr lang="zh-TW" altLang="en-US" dirty="0"/>
          </a:p>
        </p:txBody>
      </p:sp>
      <p:sp>
        <p:nvSpPr>
          <p:cNvPr id="33" name="文字方塊 32"/>
          <p:cNvSpPr txBox="1"/>
          <p:nvPr/>
        </p:nvSpPr>
        <p:spPr>
          <a:xfrm>
            <a:off x="1619672" y="4509120"/>
            <a:ext cx="365806" cy="369332"/>
          </a:xfrm>
          <a:prstGeom prst="rect">
            <a:avLst/>
          </a:prstGeom>
          <a:noFill/>
        </p:spPr>
        <p:txBody>
          <a:bodyPr wrap="none" rtlCol="0">
            <a:spAutoFit/>
          </a:bodyPr>
          <a:lstStyle/>
          <a:p>
            <a:r>
              <a:rPr lang="en-US" altLang="zh-TW" dirty="0" smtClean="0"/>
              <a:t>-1</a:t>
            </a:r>
            <a:endParaRPr lang="zh-TW" altLang="en-US" dirty="0"/>
          </a:p>
        </p:txBody>
      </p:sp>
      <p:sp>
        <p:nvSpPr>
          <p:cNvPr id="34" name="文字方塊 33"/>
          <p:cNvSpPr txBox="1"/>
          <p:nvPr/>
        </p:nvSpPr>
        <p:spPr>
          <a:xfrm>
            <a:off x="2771800" y="4941168"/>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5" name="文字方塊 34"/>
          <p:cNvSpPr txBox="1"/>
          <p:nvPr/>
        </p:nvSpPr>
        <p:spPr>
          <a:xfrm>
            <a:off x="1187624" y="5013176"/>
            <a:ext cx="303288" cy="923330"/>
          </a:xfrm>
          <a:prstGeom prst="rect">
            <a:avLst/>
          </a:prstGeom>
          <a:noFill/>
        </p:spPr>
        <p:txBody>
          <a:bodyPr wrap="square" rtlCol="0">
            <a:spAutoFit/>
          </a:bodyPr>
          <a:lstStyle/>
          <a:p>
            <a:r>
              <a:rPr lang="en-US" altLang="zh-TW" b="1" dirty="0" smtClean="0"/>
              <a:t>.</a:t>
            </a:r>
          </a:p>
          <a:p>
            <a:r>
              <a:rPr lang="en-US" altLang="zh-TW" b="1" dirty="0" smtClean="0"/>
              <a:t>.</a:t>
            </a:r>
          </a:p>
          <a:p>
            <a:r>
              <a:rPr lang="en-US" altLang="zh-TW" b="1" dirty="0"/>
              <a:t>.</a:t>
            </a:r>
            <a:endParaRPr lang="zh-TW" altLang="en-US" b="1" dirty="0"/>
          </a:p>
        </p:txBody>
      </p:sp>
      <p:sp>
        <p:nvSpPr>
          <p:cNvPr id="36" name="文字方塊 35"/>
          <p:cNvSpPr txBox="1"/>
          <p:nvPr/>
        </p:nvSpPr>
        <p:spPr>
          <a:xfrm>
            <a:off x="4355976" y="4437112"/>
            <a:ext cx="4075090" cy="369332"/>
          </a:xfrm>
          <a:prstGeom prst="rect">
            <a:avLst/>
          </a:prstGeom>
          <a:noFill/>
        </p:spPr>
        <p:txBody>
          <a:bodyPr wrap="none" rtlCol="0">
            <a:spAutoFit/>
          </a:bodyPr>
          <a:lstStyle/>
          <a:p>
            <a:r>
              <a:rPr lang="zh-TW" altLang="en-US" dirty="0" smtClean="0"/>
              <a:t>此為</a:t>
            </a:r>
            <a:r>
              <a:rPr lang="zh-TW" altLang="en-US" b="1" dirty="0" smtClean="0">
                <a:solidFill>
                  <a:srgbClr val="FF0000"/>
                </a:solidFill>
              </a:rPr>
              <a:t>整數溢</a:t>
            </a:r>
            <a:r>
              <a:rPr lang="zh-TW" altLang="en-US" b="1" dirty="0" smtClean="0">
                <a:solidFill>
                  <a:srgbClr val="FF0000"/>
                </a:solidFill>
              </a:rPr>
              <a:t>位</a:t>
            </a:r>
            <a:r>
              <a:rPr lang="en-US" altLang="zh-TW" b="1" dirty="0" smtClean="0">
                <a:solidFill>
                  <a:srgbClr val="FF0000"/>
                </a:solidFill>
              </a:rPr>
              <a:t>(Integer Overflow)</a:t>
            </a:r>
            <a:r>
              <a:rPr lang="zh-TW" altLang="en-US" dirty="0" smtClean="0"/>
              <a:t>的</a:t>
            </a:r>
            <a:r>
              <a:rPr lang="zh-TW" altLang="en-US" dirty="0" smtClean="0"/>
              <a:t>原因</a:t>
            </a:r>
            <a:endParaRPr lang="zh-TW" altLang="en-US" dirty="0"/>
          </a:p>
        </p:txBody>
      </p:sp>
      <p:sp>
        <p:nvSpPr>
          <p:cNvPr id="37" name="投影片編號版面配置區 36"/>
          <p:cNvSpPr>
            <a:spLocks noGrp="1"/>
          </p:cNvSpPr>
          <p:nvPr>
            <p:ph type="sldNum" sz="quarter" idx="12"/>
          </p:nvPr>
        </p:nvSpPr>
        <p:spPr/>
        <p:txBody>
          <a:bodyPr/>
          <a:lstStyle/>
          <a:p>
            <a:fld id="{AC4F3721-7B86-4553-8DA8-FFD0BB461115}" type="slidenum">
              <a:rPr lang="zh-TW" altLang="en-US" smtClean="0"/>
              <a:pPr/>
              <a:t>261</a:t>
            </a:fld>
            <a:endParaRPr lang="zh-TW" altLang="en-US"/>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3779912" cy="5373216"/>
          </a:xfrm>
        </p:spPr>
        <p:txBody>
          <a:bodyPr/>
          <a:lstStyle/>
          <a:p>
            <a:r>
              <a:rPr lang="en-US" altLang="zh-TW" dirty="0" err="1" smtClean="0"/>
              <a:t>int</a:t>
            </a:r>
            <a:r>
              <a:rPr lang="en-US" altLang="zh-TW" dirty="0" smtClean="0"/>
              <a:t> </a:t>
            </a:r>
            <a:r>
              <a:rPr lang="zh-TW" altLang="en-US" dirty="0" smtClean="0"/>
              <a:t>應用</a:t>
            </a:r>
            <a:endParaRPr lang="en-US" altLang="zh-TW" dirty="0" smtClean="0"/>
          </a:p>
          <a:p>
            <a:pPr lvl="1"/>
            <a:r>
              <a:rPr lang="zh-TW" altLang="en-US" dirty="0" smtClean="0"/>
              <a:t>輸出 </a:t>
            </a:r>
            <a:r>
              <a:rPr lang="en-US" altLang="zh-TW" dirty="0" smtClean="0"/>
              <a:t>:</a:t>
            </a:r>
            <a:r>
              <a:rPr lang="zh-TW" altLang="en-US" dirty="0" smtClean="0"/>
              <a:t> </a:t>
            </a:r>
            <a:r>
              <a:rPr lang="en-US" altLang="zh-TW" dirty="0" smtClean="0"/>
              <a:t>%d</a:t>
            </a:r>
          </a:p>
          <a:p>
            <a:pPr lvl="1"/>
            <a:r>
              <a:rPr lang="zh-TW" altLang="en-US" dirty="0" smtClean="0"/>
              <a:t>儲存</a:t>
            </a:r>
            <a:r>
              <a:rPr lang="en-US" altLang="zh-TW" dirty="0" smtClean="0"/>
              <a:t>/</a:t>
            </a:r>
            <a:r>
              <a:rPr lang="zh-TW" altLang="en-US" dirty="0" smtClean="0"/>
              <a:t>修改</a:t>
            </a:r>
            <a:r>
              <a:rPr lang="en-US" altLang="zh-TW" dirty="0" smtClean="0"/>
              <a:t>:</a:t>
            </a:r>
            <a:r>
              <a:rPr lang="zh-TW" altLang="en-US" dirty="0" smtClean="0"/>
              <a:t> </a:t>
            </a:r>
            <a:r>
              <a:rPr lang="en-US" altLang="zh-TW" dirty="0" smtClean="0"/>
              <a:t>variable = [value]</a:t>
            </a:r>
          </a:p>
          <a:p>
            <a:pPr lvl="1"/>
            <a:r>
              <a:rPr lang="zh-TW" altLang="en-US" dirty="0" smtClean="0"/>
              <a:t>基本</a:t>
            </a:r>
            <a:r>
              <a:rPr lang="zh-TW" altLang="en-US" dirty="0" smtClean="0"/>
              <a:t>應用</a:t>
            </a:r>
            <a:endParaRPr lang="en-US" altLang="zh-TW" dirty="0" smtClean="0"/>
          </a:p>
          <a:p>
            <a:pPr lvl="2"/>
            <a:r>
              <a:rPr lang="en-US" altLang="zh-TW" dirty="0" err="1" smtClean="0"/>
              <a:t>VariableResult</a:t>
            </a:r>
            <a:r>
              <a:rPr lang="zh-TW" altLang="en-US" dirty="0" smtClean="0"/>
              <a:t> </a:t>
            </a:r>
            <a:r>
              <a:rPr lang="en-US" altLang="zh-TW" dirty="0" smtClean="0"/>
              <a:t>=</a:t>
            </a:r>
            <a:r>
              <a:rPr lang="zh-TW" altLang="en-US" dirty="0" smtClean="0"/>
              <a:t> </a:t>
            </a:r>
            <a:r>
              <a:rPr lang="en-US" altLang="zh-TW" dirty="0" err="1" smtClean="0"/>
              <a:t>VariableA</a:t>
            </a:r>
            <a:r>
              <a:rPr lang="en-US" altLang="zh-TW" dirty="0" smtClean="0"/>
              <a:t> (‘+’</a:t>
            </a:r>
            <a:r>
              <a:rPr lang="zh-TW" altLang="en-US" dirty="0" smtClean="0"/>
              <a:t>、</a:t>
            </a:r>
            <a:r>
              <a:rPr lang="en-US" altLang="zh-TW" dirty="0" smtClean="0"/>
              <a:t>’-’</a:t>
            </a:r>
            <a:r>
              <a:rPr lang="zh-TW" altLang="en-US" dirty="0" smtClean="0"/>
              <a:t> 、</a:t>
            </a:r>
            <a:r>
              <a:rPr lang="en-US" altLang="zh-TW" dirty="0" smtClean="0"/>
              <a:t>’/’</a:t>
            </a:r>
            <a:r>
              <a:rPr lang="zh-TW" altLang="en-US" dirty="0" smtClean="0"/>
              <a:t> 、</a:t>
            </a:r>
            <a:r>
              <a:rPr lang="en-US" altLang="zh-TW" dirty="0" smtClean="0"/>
              <a:t>’*’) </a:t>
            </a:r>
            <a:r>
              <a:rPr lang="en-US" altLang="zh-TW" dirty="0" err="1" smtClean="0"/>
              <a:t>VariableB</a:t>
            </a:r>
            <a:r>
              <a:rPr lang="en-US" altLang="zh-TW" dirty="0" smtClean="0"/>
              <a:t>;</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262</a:t>
            </a:fld>
            <a:endParaRPr lang="zh-TW" altLang="en-US"/>
          </a:p>
        </p:txBody>
      </p:sp>
      <p:pic>
        <p:nvPicPr>
          <p:cNvPr id="293890" name="Picture 2"/>
          <p:cNvPicPr>
            <a:picLocks noChangeAspect="1" noChangeArrowheads="1"/>
          </p:cNvPicPr>
          <p:nvPr/>
        </p:nvPicPr>
        <p:blipFill>
          <a:blip r:embed="rId2" cstate="print"/>
          <a:srcRect/>
          <a:stretch>
            <a:fillRect/>
          </a:stretch>
        </p:blipFill>
        <p:spPr bwMode="auto">
          <a:xfrm>
            <a:off x="3779912" y="1556792"/>
            <a:ext cx="5364088"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a:t>
            </a:r>
            <a:r>
              <a:rPr lang="zh-TW" altLang="en-US" dirty="0" smtClean="0"/>
              <a:t>語言程式設計</a:t>
            </a:r>
            <a:r>
              <a:rPr lang="en-US" altLang="zh-TW" dirty="0" smtClean="0"/>
              <a:t>-</a:t>
            </a:r>
            <a:r>
              <a:rPr lang="zh-TW" altLang="en-US" dirty="0" smtClean="0"/>
              <a:t>輸出</a:t>
            </a:r>
            <a:r>
              <a:rPr lang="en-US" altLang="zh-TW" dirty="0" smtClean="0"/>
              <a:t>/</a:t>
            </a:r>
            <a:r>
              <a:rPr lang="zh-TW" altLang="en-US" dirty="0" smtClean="0"/>
              <a:t>輸入</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err="1" smtClean="0"/>
              <a:t>limits.h</a:t>
            </a:r>
            <a:r>
              <a:rPr lang="en-US" altLang="zh-TW" dirty="0" smtClean="0"/>
              <a:t>: </a:t>
            </a:r>
            <a:r>
              <a:rPr lang="zh-TW" altLang="en-US" dirty="0" smtClean="0"/>
              <a:t>最小值</a:t>
            </a:r>
            <a:r>
              <a:rPr lang="en-US" altLang="zh-TW" dirty="0" smtClean="0"/>
              <a:t>/</a:t>
            </a:r>
            <a:r>
              <a:rPr lang="zh-TW" altLang="en-US" dirty="0" smtClean="0"/>
              <a:t>最大值</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263</a:t>
            </a:fld>
            <a:endParaRPr lang="zh-TW" altLang="en-US"/>
          </a:p>
        </p:txBody>
      </p:sp>
      <p:pic>
        <p:nvPicPr>
          <p:cNvPr id="294914" name="Picture 2"/>
          <p:cNvPicPr>
            <a:picLocks noChangeAspect="1" noChangeArrowheads="1"/>
          </p:cNvPicPr>
          <p:nvPr/>
        </p:nvPicPr>
        <p:blipFill>
          <a:blip r:embed="rId2" cstate="print"/>
          <a:srcRect/>
          <a:stretch>
            <a:fillRect/>
          </a:stretch>
        </p:blipFill>
        <p:spPr bwMode="auto">
          <a:xfrm>
            <a:off x="3765375" y="2060848"/>
            <a:ext cx="5378625" cy="4797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normAutofit fontScale="70000" lnSpcReduction="20000"/>
          </a:bodyPr>
          <a:lstStyle/>
          <a:p>
            <a:r>
              <a:rPr lang="zh-TW" altLang="en-US" dirty="0" smtClean="0"/>
              <a:t>所有整數</a:t>
            </a:r>
            <a:endParaRPr lang="en-US" altLang="zh-TW" dirty="0" smtClean="0"/>
          </a:p>
          <a:p>
            <a:pPr>
              <a:buNone/>
            </a:pPr>
            <a:r>
              <a:rPr lang="en-US" altLang="zh-TW" dirty="0" smtClean="0"/>
              <a:t>1 byte signed min: -128(SCHAR_MIN</a:t>
            </a:r>
            <a:r>
              <a:rPr lang="en-US" altLang="zh-TW" dirty="0" smtClean="0"/>
              <a:t>)</a:t>
            </a:r>
            <a:endParaRPr lang="en-US" altLang="zh-TW" dirty="0" smtClean="0"/>
          </a:p>
          <a:p>
            <a:pPr>
              <a:buNone/>
            </a:pPr>
            <a:r>
              <a:rPr lang="en-US" altLang="zh-TW" dirty="0" smtClean="0"/>
              <a:t>1 byte signed max: 127(SCHAR_MAX</a:t>
            </a:r>
            <a:r>
              <a:rPr lang="en-US" altLang="zh-TW" dirty="0" smtClean="0"/>
              <a:t>)</a:t>
            </a:r>
            <a:endParaRPr lang="en-US" altLang="zh-TW" dirty="0" smtClean="0"/>
          </a:p>
          <a:p>
            <a:pPr>
              <a:buNone/>
            </a:pPr>
            <a:r>
              <a:rPr lang="en-US" altLang="zh-TW" dirty="0" smtClean="0"/>
              <a:t>2 bytes signed min: -32768(SHRT_MIN)</a:t>
            </a:r>
          </a:p>
          <a:p>
            <a:pPr>
              <a:buNone/>
            </a:pPr>
            <a:r>
              <a:rPr lang="en-US" altLang="zh-TW" dirty="0" smtClean="0"/>
              <a:t>2 bytes signed max: 32767(SHRT_MAX)</a:t>
            </a:r>
          </a:p>
          <a:p>
            <a:pPr>
              <a:buNone/>
            </a:pPr>
            <a:r>
              <a:rPr lang="en-US" altLang="zh-TW" dirty="0" smtClean="0"/>
              <a:t>4 bytes signed min: -2147483648(LONG_MIN)</a:t>
            </a:r>
          </a:p>
          <a:p>
            <a:pPr>
              <a:buNone/>
            </a:pPr>
            <a:r>
              <a:rPr lang="en-US" altLang="zh-TW" dirty="0" smtClean="0"/>
              <a:t>4 bytes signed max: 2147483647(LONG_MAX)</a:t>
            </a:r>
          </a:p>
          <a:p>
            <a:pPr>
              <a:buNone/>
            </a:pPr>
            <a:r>
              <a:rPr lang="en-US" altLang="zh-TW" dirty="0" smtClean="0"/>
              <a:t>8 bytes signed min: -9223372036854775808(LLONG_MIN)</a:t>
            </a:r>
          </a:p>
          <a:p>
            <a:pPr>
              <a:buNone/>
            </a:pPr>
            <a:r>
              <a:rPr lang="en-US" altLang="zh-TW" dirty="0" smtClean="0"/>
              <a:t>8 bytes signed max: 9223372036854775807(LLONG_MAX)</a:t>
            </a:r>
          </a:p>
          <a:p>
            <a:pPr>
              <a:buNone/>
            </a:pPr>
            <a:endParaRPr lang="en-US" altLang="zh-TW" dirty="0" smtClean="0"/>
          </a:p>
          <a:p>
            <a:r>
              <a:rPr lang="zh-TW" altLang="en-US" dirty="0" smtClean="0"/>
              <a:t>所有正整數</a:t>
            </a:r>
            <a:endParaRPr lang="en-US" altLang="zh-TW" dirty="0" smtClean="0"/>
          </a:p>
          <a:p>
            <a:pPr>
              <a:buNone/>
            </a:pPr>
            <a:r>
              <a:rPr lang="en-US" altLang="zh-TW" dirty="0" smtClean="0"/>
              <a:t>1 byte unsigned max: 255(UCHAR_MAX)</a:t>
            </a:r>
          </a:p>
          <a:p>
            <a:pPr>
              <a:buNone/>
            </a:pPr>
            <a:r>
              <a:rPr lang="en-US" altLang="zh-TW" dirty="0" smtClean="0"/>
              <a:t>2 bytes unsigned max: 65535(USHRT_MAX)</a:t>
            </a:r>
          </a:p>
          <a:p>
            <a:pPr>
              <a:buNone/>
            </a:pPr>
            <a:r>
              <a:rPr lang="en-US" altLang="zh-TW" dirty="0" smtClean="0"/>
              <a:t>4 bytes unsigned max: 4294967295(ULONG_MAX)</a:t>
            </a:r>
          </a:p>
          <a:p>
            <a:pPr>
              <a:buNone/>
            </a:pPr>
            <a:r>
              <a:rPr lang="en-US" altLang="zh-TW" dirty="0" smtClean="0"/>
              <a:t>8 bytes unsigned max: 18446744073709551615(ULLONG_MAX)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264</a:t>
            </a:fld>
            <a:endParaRPr lang="zh-TW" altLang="en-US"/>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資料型態</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Test all numbers</a:t>
            </a:r>
          </a:p>
          <a:p>
            <a:pPr lvl="1"/>
            <a:r>
              <a:rPr lang="en-US" altLang="zh-TW" dirty="0" smtClean="0"/>
              <a:t>n</a:t>
            </a:r>
            <a:r>
              <a:rPr lang="en-US" altLang="zh-TW" dirty="0" smtClean="0"/>
              <a:t> data size: </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265</a:t>
            </a:fld>
            <a:endParaRPr lang="zh-TW" altLang="en-US"/>
          </a:p>
        </p:txBody>
      </p:sp>
      <p:pic>
        <p:nvPicPr>
          <p:cNvPr id="295938" name="Picture 2"/>
          <p:cNvPicPr>
            <a:picLocks noChangeAspect="1" noChangeArrowheads="1"/>
          </p:cNvPicPr>
          <p:nvPr/>
        </p:nvPicPr>
        <p:blipFill>
          <a:blip r:embed="rId3" cstate="print"/>
          <a:srcRect/>
          <a:stretch>
            <a:fillRect/>
          </a:stretch>
        </p:blipFill>
        <p:spPr bwMode="auto">
          <a:xfrm>
            <a:off x="0" y="2708920"/>
            <a:ext cx="9144000" cy="4149080"/>
          </a:xfrm>
          <a:prstGeom prst="rect">
            <a:avLst/>
          </a:prstGeom>
          <a:noFill/>
          <a:ln w="9525">
            <a:noFill/>
            <a:miter lim="800000"/>
            <a:headEnd/>
            <a:tailEnd/>
          </a:ln>
        </p:spPr>
      </p:pic>
      <p:graphicFrame>
        <p:nvGraphicFramePr>
          <p:cNvPr id="6" name="物件 5">
            <a:hlinkClick r:id="rId4" action="ppaction://hlinksldjump"/>
          </p:cNvPr>
          <p:cNvGraphicFramePr>
            <a:graphicFrameLocks noChangeAspect="1"/>
          </p:cNvGraphicFramePr>
          <p:nvPr/>
        </p:nvGraphicFramePr>
        <p:xfrm>
          <a:off x="2699792" y="2132856"/>
          <a:ext cx="6023469" cy="504056"/>
        </p:xfrm>
        <a:graphic>
          <a:graphicData uri="http://schemas.openxmlformats.org/presentationml/2006/ole">
            <p:oleObj spid="_x0000_s295939" name="Equation" r:id="rId5" imgW="3035160" imgH="253800" progId="Equation.3">
              <p:embed/>
            </p:oleObj>
          </a:graphicData>
        </a:graphic>
      </p:graphicFrame>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Array – C</a:t>
            </a:r>
          </a:p>
          <a:p>
            <a:pPr lvl="1"/>
            <a:r>
              <a:rPr lang="en-US" altLang="zh-TW" dirty="0" smtClean="0"/>
              <a:t>t</a:t>
            </a:r>
            <a:r>
              <a:rPr lang="en-US" altLang="zh-TW" dirty="0" smtClean="0"/>
              <a:t>ype name[number](={var1, var2});</a:t>
            </a:r>
          </a:p>
          <a:p>
            <a:pPr lvl="1"/>
            <a:r>
              <a:rPr lang="en-US" altLang="zh-TW" dirty="0" smtClean="0"/>
              <a:t>Ex:</a:t>
            </a:r>
          </a:p>
          <a:p>
            <a:pPr lvl="2"/>
            <a:r>
              <a:rPr lang="en-US" altLang="zh-TW" dirty="0" err="1" smtClean="0"/>
              <a:t>int</a:t>
            </a:r>
            <a:r>
              <a:rPr lang="en-US" altLang="zh-TW" dirty="0" smtClean="0"/>
              <a:t> a[2] = {1,2};</a:t>
            </a:r>
          </a:p>
          <a:p>
            <a:pPr lvl="2"/>
            <a:r>
              <a:rPr lang="en-US" altLang="zh-TW" dirty="0" err="1" smtClean="0"/>
              <a:t>int</a:t>
            </a:r>
            <a:r>
              <a:rPr lang="en-US" altLang="zh-TW" dirty="0" smtClean="0"/>
              <a:t> *b = {1,2};</a:t>
            </a:r>
          </a:p>
          <a:p>
            <a:pPr lvl="2"/>
            <a:r>
              <a:rPr lang="zh-TW" altLang="en-US" dirty="0" smtClean="0"/>
              <a:t>特殊</a:t>
            </a:r>
            <a:r>
              <a:rPr lang="zh-TW" altLang="en-US" dirty="0" smtClean="0"/>
              <a:t>陣列</a:t>
            </a:r>
            <a:r>
              <a:rPr lang="en-US" altLang="zh-TW" dirty="0" smtClean="0"/>
              <a:t>:</a:t>
            </a:r>
            <a:r>
              <a:rPr lang="zh-TW" altLang="en-US" dirty="0" smtClean="0"/>
              <a:t> 字串 </a:t>
            </a:r>
            <a:r>
              <a:rPr lang="en-US" altLang="zh-TW" dirty="0" smtClean="0"/>
              <a:t>char </a:t>
            </a:r>
            <a:r>
              <a:rPr lang="en-US" altLang="zh-TW" dirty="0" err="1" smtClean="0"/>
              <a:t>str</a:t>
            </a:r>
            <a:r>
              <a:rPr lang="en-US" altLang="zh-TW" dirty="0" smtClean="0"/>
              <a:t>[</a:t>
            </a:r>
            <a:r>
              <a:rPr lang="en-US" altLang="zh-TW" dirty="0" smtClean="0">
                <a:solidFill>
                  <a:srgbClr val="FF0000"/>
                </a:solidFill>
              </a:rPr>
              <a:t>11</a:t>
            </a:r>
            <a:r>
              <a:rPr lang="en-US" altLang="zh-TW" dirty="0" smtClean="0"/>
              <a:t>] = “0123456789”;</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266</a:t>
            </a:fld>
            <a:endParaRPr lang="zh-TW" altLang="en-US"/>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字串</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C</a:t>
            </a:r>
            <a:r>
              <a:rPr lang="zh-TW" altLang="en-US" dirty="0" smtClean="0"/>
              <a:t> </a:t>
            </a:r>
            <a:r>
              <a:rPr lang="en-US" altLang="zh-TW" dirty="0" smtClean="0"/>
              <a:t>generic type: void*</a:t>
            </a:r>
          </a:p>
          <a:p>
            <a:pPr lvl="1"/>
            <a:r>
              <a:rPr lang="en-US" altLang="zh-TW" dirty="0" smtClean="0"/>
              <a:t>Void* </a:t>
            </a:r>
            <a:r>
              <a:rPr lang="zh-TW" altLang="en-US" dirty="0" smtClean="0"/>
              <a:t>表示任何記憶體</a:t>
            </a:r>
            <a:endParaRPr lang="en-US" altLang="zh-TW" dirty="0" smtClean="0"/>
          </a:p>
          <a:p>
            <a:pPr lvl="1"/>
            <a:r>
              <a:rPr lang="zh-TW" altLang="en-US" dirty="0" smtClean="0"/>
              <a:t>因此等同</a:t>
            </a:r>
            <a:r>
              <a:rPr lang="en-US" altLang="zh-TW" dirty="0" smtClean="0"/>
              <a:t>4 byte integer</a:t>
            </a:r>
          </a:p>
          <a:p>
            <a:pPr lvl="1"/>
            <a:r>
              <a:rPr lang="zh-TW" altLang="en-US" dirty="0" smtClean="0"/>
              <a:t>函數指標也可</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267</a:t>
            </a:fld>
            <a:endParaRPr lang="zh-TW" altLang="en-US"/>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t>
            </a:r>
            <a:r>
              <a:rPr lang="zh-TW" altLang="en-US" dirty="0" smtClean="0"/>
              <a:t>語言程式設計</a:t>
            </a:r>
            <a:r>
              <a:rPr lang="en-US" altLang="zh-TW" dirty="0" smtClean="0"/>
              <a:t>-</a:t>
            </a:r>
            <a:r>
              <a:rPr lang="zh-TW" altLang="en-US" dirty="0" smtClean="0"/>
              <a:t>陣列</a:t>
            </a:r>
            <a:r>
              <a:rPr lang="zh-TW" altLang="en-US" dirty="0" smtClean="0"/>
              <a:t>問題</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Axis’s Array</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268</a:t>
            </a:fld>
            <a:endParaRPr lang="zh-TW" altLang="en-US"/>
          </a:p>
        </p:txBody>
      </p:sp>
      <p:sp>
        <p:nvSpPr>
          <p:cNvPr id="7" name="矩形 6"/>
          <p:cNvSpPr/>
          <p:nvPr/>
        </p:nvSpPr>
        <p:spPr>
          <a:xfrm>
            <a:off x="1907704" y="364502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2483768" y="3933056"/>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059832" y="4221088"/>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flipH="1" flipV="1">
            <a:off x="0" y="3645024"/>
            <a:ext cx="4860032" cy="2520280"/>
          </a:xfrm>
          <a:prstGeom prst="straightConnector1">
            <a:avLst/>
          </a:prstGeom>
          <a:ln w="38100" cmpd="sng">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0" y="6165304"/>
            <a:ext cx="9144000"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0" y="4221088"/>
            <a:ext cx="2053767" cy="646331"/>
          </a:xfrm>
          <a:prstGeom prst="rect">
            <a:avLst/>
          </a:prstGeom>
          <a:noFill/>
        </p:spPr>
        <p:txBody>
          <a:bodyPr wrap="none" rtlCol="0">
            <a:spAutoFit/>
          </a:bodyPr>
          <a:lstStyle/>
          <a:p>
            <a:r>
              <a:rPr lang="zh-TW" altLang="en-US" dirty="0" smtClean="0"/>
              <a:t>索引 </a:t>
            </a:r>
            <a:r>
              <a:rPr lang="en-US" altLang="zh-TW" dirty="0" smtClean="0"/>
              <a:t>index</a:t>
            </a:r>
          </a:p>
          <a:p>
            <a:r>
              <a:rPr lang="en-US" altLang="zh-TW" dirty="0" smtClean="0"/>
              <a:t>array[</a:t>
            </a:r>
            <a:r>
              <a:rPr lang="en-US" altLang="zh-TW" b="1" dirty="0" smtClean="0"/>
              <a:t>index</a:t>
            </a:r>
            <a:r>
              <a:rPr lang="en-US" altLang="zh-TW" dirty="0" smtClean="0"/>
              <a:t>]=</a:t>
            </a:r>
            <a:r>
              <a:rPr lang="en-US" altLang="zh-TW" dirty="0" smtClean="0"/>
              <a:t>value;</a:t>
            </a:r>
            <a:endParaRPr lang="zh-TW" altLang="en-US" dirty="0" smtClean="0"/>
          </a:p>
        </p:txBody>
      </p:sp>
      <p:sp>
        <p:nvSpPr>
          <p:cNvPr id="20" name="矩形 19"/>
          <p:cNvSpPr/>
          <p:nvPr/>
        </p:nvSpPr>
        <p:spPr>
          <a:xfrm>
            <a:off x="3635896" y="450912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4230248" y="4814344"/>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4932040" y="1484784"/>
            <a:ext cx="2169184" cy="923330"/>
          </a:xfrm>
          <a:prstGeom prst="rect">
            <a:avLst/>
          </a:prstGeom>
          <a:noFill/>
        </p:spPr>
        <p:txBody>
          <a:bodyPr wrap="none" rtlCol="0">
            <a:spAutoFit/>
          </a:bodyPr>
          <a:lstStyle/>
          <a:p>
            <a:r>
              <a:rPr lang="zh-TW" altLang="en-US" dirty="0" smtClean="0"/>
              <a:t>時間 </a:t>
            </a:r>
            <a:r>
              <a:rPr lang="en-US" altLang="zh-TW" dirty="0" smtClean="0"/>
              <a:t>time</a:t>
            </a:r>
          </a:p>
          <a:p>
            <a:r>
              <a:rPr lang="en-US" altLang="zh-TW" dirty="0" smtClean="0"/>
              <a:t>array[index]=</a:t>
            </a:r>
            <a:r>
              <a:rPr lang="en-US" altLang="zh-TW" b="1" dirty="0" smtClean="0"/>
              <a:t>value1</a:t>
            </a:r>
            <a:r>
              <a:rPr lang="en-US" altLang="zh-TW" dirty="0" smtClean="0"/>
              <a:t>;</a:t>
            </a:r>
            <a:endParaRPr lang="zh-TW" altLang="en-US" dirty="0" smtClean="0"/>
          </a:p>
          <a:p>
            <a:r>
              <a:rPr lang="en-US" altLang="zh-TW" dirty="0" smtClean="0"/>
              <a:t>array[index]=</a:t>
            </a:r>
            <a:r>
              <a:rPr lang="en-US" altLang="zh-TW" b="1" dirty="0" smtClean="0"/>
              <a:t>value2</a:t>
            </a:r>
            <a:r>
              <a:rPr lang="en-US" altLang="zh-TW" dirty="0" smtClean="0"/>
              <a:t>;</a:t>
            </a:r>
            <a:endParaRPr lang="zh-TW" altLang="en-US" dirty="0" smtClean="0"/>
          </a:p>
        </p:txBody>
      </p:sp>
      <p:sp>
        <p:nvSpPr>
          <p:cNvPr id="34" name="文字方塊 33"/>
          <p:cNvSpPr txBox="1"/>
          <p:nvPr/>
        </p:nvSpPr>
        <p:spPr>
          <a:xfrm>
            <a:off x="6804248" y="5445224"/>
            <a:ext cx="2053767" cy="646331"/>
          </a:xfrm>
          <a:prstGeom prst="rect">
            <a:avLst/>
          </a:prstGeom>
          <a:noFill/>
        </p:spPr>
        <p:txBody>
          <a:bodyPr wrap="none" rtlCol="0">
            <a:spAutoFit/>
          </a:bodyPr>
          <a:lstStyle/>
          <a:p>
            <a:r>
              <a:rPr lang="zh-TW" altLang="en-US" dirty="0" smtClean="0"/>
              <a:t>值域 </a:t>
            </a:r>
            <a:r>
              <a:rPr lang="en-US" altLang="zh-TW" dirty="0" smtClean="0"/>
              <a:t>value</a:t>
            </a:r>
          </a:p>
          <a:p>
            <a:r>
              <a:rPr lang="en-US" altLang="zh-TW" dirty="0" smtClean="0"/>
              <a:t>a</a:t>
            </a:r>
            <a:r>
              <a:rPr lang="en-US" altLang="zh-TW" dirty="0" smtClean="0"/>
              <a:t>rray[index]=</a:t>
            </a:r>
            <a:r>
              <a:rPr lang="en-US" altLang="zh-TW" b="1" dirty="0" smtClean="0"/>
              <a:t>value</a:t>
            </a:r>
            <a:r>
              <a:rPr lang="en-US" altLang="zh-TW" dirty="0" smtClean="0"/>
              <a:t>;</a:t>
            </a:r>
            <a:endParaRPr lang="zh-TW" altLang="en-US" dirty="0"/>
          </a:p>
        </p:txBody>
      </p:sp>
      <p:sp>
        <p:nvSpPr>
          <p:cNvPr id="48" name="矩形 47"/>
          <p:cNvSpPr/>
          <p:nvPr/>
        </p:nvSpPr>
        <p:spPr>
          <a:xfrm>
            <a:off x="4833744" y="5121760"/>
            <a:ext cx="792088" cy="864096"/>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p:cNvCxnSpPr/>
          <p:nvPr/>
        </p:nvCxnSpPr>
        <p:spPr>
          <a:xfrm flipV="1">
            <a:off x="4860032" y="1484784"/>
            <a:ext cx="0" cy="537321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0" y="4941168"/>
            <a:ext cx="3897221" cy="830997"/>
          </a:xfrm>
          <a:prstGeom prst="rect">
            <a:avLst/>
          </a:prstGeom>
          <a:noFill/>
        </p:spPr>
        <p:txBody>
          <a:bodyPr wrap="none" rtlCol="0">
            <a:spAutoFit/>
          </a:bodyPr>
          <a:lstStyle/>
          <a:p>
            <a:r>
              <a:rPr lang="en-US" altLang="zh-TW" sz="1600" dirty="0" smtClean="0">
                <a:solidFill>
                  <a:srgbClr val="FF0000"/>
                </a:solidFill>
              </a:rPr>
              <a:t>String/Array overflow/underflow/off-by-one</a:t>
            </a:r>
          </a:p>
          <a:p>
            <a:r>
              <a:rPr lang="en-US" altLang="zh-TW" sz="1600" dirty="0" smtClean="0">
                <a:solidFill>
                  <a:srgbClr val="FF0000"/>
                </a:solidFill>
              </a:rPr>
              <a:t>Array out-of-range</a:t>
            </a:r>
          </a:p>
          <a:p>
            <a:r>
              <a:rPr lang="en-US" altLang="zh-TW" sz="1600" dirty="0" smtClean="0">
                <a:solidFill>
                  <a:srgbClr val="FF0000"/>
                </a:solidFill>
              </a:rPr>
              <a:t>Filter/condition </a:t>
            </a:r>
            <a:r>
              <a:rPr lang="en-US" altLang="zh-TW" sz="1600" dirty="0" smtClean="0">
                <a:solidFill>
                  <a:srgbClr val="FF0000"/>
                </a:solidFill>
              </a:rPr>
              <a:t>lost</a:t>
            </a:r>
            <a:endParaRPr lang="zh-TW" altLang="en-US" sz="1600" dirty="0" smtClean="0">
              <a:solidFill>
                <a:srgbClr val="FF0000"/>
              </a:solidFill>
            </a:endParaRPr>
          </a:p>
        </p:txBody>
      </p:sp>
      <p:sp>
        <p:nvSpPr>
          <p:cNvPr id="52" name="文字方塊 51"/>
          <p:cNvSpPr txBox="1"/>
          <p:nvPr/>
        </p:nvSpPr>
        <p:spPr>
          <a:xfrm>
            <a:off x="6444208" y="1484784"/>
            <a:ext cx="2105063" cy="369332"/>
          </a:xfrm>
          <a:prstGeom prst="rect">
            <a:avLst/>
          </a:prstGeom>
          <a:noFill/>
        </p:spPr>
        <p:txBody>
          <a:bodyPr wrap="none" rtlCol="0">
            <a:spAutoFit/>
          </a:bodyPr>
          <a:lstStyle/>
          <a:p>
            <a:r>
              <a:rPr lang="en-US" altLang="zh-TW" dirty="0" smtClean="0">
                <a:solidFill>
                  <a:srgbClr val="FF0000"/>
                </a:solidFill>
              </a:rPr>
              <a:t>Filter/condition lost</a:t>
            </a:r>
            <a:endParaRPr lang="zh-TW" altLang="en-US" dirty="0">
              <a:solidFill>
                <a:srgbClr val="FF0000"/>
              </a:solidFill>
            </a:endParaRPr>
          </a:p>
        </p:txBody>
      </p:sp>
      <p:sp>
        <p:nvSpPr>
          <p:cNvPr id="53" name="文字方塊 52"/>
          <p:cNvSpPr txBox="1"/>
          <p:nvPr/>
        </p:nvSpPr>
        <p:spPr>
          <a:xfrm>
            <a:off x="6276227" y="4869160"/>
            <a:ext cx="2867773" cy="646331"/>
          </a:xfrm>
          <a:prstGeom prst="rect">
            <a:avLst/>
          </a:prstGeom>
          <a:noFill/>
        </p:spPr>
        <p:txBody>
          <a:bodyPr wrap="none" rtlCol="0">
            <a:spAutoFit/>
          </a:bodyPr>
          <a:lstStyle/>
          <a:p>
            <a:r>
              <a:rPr lang="en-US" altLang="zh-TW" dirty="0" smtClean="0">
                <a:solidFill>
                  <a:srgbClr val="FF0000"/>
                </a:solidFill>
              </a:rPr>
              <a:t>Integer Underflow/Overflow</a:t>
            </a:r>
          </a:p>
          <a:p>
            <a:r>
              <a:rPr lang="en-US" altLang="zh-TW" dirty="0" smtClean="0">
                <a:solidFill>
                  <a:srgbClr val="FF0000"/>
                </a:solidFill>
              </a:rPr>
              <a:t>Filter/condition </a:t>
            </a:r>
            <a:r>
              <a:rPr lang="en-US" altLang="zh-TW" dirty="0" smtClean="0">
                <a:solidFill>
                  <a:srgbClr val="FF0000"/>
                </a:solidFill>
              </a:rPr>
              <a:t>lost</a:t>
            </a:r>
            <a:endParaRPr lang="zh-TW" altLang="en-US" dirty="0" smtClean="0">
              <a:solidFill>
                <a:srgbClr val="FF0000"/>
              </a:solidFill>
            </a:endParaRP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5652120" y="188640"/>
            <a:ext cx="3168352"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868145" y="3524509"/>
            <a:ext cx="2802462" cy="19765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p:cNvSpPr/>
          <p:nvPr/>
        </p:nvSpPr>
        <p:spPr>
          <a:xfrm>
            <a:off x="5724129" y="1628800"/>
            <a:ext cx="3090494" cy="369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8182" y="188640"/>
            <a:ext cx="5110457" cy="1119846"/>
          </a:xfrm>
          <a:noFill/>
          <a:ln w="25400">
            <a:noFill/>
          </a:ln>
        </p:spPr>
        <p:txBody>
          <a:bodyPr>
            <a:noAutofit/>
          </a:bodyPr>
          <a:lstStyle/>
          <a:p>
            <a:r>
              <a:rPr lang="en-US" altLang="zh-TW" dirty="0" smtClean="0"/>
              <a:t>C</a:t>
            </a:r>
            <a:r>
              <a:rPr lang="zh-TW" altLang="en-US" dirty="0" smtClean="0"/>
              <a:t>語言程式設計</a:t>
            </a:r>
            <a:r>
              <a:rPr lang="en-US" altLang="zh-TW" dirty="0" smtClean="0"/>
              <a:t>-</a:t>
            </a:r>
            <a:br>
              <a:rPr lang="en-US" altLang="zh-TW" dirty="0" smtClean="0"/>
            </a:br>
            <a:r>
              <a:rPr lang="zh-TW" altLang="en-US" dirty="0" smtClean="0"/>
              <a:t>函數</a:t>
            </a:r>
            <a:endParaRPr lang="zh-TW" altLang="en-US" dirty="0"/>
          </a:p>
        </p:txBody>
      </p:sp>
      <p:sp>
        <p:nvSpPr>
          <p:cNvPr id="8" name="投影片編號版面配置區 7"/>
          <p:cNvSpPr>
            <a:spLocks noGrp="1"/>
          </p:cNvSpPr>
          <p:nvPr>
            <p:ph type="sldNum" sz="quarter" idx="12"/>
          </p:nvPr>
        </p:nvSpPr>
        <p:spPr>
          <a:xfrm>
            <a:off x="6553200" y="6376243"/>
            <a:ext cx="2133600" cy="365125"/>
          </a:xfrm>
        </p:spPr>
        <p:txBody>
          <a:bodyPr/>
          <a:lstStyle/>
          <a:p>
            <a:fld id="{92AA42B4-999D-4DBB-9CF3-99DB87284CEE}" type="slidenum">
              <a:rPr lang="zh-TW" altLang="en-US" smtClean="0">
                <a:solidFill>
                  <a:schemeClr val="tx1"/>
                </a:solidFill>
              </a:rPr>
              <a:pPr/>
              <a:t>269</a:t>
            </a:fld>
            <a:endParaRPr lang="zh-TW" altLang="en-US">
              <a:solidFill>
                <a:schemeClr val="tx1"/>
              </a:solidFill>
            </a:endParaRPr>
          </a:p>
        </p:txBody>
      </p:sp>
      <p:sp>
        <p:nvSpPr>
          <p:cNvPr id="15" name="向下箭號 14"/>
          <p:cNvSpPr/>
          <p:nvPr/>
        </p:nvSpPr>
        <p:spPr>
          <a:xfrm>
            <a:off x="4944263" y="2840737"/>
            <a:ext cx="216024" cy="258155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p:cNvSpPr txBox="1"/>
          <p:nvPr/>
        </p:nvSpPr>
        <p:spPr>
          <a:xfrm>
            <a:off x="4667778" y="5571640"/>
            <a:ext cx="768993" cy="307777"/>
          </a:xfrm>
          <a:prstGeom prst="rect">
            <a:avLst/>
          </a:prstGeom>
          <a:noFill/>
        </p:spPr>
        <p:txBody>
          <a:bodyPr wrap="none" rtlCol="0">
            <a:spAutoFit/>
          </a:bodyPr>
          <a:lstStyle/>
          <a:p>
            <a:r>
              <a:rPr lang="en-US" altLang="zh-TW" sz="1400" dirty="0" smtClean="0"/>
              <a:t>Address</a:t>
            </a:r>
            <a:endParaRPr lang="zh-TW" altLang="en-US" sz="1400" dirty="0"/>
          </a:p>
        </p:txBody>
      </p:sp>
      <p:sp>
        <p:nvSpPr>
          <p:cNvPr id="19" name="文字方塊 18"/>
          <p:cNvSpPr txBox="1"/>
          <p:nvPr/>
        </p:nvSpPr>
        <p:spPr>
          <a:xfrm>
            <a:off x="2375623" y="2594111"/>
            <a:ext cx="677173" cy="369332"/>
          </a:xfrm>
          <a:prstGeom prst="rect">
            <a:avLst/>
          </a:prstGeom>
          <a:noFill/>
        </p:spPr>
        <p:txBody>
          <a:bodyPr wrap="none" rtlCol="0">
            <a:spAutoFit/>
          </a:bodyPr>
          <a:lstStyle/>
          <a:p>
            <a:r>
              <a:rPr lang="en-US" altLang="zh-TW" dirty="0" smtClean="0"/>
              <a:t>Stack</a:t>
            </a:r>
            <a:endParaRPr lang="zh-TW" altLang="en-US" dirty="0"/>
          </a:p>
        </p:txBody>
      </p:sp>
      <p:grpSp>
        <p:nvGrpSpPr>
          <p:cNvPr id="3" name="群組 11"/>
          <p:cNvGrpSpPr/>
          <p:nvPr/>
        </p:nvGrpSpPr>
        <p:grpSpPr>
          <a:xfrm>
            <a:off x="352198" y="5422293"/>
            <a:ext cx="983577" cy="400110"/>
            <a:chOff x="3544138" y="2572875"/>
            <a:chExt cx="983577" cy="400110"/>
          </a:xfrm>
        </p:grpSpPr>
        <p:cxnSp>
          <p:nvCxnSpPr>
            <p:cNvPr id="23" name="直線單箭頭接點 22"/>
            <p:cNvCxnSpPr/>
            <p:nvPr/>
          </p:nvCxnSpPr>
          <p:spPr>
            <a:xfrm>
              <a:off x="4089676" y="280537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3544138" y="2572875"/>
              <a:ext cx="548548" cy="400110"/>
            </a:xfrm>
            <a:prstGeom prst="rect">
              <a:avLst/>
            </a:prstGeom>
            <a:noFill/>
          </p:spPr>
          <p:txBody>
            <a:bodyPr wrap="none" rtlCol="0">
              <a:spAutoFit/>
            </a:bodyPr>
            <a:lstStyle/>
            <a:p>
              <a:r>
                <a:rPr lang="en-US" altLang="zh-TW" sz="2000" dirty="0" err="1" smtClean="0"/>
                <a:t>esp</a:t>
              </a:r>
              <a:endParaRPr lang="zh-TW" altLang="en-US" sz="2000" dirty="0"/>
            </a:p>
          </p:txBody>
        </p:sp>
      </p:grpSp>
      <p:sp>
        <p:nvSpPr>
          <p:cNvPr id="4" name="文字方塊 3"/>
          <p:cNvSpPr txBox="1"/>
          <p:nvPr/>
        </p:nvSpPr>
        <p:spPr>
          <a:xfrm>
            <a:off x="5724128" y="292824"/>
            <a:ext cx="3090494" cy="2308324"/>
          </a:xfrm>
          <a:prstGeom prst="rect">
            <a:avLst/>
          </a:prstGeom>
          <a:noFill/>
          <a:ln w="25400">
            <a:solidFill>
              <a:schemeClr val="accent2">
                <a:lumMod val="20000"/>
                <a:lumOff val="80000"/>
              </a:schemeClr>
            </a:solidFill>
          </a:ln>
        </p:spPr>
        <p:txBody>
          <a:bodyPr wrap="square" rtlCol="0">
            <a:spAutoFit/>
          </a:bodyPr>
          <a:lstStyle/>
          <a:p>
            <a:r>
              <a:rPr lang="en-US" altLang="zh-TW" dirty="0" smtClean="0"/>
              <a:t>void </a:t>
            </a:r>
            <a:r>
              <a:rPr lang="en-US" altLang="zh-TW" dirty="0" err="1" smtClean="0"/>
              <a:t>func</a:t>
            </a:r>
            <a:r>
              <a:rPr lang="en-US" altLang="zh-TW" dirty="0" smtClean="0"/>
              <a:t>(char* </a:t>
            </a:r>
            <a:r>
              <a:rPr lang="en-US" altLang="zh-TW" dirty="0" err="1" smtClean="0"/>
              <a:t>str</a:t>
            </a:r>
            <a:r>
              <a:rPr lang="en-US" altLang="zh-TW" dirty="0" smtClean="0"/>
              <a:t>){</a:t>
            </a:r>
          </a:p>
          <a:p>
            <a:r>
              <a:rPr lang="en-US" altLang="zh-TW" dirty="0"/>
              <a:t> </a:t>
            </a:r>
            <a:r>
              <a:rPr lang="en-US" altLang="zh-TW" dirty="0" smtClean="0"/>
              <a:t>     char buff[8];</a:t>
            </a:r>
          </a:p>
          <a:p>
            <a:r>
              <a:rPr lang="en-US" altLang="zh-TW" dirty="0"/>
              <a:t> </a:t>
            </a:r>
            <a:r>
              <a:rPr lang="en-US" altLang="zh-TW" dirty="0" smtClean="0"/>
              <a:t>     </a:t>
            </a:r>
            <a:r>
              <a:rPr lang="en-US" altLang="zh-TW" dirty="0" err="1" smtClean="0"/>
              <a:t>strcpy</a:t>
            </a:r>
            <a:r>
              <a:rPr lang="en-US" altLang="zh-TW" dirty="0" smtClean="0"/>
              <a:t>(buff, </a:t>
            </a:r>
            <a:r>
              <a:rPr lang="en-US" altLang="zh-TW" dirty="0" err="1" smtClean="0"/>
              <a:t>str</a:t>
            </a:r>
            <a:r>
              <a:rPr lang="en-US" altLang="zh-TW" dirty="0" smtClean="0"/>
              <a:t>);</a:t>
            </a:r>
          </a:p>
          <a:p>
            <a:r>
              <a:rPr lang="en-US" altLang="zh-TW" dirty="0"/>
              <a:t>}</a:t>
            </a:r>
            <a:endParaRPr lang="en-US" altLang="zh-TW" dirty="0" smtClean="0"/>
          </a:p>
          <a:p>
            <a:r>
              <a:rPr lang="en-US" altLang="zh-TW" dirty="0" smtClean="0"/>
              <a:t>void main(){</a:t>
            </a:r>
          </a:p>
          <a:p>
            <a:r>
              <a:rPr lang="en-US" altLang="zh-TW" dirty="0"/>
              <a:t> </a:t>
            </a:r>
            <a:r>
              <a:rPr lang="en-US" altLang="zh-TW" dirty="0" smtClean="0"/>
              <a:t>    </a:t>
            </a:r>
            <a:r>
              <a:rPr lang="en-US" altLang="zh-TW" dirty="0" err="1" smtClean="0"/>
              <a:t>func</a:t>
            </a:r>
            <a:r>
              <a:rPr lang="en-US" altLang="zh-TW" dirty="0" smtClean="0"/>
              <a:t>(“123456789012addr”);</a:t>
            </a:r>
          </a:p>
          <a:p>
            <a:r>
              <a:rPr lang="en-US" altLang="zh-TW" dirty="0"/>
              <a:t> </a:t>
            </a:r>
            <a:r>
              <a:rPr lang="en-US" altLang="zh-TW" dirty="0" smtClean="0"/>
              <a:t>    </a:t>
            </a:r>
            <a:r>
              <a:rPr lang="en-US" altLang="zh-TW" dirty="0" err="1" smtClean="0"/>
              <a:t>after_func_code</a:t>
            </a:r>
            <a:endParaRPr lang="en-US" altLang="zh-TW" dirty="0" smtClean="0"/>
          </a:p>
          <a:p>
            <a:r>
              <a:rPr lang="en-US" altLang="zh-TW" dirty="0"/>
              <a:t>}</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xmlns="" val="3341745562"/>
              </p:ext>
            </p:extLst>
          </p:nvPr>
        </p:nvGraphicFramePr>
        <p:xfrm>
          <a:off x="1335775" y="2871320"/>
          <a:ext cx="3640903" cy="2605873"/>
        </p:xfrm>
        <a:graphic>
          <a:graphicData uri="http://schemas.openxmlformats.org/drawingml/2006/table">
            <a:tbl>
              <a:tblPr firstRow="1" bandRow="1">
                <a:tableStyleId>{5C22544A-7EE6-4342-B048-85BDC9FD1C3A}</a:tableStyleId>
              </a:tblPr>
              <a:tblGrid>
                <a:gridCol w="2688590"/>
                <a:gridCol w="952313"/>
              </a:tblGrid>
              <a:tr h="359287">
                <a:tc>
                  <a:txBody>
                    <a:bodyPr/>
                    <a:lstStyle/>
                    <a:p>
                      <a:endParaRPr lang="zh-TW" altLang="en-US" sz="1200" b="0" dirty="0">
                        <a:solidFill>
                          <a:srgbClr val="FF0000"/>
                        </a:solidFill>
                      </a:endParaRPr>
                    </a:p>
                  </a:txBody>
                  <a:tcPr>
                    <a:solidFill>
                      <a:schemeClr val="tx2">
                        <a:lumMod val="20000"/>
                        <a:lumOff val="80000"/>
                      </a:schemeClr>
                    </a:solidFill>
                  </a:tcPr>
                </a:tc>
                <a:tc>
                  <a:txBody>
                    <a:bodyPr/>
                    <a:lstStyle/>
                    <a:p>
                      <a:r>
                        <a:rPr lang="en-US" altLang="zh-TW" sz="1600" b="0" dirty="0" smtClean="0">
                          <a:solidFill>
                            <a:schemeClr val="tx1"/>
                          </a:solidFill>
                        </a:rPr>
                        <a:t>&lt; ebp-8</a:t>
                      </a:r>
                      <a:endParaRPr lang="zh-TW" altLang="en-US" sz="1600" b="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tx2">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err="1" smtClean="0">
                          <a:solidFill>
                            <a:schemeClr val="tx1"/>
                          </a:solidFill>
                        </a:rPr>
                        <a:t>ebp</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ebp+4</a:t>
                      </a:r>
                      <a:endParaRPr lang="zh-TW" altLang="en-US" sz="1600" dirty="0">
                        <a:solidFill>
                          <a:schemeClr val="tx1"/>
                        </a:solidFill>
                      </a:endParaRPr>
                    </a:p>
                  </a:txBody>
                  <a:tcPr>
                    <a:noFill/>
                  </a:tcPr>
                </a:tc>
              </a:tr>
              <a:tr h="374431">
                <a:tc>
                  <a:txBody>
                    <a:bodyPr/>
                    <a:lstStyle/>
                    <a:p>
                      <a:endParaRPr lang="zh-TW" altLang="en-US" sz="1200" dirty="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ebp+8</a:t>
                      </a:r>
                      <a:endParaRPr lang="zh-TW" altLang="en-US" sz="1600" dirty="0">
                        <a:solidFill>
                          <a:schemeClr val="tx1"/>
                        </a:solidFill>
                      </a:endParaRPr>
                    </a:p>
                  </a:txBody>
                  <a:tcPr>
                    <a:noFill/>
                  </a:tcPr>
                </a:tc>
              </a:tr>
              <a:tr h="3744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solidFill>
                          <a:srgbClr val="FF0000"/>
                        </a:solidFill>
                      </a:endParaRPr>
                    </a:p>
                  </a:txBody>
                  <a:tcPr>
                    <a:solidFill>
                      <a:schemeClr val="accent1">
                        <a:lumMod val="20000"/>
                        <a:lumOff val="80000"/>
                      </a:schemeClr>
                    </a:solidFill>
                  </a:tcPr>
                </a:tc>
                <a:tc>
                  <a:txBody>
                    <a:bodyPr/>
                    <a:lstStyle/>
                    <a:p>
                      <a:r>
                        <a:rPr lang="en-US" altLang="zh-TW" sz="1600" dirty="0" smtClean="0">
                          <a:solidFill>
                            <a:schemeClr val="tx1"/>
                          </a:solidFill>
                        </a:rPr>
                        <a:t>&gt; ebp+8</a:t>
                      </a:r>
                      <a:endParaRPr lang="zh-TW" altLang="en-US" sz="1600" dirty="0">
                        <a:solidFill>
                          <a:schemeClr val="tx1"/>
                        </a:solidFill>
                      </a:endParaRPr>
                    </a:p>
                  </a:txBody>
                  <a:tcPr>
                    <a:noFill/>
                  </a:tcPr>
                </a:tc>
              </a:tr>
            </a:tbl>
          </a:graphicData>
        </a:graphic>
      </p:graphicFrame>
      <p:grpSp>
        <p:nvGrpSpPr>
          <p:cNvPr id="12" name="群組 21"/>
          <p:cNvGrpSpPr/>
          <p:nvPr/>
        </p:nvGrpSpPr>
        <p:grpSpPr>
          <a:xfrm>
            <a:off x="352198" y="5693250"/>
            <a:ext cx="955709" cy="400110"/>
            <a:chOff x="3486261" y="4588068"/>
            <a:chExt cx="955709" cy="400110"/>
          </a:xfrm>
        </p:grpSpPr>
        <p:cxnSp>
          <p:nvCxnSpPr>
            <p:cNvPr id="24" name="直線單箭頭接點 23"/>
            <p:cNvCxnSpPr/>
            <p:nvPr/>
          </p:nvCxnSpPr>
          <p:spPr>
            <a:xfrm>
              <a:off x="4003931" y="4817722"/>
              <a:ext cx="438039" cy="0"/>
            </a:xfrm>
            <a:prstGeom prst="straightConnector1">
              <a:avLst/>
            </a:prstGeom>
            <a:ln w="50800">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3486261" y="4588068"/>
              <a:ext cx="582211" cy="400110"/>
            </a:xfrm>
            <a:prstGeom prst="rect">
              <a:avLst/>
            </a:prstGeom>
            <a:noFill/>
          </p:spPr>
          <p:txBody>
            <a:bodyPr wrap="none" rtlCol="0">
              <a:spAutoFit/>
            </a:bodyPr>
            <a:lstStyle/>
            <a:p>
              <a:r>
                <a:rPr lang="en-US" altLang="zh-TW" sz="2000" dirty="0" err="1" smtClean="0"/>
                <a:t>ebp</a:t>
              </a:r>
              <a:endParaRPr lang="zh-TW" altLang="en-US" sz="2000" dirty="0"/>
            </a:p>
          </p:txBody>
        </p:sp>
      </p:grpSp>
      <p:sp>
        <p:nvSpPr>
          <p:cNvPr id="5" name="文字方塊 4"/>
          <p:cNvSpPr txBox="1"/>
          <p:nvPr/>
        </p:nvSpPr>
        <p:spPr>
          <a:xfrm>
            <a:off x="1645668" y="5086056"/>
            <a:ext cx="2175083" cy="369332"/>
          </a:xfrm>
          <a:prstGeom prst="rect">
            <a:avLst/>
          </a:prstGeom>
          <a:noFill/>
        </p:spPr>
        <p:txBody>
          <a:bodyPr wrap="none" rtlCol="0">
            <a:spAutoFit/>
          </a:bodyPr>
          <a:lstStyle/>
          <a:p>
            <a:r>
              <a:rPr lang="en-US" altLang="zh-TW" dirty="0" smtClean="0">
                <a:solidFill>
                  <a:srgbClr val="FF0000"/>
                </a:solidFill>
              </a:rPr>
              <a:t>Caller saved registers</a:t>
            </a:r>
            <a:endParaRPr lang="zh-TW" altLang="en-US" dirty="0">
              <a:solidFill>
                <a:srgbClr val="FF0000"/>
              </a:solidFill>
            </a:endParaRPr>
          </a:p>
        </p:txBody>
      </p:sp>
      <p:sp>
        <p:nvSpPr>
          <p:cNvPr id="7" name="文字方塊 6"/>
          <p:cNvSpPr txBox="1"/>
          <p:nvPr/>
        </p:nvSpPr>
        <p:spPr>
          <a:xfrm>
            <a:off x="1356643" y="4697138"/>
            <a:ext cx="2759040" cy="369332"/>
          </a:xfrm>
          <a:prstGeom prst="rect">
            <a:avLst/>
          </a:prstGeom>
          <a:noFill/>
        </p:spPr>
        <p:txBody>
          <a:bodyPr wrap="square" rtlCol="0">
            <a:spAutoFit/>
          </a:bodyPr>
          <a:lstStyle/>
          <a:p>
            <a:r>
              <a:rPr lang="en-US" altLang="zh-TW" dirty="0">
                <a:solidFill>
                  <a:srgbClr val="FF0000"/>
                </a:solidFill>
              </a:rPr>
              <a:t>Argument 1: address of </a:t>
            </a:r>
            <a:r>
              <a:rPr lang="en-US" altLang="zh-TW" dirty="0" err="1" smtClean="0">
                <a:solidFill>
                  <a:srgbClr val="FF0000"/>
                </a:solidFill>
              </a:rPr>
              <a:t>str</a:t>
            </a:r>
            <a:endParaRPr lang="zh-TW" altLang="en-US" dirty="0">
              <a:solidFill>
                <a:srgbClr val="FF0000"/>
              </a:solidFill>
            </a:endParaRPr>
          </a:p>
        </p:txBody>
      </p:sp>
      <p:sp>
        <p:nvSpPr>
          <p:cNvPr id="9" name="文字方塊 8"/>
          <p:cNvSpPr txBox="1"/>
          <p:nvPr/>
        </p:nvSpPr>
        <p:spPr>
          <a:xfrm>
            <a:off x="1312739" y="4383778"/>
            <a:ext cx="2802943" cy="369332"/>
          </a:xfrm>
          <a:prstGeom prst="rect">
            <a:avLst/>
          </a:prstGeom>
          <a:noFill/>
        </p:spPr>
        <p:txBody>
          <a:bodyPr wrap="square" rtlCol="0">
            <a:spAutoFit/>
          </a:bodyPr>
          <a:lstStyle/>
          <a:p>
            <a:r>
              <a:rPr lang="en-US" altLang="zh-TW" dirty="0" err="1" smtClean="0">
                <a:solidFill>
                  <a:srgbClr val="FF0000"/>
                </a:solidFill>
              </a:rPr>
              <a:t>after_func_code’s</a:t>
            </a:r>
            <a:r>
              <a:rPr lang="en-US" altLang="zh-TW" dirty="0" smtClean="0">
                <a:solidFill>
                  <a:srgbClr val="FF0000"/>
                </a:solidFill>
              </a:rPr>
              <a:t> address</a:t>
            </a:r>
            <a:endParaRPr lang="zh-TW" altLang="en-US" dirty="0">
              <a:solidFill>
                <a:srgbClr val="FF0000"/>
              </a:solidFill>
            </a:endParaRPr>
          </a:p>
        </p:txBody>
      </p:sp>
      <p:sp>
        <p:nvSpPr>
          <p:cNvPr id="11" name="文字方塊 10"/>
          <p:cNvSpPr txBox="1"/>
          <p:nvPr/>
        </p:nvSpPr>
        <p:spPr>
          <a:xfrm>
            <a:off x="1831039" y="3962238"/>
            <a:ext cx="1804340" cy="369332"/>
          </a:xfrm>
          <a:prstGeom prst="rect">
            <a:avLst/>
          </a:prstGeom>
          <a:noFill/>
        </p:spPr>
        <p:txBody>
          <a:bodyPr wrap="none" rtlCol="0">
            <a:spAutoFit/>
          </a:bodyPr>
          <a:lstStyle/>
          <a:p>
            <a:r>
              <a:rPr lang="en-US" altLang="zh-TW" dirty="0">
                <a:solidFill>
                  <a:srgbClr val="FF0000"/>
                </a:solidFill>
              </a:rPr>
              <a:t>Saved main’s </a:t>
            </a:r>
            <a:r>
              <a:rPr lang="en-US" altLang="zh-TW" dirty="0" err="1" smtClean="0">
                <a:solidFill>
                  <a:srgbClr val="FF0000"/>
                </a:solidFill>
              </a:rPr>
              <a:t>ebp</a:t>
            </a:r>
            <a:endParaRPr lang="zh-TW" altLang="en-US" dirty="0">
              <a:solidFill>
                <a:srgbClr val="FF0000"/>
              </a:solidFill>
            </a:endParaRPr>
          </a:p>
        </p:txBody>
      </p:sp>
      <p:sp>
        <p:nvSpPr>
          <p:cNvPr id="13" name="文字方塊 12"/>
          <p:cNvSpPr txBox="1"/>
          <p:nvPr/>
        </p:nvSpPr>
        <p:spPr>
          <a:xfrm>
            <a:off x="1475016" y="3623358"/>
            <a:ext cx="2522294" cy="369332"/>
          </a:xfrm>
          <a:prstGeom prst="rect">
            <a:avLst/>
          </a:prstGeom>
          <a:noFill/>
        </p:spPr>
        <p:txBody>
          <a:bodyPr wrap="none" rtlCol="0">
            <a:spAutoFit/>
          </a:bodyPr>
          <a:lstStyle/>
          <a:p>
            <a:r>
              <a:rPr lang="en-US" altLang="zh-TW" dirty="0">
                <a:solidFill>
                  <a:srgbClr val="FF0000"/>
                </a:solidFill>
              </a:rPr>
              <a:t>Local variable1: buff[4-7</a:t>
            </a:r>
            <a:r>
              <a:rPr lang="en-US" altLang="zh-TW" dirty="0" smtClean="0">
                <a:solidFill>
                  <a:srgbClr val="FF0000"/>
                </a:solidFill>
              </a:rPr>
              <a:t>]</a:t>
            </a:r>
            <a:endParaRPr lang="zh-TW" altLang="en-US" dirty="0">
              <a:solidFill>
                <a:srgbClr val="FF0000"/>
              </a:solidFill>
            </a:endParaRPr>
          </a:p>
        </p:txBody>
      </p:sp>
      <p:sp>
        <p:nvSpPr>
          <p:cNvPr id="14" name="文字方塊 13"/>
          <p:cNvSpPr txBox="1"/>
          <p:nvPr/>
        </p:nvSpPr>
        <p:spPr>
          <a:xfrm>
            <a:off x="1475016" y="3254026"/>
            <a:ext cx="2522294" cy="369332"/>
          </a:xfrm>
          <a:prstGeom prst="rect">
            <a:avLst/>
          </a:prstGeom>
          <a:noFill/>
        </p:spPr>
        <p:txBody>
          <a:bodyPr wrap="none" rtlCol="0">
            <a:spAutoFit/>
          </a:bodyPr>
          <a:lstStyle/>
          <a:p>
            <a:r>
              <a:rPr lang="en-US" altLang="zh-TW" dirty="0">
                <a:solidFill>
                  <a:srgbClr val="FF0000"/>
                </a:solidFill>
              </a:rPr>
              <a:t>Local variable1: buff[0-3</a:t>
            </a:r>
            <a:r>
              <a:rPr lang="en-US" altLang="zh-TW" dirty="0" smtClean="0">
                <a:solidFill>
                  <a:srgbClr val="FF0000"/>
                </a:solidFill>
              </a:rPr>
              <a:t>]</a:t>
            </a:r>
            <a:endParaRPr lang="zh-TW" altLang="en-US" dirty="0">
              <a:solidFill>
                <a:srgbClr val="FF0000"/>
              </a:solidFill>
            </a:endParaRPr>
          </a:p>
        </p:txBody>
      </p:sp>
      <p:sp>
        <p:nvSpPr>
          <p:cNvPr id="20" name="文字方塊 19"/>
          <p:cNvSpPr txBox="1"/>
          <p:nvPr/>
        </p:nvSpPr>
        <p:spPr>
          <a:xfrm>
            <a:off x="1602595" y="2891731"/>
            <a:ext cx="2194319" cy="369332"/>
          </a:xfrm>
          <a:prstGeom prst="rect">
            <a:avLst/>
          </a:prstGeom>
          <a:noFill/>
        </p:spPr>
        <p:txBody>
          <a:bodyPr wrap="none" rtlCol="0">
            <a:spAutoFit/>
          </a:bodyPr>
          <a:lstStyle/>
          <a:p>
            <a:r>
              <a:rPr lang="en-US" altLang="zh-TW" dirty="0" err="1">
                <a:solidFill>
                  <a:srgbClr val="FF0000"/>
                </a:solidFill>
              </a:rPr>
              <a:t>Callee</a:t>
            </a:r>
            <a:r>
              <a:rPr lang="en-US" altLang="zh-TW" dirty="0">
                <a:solidFill>
                  <a:srgbClr val="FF0000"/>
                </a:solidFill>
              </a:rPr>
              <a:t> saved </a:t>
            </a:r>
            <a:r>
              <a:rPr lang="en-US" altLang="zh-TW" dirty="0" smtClean="0">
                <a:solidFill>
                  <a:srgbClr val="FF0000"/>
                </a:solidFill>
              </a:rPr>
              <a:t>registers</a:t>
            </a:r>
            <a:endParaRPr lang="zh-TW" altLang="en-US" dirty="0">
              <a:solidFill>
                <a:srgbClr val="FF0000"/>
              </a:solidFill>
            </a:endParaRPr>
          </a:p>
        </p:txBody>
      </p:sp>
      <p:graphicFrame>
        <p:nvGraphicFramePr>
          <p:cNvPr id="34" name="表格 33"/>
          <p:cNvGraphicFramePr>
            <a:graphicFrameLocks noGrp="1"/>
          </p:cNvGraphicFramePr>
          <p:nvPr>
            <p:extLst>
              <p:ext uri="{D42A27DB-BD31-4B8C-83A1-F6EECF244321}">
                <p14:modId xmlns:p14="http://schemas.microsoft.com/office/powerpoint/2010/main" xmlns="" val="3001742350"/>
              </p:ext>
            </p:extLst>
          </p:nvPr>
        </p:nvGraphicFramePr>
        <p:xfrm>
          <a:off x="1442666" y="3261063"/>
          <a:ext cx="2514176" cy="1484864"/>
        </p:xfrm>
        <a:graphic>
          <a:graphicData uri="http://schemas.openxmlformats.org/drawingml/2006/table">
            <a:tbl>
              <a:tblPr firstRow="1" bandRow="1">
                <a:tableStyleId>{2D5ABB26-0587-4C30-8999-92F81FD0307C}</a:tableStyleId>
              </a:tblPr>
              <a:tblGrid>
                <a:gridCol w="628544"/>
                <a:gridCol w="628544"/>
                <a:gridCol w="628544"/>
                <a:gridCol w="628544"/>
              </a:tblGrid>
              <a:tr h="371216">
                <a:tc>
                  <a:txBody>
                    <a:bodyPr/>
                    <a:lstStyle/>
                    <a:p>
                      <a:r>
                        <a:rPr lang="en-US" altLang="zh-TW" dirty="0" smtClean="0"/>
                        <a:t>1</a:t>
                      </a:r>
                      <a:endParaRPr lang="zh-TW"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4</a:t>
                      </a:r>
                      <a:endParaRPr lang="zh-TW"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5</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7</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8</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9</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c>
                  <a:txBody>
                    <a:bodyPr/>
                    <a:lstStyle/>
                    <a:p>
                      <a:r>
                        <a:rPr lang="en-US" altLang="zh-TW" dirty="0" smtClean="0"/>
                        <a:t>2</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alpha val="80000"/>
                      </a:schemeClr>
                    </a:solidFill>
                  </a:tcPr>
                </a:tc>
              </a:tr>
              <a:tr h="371216">
                <a:tc>
                  <a:txBody>
                    <a:bodyPr/>
                    <a:lstStyle/>
                    <a:p>
                      <a:r>
                        <a:rPr lang="en-US" altLang="zh-TW" dirty="0" smtClean="0"/>
                        <a:t>a</a:t>
                      </a:r>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c>
                  <a:txBody>
                    <a:bodyPr/>
                    <a:lstStyle/>
                    <a:p>
                      <a:r>
                        <a:rPr lang="en-US" altLang="zh-TW" dirty="0" smtClean="0"/>
                        <a:t>r</a:t>
                      </a:r>
                      <a:endParaRPr lang="zh-TW"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40000"/>
                        <a:lumOff val="60000"/>
                        <a:alpha val="80000"/>
                      </a:schemeClr>
                    </a:solidFill>
                  </a:tcPr>
                </a:tc>
              </a:tr>
            </a:tbl>
          </a:graphicData>
        </a:graphic>
      </p:graphicFrame>
      <p:sp>
        <p:nvSpPr>
          <p:cNvPr id="38" name="矩形 37"/>
          <p:cNvSpPr/>
          <p:nvPr/>
        </p:nvSpPr>
        <p:spPr>
          <a:xfrm>
            <a:off x="1356643" y="4331570"/>
            <a:ext cx="2640667" cy="473749"/>
          </a:xfrm>
          <a:prstGeom prst="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p:cNvSpPr txBox="1"/>
          <p:nvPr/>
        </p:nvSpPr>
        <p:spPr>
          <a:xfrm>
            <a:off x="755576" y="1628800"/>
            <a:ext cx="3080202" cy="830997"/>
          </a:xfrm>
          <a:prstGeom prst="rect">
            <a:avLst/>
          </a:prstGeom>
          <a:noFill/>
        </p:spPr>
        <p:txBody>
          <a:bodyPr wrap="none" rtlCol="0">
            <a:spAutoFit/>
          </a:bodyPr>
          <a:lstStyle/>
          <a:p>
            <a:r>
              <a:rPr lang="zh-TW" altLang="en-US" sz="2400" dirty="0" smtClean="0"/>
              <a:t>緩衝區</a:t>
            </a:r>
            <a:r>
              <a:rPr lang="en-US" altLang="zh-TW" sz="2400" dirty="0" smtClean="0"/>
              <a:t>(or </a:t>
            </a:r>
            <a:r>
              <a:rPr lang="zh-TW" altLang="en-US" sz="2400" dirty="0" smtClean="0"/>
              <a:t>堆棧</a:t>
            </a:r>
            <a:r>
              <a:rPr lang="en-US" altLang="zh-TW" sz="2400" dirty="0" smtClean="0"/>
              <a:t>)</a:t>
            </a:r>
            <a:r>
              <a:rPr lang="zh-TW" altLang="en-US" sz="2400" dirty="0" smtClean="0"/>
              <a:t>溢位 </a:t>
            </a:r>
            <a:r>
              <a:rPr lang="en-US" altLang="zh-TW" sz="2400" dirty="0" smtClean="0"/>
              <a:t>–</a:t>
            </a:r>
          </a:p>
          <a:p>
            <a:r>
              <a:rPr lang="en-US" altLang="zh-TW" sz="2400" dirty="0" smtClean="0"/>
              <a:t>(Stack) Buffer Overflow</a:t>
            </a:r>
          </a:p>
        </p:txBody>
      </p:sp>
      <p:sp>
        <p:nvSpPr>
          <p:cNvPr id="41" name="文字方塊 40"/>
          <p:cNvSpPr txBox="1"/>
          <p:nvPr/>
        </p:nvSpPr>
        <p:spPr>
          <a:xfrm>
            <a:off x="6142528" y="3220108"/>
            <a:ext cx="2163926" cy="369332"/>
          </a:xfrm>
          <a:prstGeom prst="rect">
            <a:avLst/>
          </a:prstGeom>
          <a:noFill/>
        </p:spPr>
        <p:txBody>
          <a:bodyPr wrap="none" rtlCol="0">
            <a:spAutoFit/>
          </a:bodyPr>
          <a:lstStyle/>
          <a:p>
            <a:r>
              <a:rPr lang="en-US" altLang="zh-TW" dirty="0" smtClean="0"/>
              <a:t>Other memory space</a:t>
            </a:r>
            <a:endParaRPr lang="zh-TW" altLang="en-US" dirty="0"/>
          </a:p>
        </p:txBody>
      </p:sp>
      <p:sp>
        <p:nvSpPr>
          <p:cNvPr id="10" name="矩形 9"/>
          <p:cNvSpPr/>
          <p:nvPr/>
        </p:nvSpPr>
        <p:spPr>
          <a:xfrm>
            <a:off x="6478840" y="4354198"/>
            <a:ext cx="1872208" cy="43204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859760" y="4385556"/>
            <a:ext cx="619080" cy="369332"/>
          </a:xfrm>
          <a:prstGeom prst="rect">
            <a:avLst/>
          </a:prstGeom>
          <a:noFill/>
        </p:spPr>
        <p:txBody>
          <a:bodyPr wrap="none" rtlCol="0">
            <a:spAutoFit/>
          </a:bodyPr>
          <a:lstStyle/>
          <a:p>
            <a:r>
              <a:rPr lang="en-US" altLang="zh-TW" dirty="0" err="1" smtClean="0"/>
              <a:t>addr</a:t>
            </a:r>
            <a:endParaRPr lang="zh-TW" altLang="en-US" dirty="0"/>
          </a:p>
        </p:txBody>
      </p:sp>
      <p:sp>
        <p:nvSpPr>
          <p:cNvPr id="21" name="文字方塊 20"/>
          <p:cNvSpPr txBox="1"/>
          <p:nvPr/>
        </p:nvSpPr>
        <p:spPr>
          <a:xfrm>
            <a:off x="6951084" y="4383779"/>
            <a:ext cx="944489" cy="369332"/>
          </a:xfrm>
          <a:prstGeom prst="rect">
            <a:avLst/>
          </a:prstGeom>
          <a:noFill/>
        </p:spPr>
        <p:txBody>
          <a:bodyPr wrap="none" rtlCol="0">
            <a:spAutoFit/>
          </a:bodyPr>
          <a:lstStyle/>
          <a:p>
            <a:r>
              <a:rPr lang="en-US" altLang="zh-TW" dirty="0" err="1" smtClean="0"/>
              <a:t>jmp</a:t>
            </a:r>
            <a:r>
              <a:rPr lang="en-US" altLang="zh-TW" dirty="0" smtClean="0"/>
              <a:t> </a:t>
            </a:r>
            <a:r>
              <a:rPr lang="en-US" altLang="zh-TW" dirty="0" err="1" smtClean="0"/>
              <a:t>esp</a:t>
            </a:r>
            <a:endParaRPr lang="zh-TW" altLang="en-US" dirty="0"/>
          </a:p>
        </p:txBody>
      </p:sp>
      <p:cxnSp>
        <p:nvCxnSpPr>
          <p:cNvPr id="31" name="直線單箭頭接點 30"/>
          <p:cNvCxnSpPr/>
          <p:nvPr/>
        </p:nvCxnSpPr>
        <p:spPr>
          <a:xfrm>
            <a:off x="3997310" y="4753110"/>
            <a:ext cx="2481530" cy="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5902626" y="4016224"/>
            <a:ext cx="583814" cy="369332"/>
          </a:xfrm>
          <a:prstGeom prst="rect">
            <a:avLst/>
          </a:prstGeom>
          <a:noFill/>
        </p:spPr>
        <p:txBody>
          <a:bodyPr wrap="none" rtlCol="0">
            <a:spAutoFit/>
          </a:bodyPr>
          <a:lstStyle/>
          <a:p>
            <a:r>
              <a:rPr lang="en-US" altLang="zh-TW" dirty="0" smtClean="0"/>
              <a:t>(Fix)</a:t>
            </a:r>
            <a:endParaRPr lang="zh-TW" altLang="en-US" dirty="0"/>
          </a:p>
        </p:txBody>
      </p:sp>
      <p:sp>
        <p:nvSpPr>
          <p:cNvPr id="50" name="文字方塊 49"/>
          <p:cNvSpPr txBox="1"/>
          <p:nvPr/>
        </p:nvSpPr>
        <p:spPr>
          <a:xfrm>
            <a:off x="7074915" y="5042387"/>
            <a:ext cx="680058" cy="369332"/>
          </a:xfrm>
          <a:prstGeom prst="rect">
            <a:avLst/>
          </a:prstGeom>
          <a:noFill/>
        </p:spPr>
        <p:txBody>
          <a:bodyPr wrap="none" rtlCol="0">
            <a:spAutoFit/>
          </a:bodyPr>
          <a:lstStyle/>
          <a:p>
            <a:r>
              <a:rPr lang="en-US" altLang="zh-TW" dirty="0" smtClean="0">
                <a:solidFill>
                  <a:srgbClr val="FF0000"/>
                </a:solidFill>
              </a:rPr>
              <a:t>crash</a:t>
            </a:r>
            <a:endParaRPr lang="zh-TW" altLang="en-US" dirty="0">
              <a:solidFill>
                <a:srgbClr val="FF0000"/>
              </a:solidFill>
            </a:endParaRPr>
          </a:p>
        </p:txBody>
      </p:sp>
      <p:sp>
        <p:nvSpPr>
          <p:cNvPr id="51" name="文字方塊 50"/>
          <p:cNvSpPr txBox="1"/>
          <p:nvPr/>
        </p:nvSpPr>
        <p:spPr>
          <a:xfrm>
            <a:off x="6678011" y="4363696"/>
            <a:ext cx="1473865" cy="369332"/>
          </a:xfrm>
          <a:prstGeom prst="rect">
            <a:avLst/>
          </a:prstGeom>
          <a:noFill/>
        </p:spPr>
        <p:txBody>
          <a:bodyPr wrap="none" rtlCol="0">
            <a:spAutoFit/>
          </a:bodyPr>
          <a:lstStyle/>
          <a:p>
            <a:r>
              <a:rPr lang="en-US" altLang="zh-TW" dirty="0" err="1" smtClean="0"/>
              <a:t>Unknow</a:t>
            </a:r>
            <a:r>
              <a:rPr lang="en-US" altLang="zh-TW" dirty="0" smtClean="0"/>
              <a:t> code</a:t>
            </a:r>
            <a:endParaRPr lang="zh-TW" altLang="en-US" dirty="0"/>
          </a:p>
        </p:txBody>
      </p:sp>
      <p:cxnSp>
        <p:nvCxnSpPr>
          <p:cNvPr id="35" name="直線單箭頭接點 34"/>
          <p:cNvCxnSpPr/>
          <p:nvPr/>
        </p:nvCxnSpPr>
        <p:spPr>
          <a:xfrm flipH="1">
            <a:off x="3987583" y="4753110"/>
            <a:ext cx="2491258" cy="313360"/>
          </a:xfrm>
          <a:prstGeom prst="straightConnector1">
            <a:avLst/>
          </a:prstGeom>
          <a:ln w="508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421648" y="3232504"/>
            <a:ext cx="2575661" cy="1121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Large String</a:t>
            </a:r>
            <a:endParaRPr lang="zh-TW" altLang="en-US" dirty="0"/>
          </a:p>
        </p:txBody>
      </p:sp>
      <p:sp>
        <p:nvSpPr>
          <p:cNvPr id="40" name="矩形 39"/>
          <p:cNvSpPr/>
          <p:nvPr/>
        </p:nvSpPr>
        <p:spPr>
          <a:xfrm>
            <a:off x="1411921" y="4363696"/>
            <a:ext cx="2575661" cy="5181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Address of </a:t>
            </a:r>
            <a:r>
              <a:rPr lang="en-US" altLang="zh-TW" b="1" dirty="0" err="1" smtClean="0">
                <a:solidFill>
                  <a:srgbClr val="FF0000"/>
                </a:solidFill>
              </a:rPr>
              <a:t>jmp</a:t>
            </a:r>
            <a:r>
              <a:rPr lang="en-US" altLang="zh-TW" b="1" dirty="0" smtClean="0">
                <a:solidFill>
                  <a:srgbClr val="FF0000"/>
                </a:solidFill>
              </a:rPr>
              <a:t> </a:t>
            </a:r>
            <a:r>
              <a:rPr lang="en-US" altLang="zh-TW" b="1" dirty="0" err="1" smtClean="0">
                <a:solidFill>
                  <a:srgbClr val="FF0000"/>
                </a:solidFill>
              </a:rPr>
              <a:t>esp</a:t>
            </a:r>
            <a:endParaRPr lang="zh-TW" altLang="en-US" b="1" dirty="0">
              <a:solidFill>
                <a:srgbClr val="FF0000"/>
              </a:solidFill>
            </a:endParaRPr>
          </a:p>
        </p:txBody>
      </p:sp>
      <p:sp>
        <p:nvSpPr>
          <p:cNvPr id="42" name="矩形 41"/>
          <p:cNvSpPr/>
          <p:nvPr/>
        </p:nvSpPr>
        <p:spPr>
          <a:xfrm>
            <a:off x="1411922" y="4881804"/>
            <a:ext cx="2575661" cy="7405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Nop</a:t>
            </a:r>
            <a:r>
              <a:rPr lang="en-US" altLang="zh-TW" dirty="0" smtClean="0"/>
              <a:t> Sled + </a:t>
            </a:r>
            <a:r>
              <a:rPr lang="en-US" altLang="zh-TW" dirty="0" err="1" smtClean="0"/>
              <a:t>Shellcode</a:t>
            </a:r>
            <a:endParaRPr lang="zh-TW" altLang="en-US" b="1" dirty="0">
              <a:solidFill>
                <a:srgbClr val="FF0000"/>
              </a:solidFill>
            </a:endParaRPr>
          </a:p>
        </p:txBody>
      </p:sp>
      <p:sp>
        <p:nvSpPr>
          <p:cNvPr id="43" name="矩形 42"/>
          <p:cNvSpPr/>
          <p:nvPr/>
        </p:nvSpPr>
        <p:spPr>
          <a:xfrm>
            <a:off x="6588224" y="1700808"/>
            <a:ext cx="1350372" cy="297324"/>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43"/>
          <p:cNvSpPr/>
          <p:nvPr/>
        </p:nvSpPr>
        <p:spPr>
          <a:xfrm>
            <a:off x="7956376" y="1700808"/>
            <a:ext cx="432049" cy="290493"/>
          </a:xfrm>
          <a:prstGeom prst="rect">
            <a:avLst/>
          </a:prstGeom>
          <a:noFill/>
          <a:ln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45" name="矩形 44"/>
          <p:cNvSpPr/>
          <p:nvPr/>
        </p:nvSpPr>
        <p:spPr>
          <a:xfrm>
            <a:off x="8388424" y="1700808"/>
            <a:ext cx="755576" cy="2892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solidFill>
                <a:srgbClr val="FF0000"/>
              </a:solidFill>
            </a:endParaRPr>
          </a:p>
        </p:txBody>
      </p:sp>
      <p:sp>
        <p:nvSpPr>
          <p:cNvPr id="33" name="文字方塊 32"/>
          <p:cNvSpPr txBox="1"/>
          <p:nvPr/>
        </p:nvSpPr>
        <p:spPr>
          <a:xfrm>
            <a:off x="107504" y="5580180"/>
            <a:ext cx="1864100" cy="369332"/>
          </a:xfrm>
          <a:prstGeom prst="rect">
            <a:avLst/>
          </a:prstGeom>
          <a:noFill/>
        </p:spPr>
        <p:txBody>
          <a:bodyPr wrap="none" rtlCol="0">
            <a:spAutoFit/>
          </a:bodyPr>
          <a:lstStyle/>
          <a:p>
            <a:r>
              <a:rPr lang="en-US" altLang="zh-TW" dirty="0" smtClean="0"/>
              <a:t>function prologue</a:t>
            </a:r>
            <a:endParaRPr lang="zh-TW" altLang="en-US" dirty="0"/>
          </a:p>
        </p:txBody>
      </p:sp>
      <p:sp>
        <p:nvSpPr>
          <p:cNvPr id="36" name="文字方塊 35"/>
          <p:cNvSpPr txBox="1"/>
          <p:nvPr/>
        </p:nvSpPr>
        <p:spPr>
          <a:xfrm>
            <a:off x="107504" y="2481342"/>
            <a:ext cx="1834156" cy="369332"/>
          </a:xfrm>
          <a:prstGeom prst="rect">
            <a:avLst/>
          </a:prstGeom>
          <a:noFill/>
        </p:spPr>
        <p:txBody>
          <a:bodyPr wrap="none" rtlCol="0">
            <a:spAutoFit/>
          </a:bodyPr>
          <a:lstStyle/>
          <a:p>
            <a:r>
              <a:rPr lang="en-US" altLang="zh-TW" dirty="0" smtClean="0"/>
              <a:t>function epilogue</a:t>
            </a:r>
            <a:endParaRPr lang="zh-TW" altLang="en-US" dirty="0"/>
          </a:p>
        </p:txBody>
      </p:sp>
      <p:sp>
        <p:nvSpPr>
          <p:cNvPr id="47" name="矩形 46">
            <a:hlinkClick r:id="rId3" action="ppaction://hlinksldjump"/>
          </p:cNvPr>
          <p:cNvSpPr/>
          <p:nvPr/>
        </p:nvSpPr>
        <p:spPr>
          <a:xfrm>
            <a:off x="5724128" y="6597352"/>
            <a:ext cx="2592288" cy="2606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Return To Introduction</a:t>
            </a:r>
            <a:endParaRPr lang="zh-TW" altLang="en-US" dirty="0"/>
          </a:p>
        </p:txBody>
      </p:sp>
    </p:spTree>
    <p:extLst>
      <p:ext uri="{BB962C8B-B14F-4D97-AF65-F5344CB8AC3E}">
        <p14:creationId xmlns:p14="http://schemas.microsoft.com/office/powerpoint/2010/main" xmlns="" val="3267557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7.40741E-7 L -0.00434 -0.0493 " pathEditMode="relative" rAng="0" ptsTypes="AA">
                                      <p:cBhvr>
                                        <p:cTn id="6" dur="1000" fill="hold"/>
                                        <p:tgtEl>
                                          <p:spTgt spid="3"/>
                                        </p:tgtEl>
                                        <p:attrNameLst>
                                          <p:attrName>ppt_x</p:attrName>
                                          <p:attrName>ppt_y</p:attrName>
                                        </p:attrNameLst>
                                      </p:cBhvr>
                                      <p:rCtr x="-226" y="-2477"/>
                                    </p:animMotion>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434 -0.0493 L -0.00434 -0.10185 " pathEditMode="relative" rAng="0" ptsTypes="AA">
                                      <p:cBhvr>
                                        <p:cTn id="12" dur="1000" fill="hold"/>
                                        <p:tgtEl>
                                          <p:spTgt spid="3"/>
                                        </p:tgtEl>
                                        <p:attrNameLst>
                                          <p:attrName>ppt_x</p:attrName>
                                          <p:attrName>ppt_y</p:attrName>
                                        </p:attrNameLst>
                                      </p:cBhvr>
                                      <p:rCtr x="0" y="-2639"/>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0434 -0.10185 L -0.00434 -0.1544 " pathEditMode="relative" rAng="0" ptsTypes="AA">
                                      <p:cBhvr>
                                        <p:cTn id="19" dur="1000" fill="hold"/>
                                        <p:tgtEl>
                                          <p:spTgt spid="3"/>
                                        </p:tgtEl>
                                        <p:attrNameLst>
                                          <p:attrName>ppt_x</p:attrName>
                                          <p:attrName>ppt_y</p:attrName>
                                        </p:attrNameLst>
                                      </p:cBhvr>
                                      <p:rCtr x="0" y="-2639"/>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434 -0.1544 L -0.00434 -0.22778 " pathEditMode="relative" rAng="0" ptsTypes="AA">
                                      <p:cBhvr>
                                        <p:cTn id="26" dur="1000" fill="hold"/>
                                        <p:tgtEl>
                                          <p:spTgt spid="3"/>
                                        </p:tgtEl>
                                        <p:attrNameLst>
                                          <p:attrName>ppt_x</p:attrName>
                                          <p:attrName>ppt_y</p:attrName>
                                        </p:attrNameLst>
                                      </p:cBhvr>
                                      <p:rCtr x="0" y="-3681"/>
                                    </p:animMotion>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1.94444E-6 -7.40741E-7 L -0.00295 -0.23588 " pathEditMode="relative" rAng="0" ptsTypes="AA">
                                      <p:cBhvr>
                                        <p:cTn id="33" dur="2000" fill="hold"/>
                                        <p:tgtEl>
                                          <p:spTgt spid="12"/>
                                        </p:tgtEl>
                                        <p:attrNameLst>
                                          <p:attrName>ppt_x</p:attrName>
                                          <p:attrName>ppt_y</p:attrName>
                                        </p:attrNameLst>
                                      </p:cBhvr>
                                      <p:rCtr x="-156" y="-11806"/>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0" nodeType="clickEffect">
                                  <p:stCondLst>
                                    <p:cond delay="0"/>
                                  </p:stCondLst>
                                  <p:childTnLst>
                                    <p:animMotion origin="layout" path="M 2.5E-6 1.85185E-6 L -0.00261 -0.15486 " pathEditMode="relative" rAng="0" ptsTypes="AA">
                                      <p:cBhvr>
                                        <p:cTn id="41" dur="2000" fill="hold"/>
                                        <p:tgtEl>
                                          <p:spTgt spid="26"/>
                                        </p:tgtEl>
                                        <p:attrNameLst>
                                          <p:attrName>ppt_x</p:attrName>
                                          <p:attrName>ppt_y</p:attrName>
                                        </p:attrNameLst>
                                      </p:cBhvr>
                                      <p:rCtr x="-139" y="-7755"/>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434 -0.22778 L -0.00434 -0.26968 " pathEditMode="relative" rAng="0" ptsTypes="AA">
                                      <p:cBhvr>
                                        <p:cTn id="45" dur="1000" fill="hold"/>
                                        <p:tgtEl>
                                          <p:spTgt spid="3"/>
                                        </p:tgtEl>
                                        <p:attrNameLst>
                                          <p:attrName>ppt_x</p:attrName>
                                          <p:attrName>ppt_y</p:attrName>
                                        </p:attrNameLst>
                                      </p:cBhvr>
                                      <p:rCtr x="0" y="-2106"/>
                                    </p:animMotion>
                                  </p:childTnLst>
                                </p:cTn>
                              </p:par>
                            </p:childTnLst>
                          </p:cTn>
                        </p:par>
                        <p:par>
                          <p:cTn id="46" fill="hold">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0434 -0.26967 L -0.00434 -0.3118 " pathEditMode="relative" rAng="0" ptsTypes="AA">
                                      <p:cBhvr>
                                        <p:cTn id="52" dur="1000" fill="hold"/>
                                        <p:tgtEl>
                                          <p:spTgt spid="3"/>
                                        </p:tgtEl>
                                        <p:attrNameLst>
                                          <p:attrName>ppt_x</p:attrName>
                                          <p:attrName>ppt_y</p:attrName>
                                        </p:attrNameLst>
                                      </p:cBhvr>
                                      <p:rCtr x="0" y="-2106"/>
                                    </p:animMotion>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00434 -0.3118 L -0.00434 -0.38542 " pathEditMode="relative" rAng="0" ptsTypes="AA">
                                      <p:cBhvr>
                                        <p:cTn id="59" dur="1000" fill="hold"/>
                                        <p:tgtEl>
                                          <p:spTgt spid="3"/>
                                        </p:tgtEl>
                                        <p:attrNameLst>
                                          <p:attrName>ppt_x</p:attrName>
                                          <p:attrName>ppt_y</p:attrName>
                                        </p:attrNameLst>
                                      </p:cBhvr>
                                      <p:rCtr x="0" y="-3681"/>
                                    </p:animMotion>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0.00261 -0.15486 L -0.00261 -0.11296 " pathEditMode="relative" rAng="0" ptsTypes="AA">
                                      <p:cBhvr>
                                        <p:cTn id="70" dur="1000" fill="hold"/>
                                        <p:tgtEl>
                                          <p:spTgt spid="26"/>
                                        </p:tgtEl>
                                        <p:attrNameLst>
                                          <p:attrName>ppt_x</p:attrName>
                                          <p:attrName>ppt_y</p:attrName>
                                        </p:attrNameLst>
                                      </p:cBhvr>
                                      <p:rCtr x="0" y="2083"/>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0.00434 -0.38565 L -0.00174 -0.30949 " pathEditMode="relative" rAng="0" ptsTypes="AA">
                                      <p:cBhvr>
                                        <p:cTn id="84" dur="500" fill="hold"/>
                                        <p:tgtEl>
                                          <p:spTgt spid="3"/>
                                        </p:tgtEl>
                                        <p:attrNameLst>
                                          <p:attrName>ppt_x</p:attrName>
                                          <p:attrName>ppt_y</p:attrName>
                                        </p:attrNameLst>
                                      </p:cBhvr>
                                      <p:rCtr x="122" y="3796"/>
                                    </p:animMotion>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childTnLst>
                          </p:cTn>
                        </p:par>
                        <p:par>
                          <p:cTn id="89" fill="hold">
                            <p:stCondLst>
                              <p:cond delay="1000"/>
                            </p:stCondLst>
                            <p:childTnLst>
                              <p:par>
                                <p:cTn id="90" presetID="42" presetClass="path" presetSubtype="0" accel="50000" decel="50000" fill="hold" nodeType="afterEffect">
                                  <p:stCondLst>
                                    <p:cond delay="0"/>
                                  </p:stCondLst>
                                  <p:childTnLst>
                                    <p:animMotion origin="layout" path="M -0.00434 -0.31203 L -0.00434 -0.27014 " pathEditMode="relative" rAng="0" ptsTypes="AA">
                                      <p:cBhvr>
                                        <p:cTn id="91" dur="500" fill="hold"/>
                                        <p:tgtEl>
                                          <p:spTgt spid="3"/>
                                        </p:tgtEl>
                                        <p:attrNameLst>
                                          <p:attrName>ppt_x</p:attrName>
                                          <p:attrName>ppt_y</p:attrName>
                                        </p:attrNameLst>
                                      </p:cBhvr>
                                      <p:rCtr x="0" y="2083"/>
                                    </p:animMotion>
                                  </p:childTnLst>
                                </p:cTn>
                              </p:par>
                            </p:childTnLst>
                          </p:cTn>
                        </p:par>
                        <p:par>
                          <p:cTn id="92" fill="hold">
                            <p:stCondLst>
                              <p:cond delay="1500"/>
                            </p:stCondLst>
                            <p:childTnLst>
                              <p:par>
                                <p:cTn id="93" presetID="10" presetClass="exit" presetSubtype="0" fill="hold" grpId="1" nodeType="afterEffect">
                                  <p:stCondLst>
                                    <p:cond delay="0"/>
                                  </p:stCondLst>
                                  <p:childTnLst>
                                    <p:animEffect transition="out" filter="fade">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childTnLst>
                          </p:cTn>
                        </p:par>
                        <p:par>
                          <p:cTn id="96" fill="hold">
                            <p:stCondLst>
                              <p:cond delay="2000"/>
                            </p:stCondLst>
                            <p:childTnLst>
                              <p:par>
                                <p:cTn id="97" presetID="42" presetClass="path" presetSubtype="0" accel="50000" decel="50000" fill="hold" nodeType="afterEffect">
                                  <p:stCondLst>
                                    <p:cond delay="0"/>
                                  </p:stCondLst>
                                  <p:childTnLst>
                                    <p:animMotion origin="layout" path="M -0.00434 -0.26991 L -0.00174 -0.22547 " pathEditMode="relative" rAng="0" ptsTypes="AA">
                                      <p:cBhvr>
                                        <p:cTn id="98" dur="500" fill="hold"/>
                                        <p:tgtEl>
                                          <p:spTgt spid="3"/>
                                        </p:tgtEl>
                                        <p:attrNameLst>
                                          <p:attrName>ppt_x</p:attrName>
                                          <p:attrName>ppt_y</p:attrName>
                                        </p:attrNameLst>
                                      </p:cBhvr>
                                      <p:rCtr x="122" y="2222"/>
                                    </p:animMotion>
                                  </p:childTnLst>
                                </p:cTn>
                              </p:par>
                            </p:childTnLst>
                          </p:cTn>
                        </p:par>
                        <p:par>
                          <p:cTn id="99" fill="hold">
                            <p:stCondLst>
                              <p:cond delay="2500"/>
                            </p:stCondLst>
                            <p:childTnLst>
                              <p:par>
                                <p:cTn id="100" presetID="10" presetClass="exit" presetSubtype="0" fill="hold" grpId="1" nodeType="after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nodeType="clickEffect">
                                  <p:stCondLst>
                                    <p:cond delay="0"/>
                                  </p:stCondLst>
                                  <p:childTnLst>
                                    <p:animMotion origin="layout" path="M -0.00434 -0.22767 L -0.00174 -0.15178 " pathEditMode="relative" rAng="0" ptsTypes="AA">
                                      <p:cBhvr>
                                        <p:cTn id="110" dur="500" fill="hold"/>
                                        <p:tgtEl>
                                          <p:spTgt spid="3"/>
                                        </p:tgtEl>
                                        <p:attrNameLst>
                                          <p:attrName>ppt_x</p:attrName>
                                          <p:attrName>ppt_y</p:attrName>
                                        </p:attrNameLst>
                                      </p:cBhvr>
                                      <p:rCtr x="122" y="3795"/>
                                    </p:animMotion>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11"/>
                                        </p:tgtEl>
                                      </p:cBhvr>
                                    </p:animEffect>
                                    <p:set>
                                      <p:cBhvr>
                                        <p:cTn id="114" dur="1" fill="hold">
                                          <p:stCondLst>
                                            <p:cond delay="499"/>
                                          </p:stCondLst>
                                        </p:cTn>
                                        <p:tgtEl>
                                          <p:spTgt spid="11"/>
                                        </p:tgtEl>
                                        <p:attrNameLst>
                                          <p:attrName>style.visibility</p:attrName>
                                        </p:attrNameLst>
                                      </p:cBhvr>
                                      <p:to>
                                        <p:strVal val="hidden"/>
                                      </p:to>
                                    </p:set>
                                  </p:childTnLst>
                                </p:cTn>
                              </p:par>
                            </p:childTnLst>
                          </p:cTn>
                        </p:par>
                        <p:par>
                          <p:cTn id="115" fill="hold">
                            <p:stCondLst>
                              <p:cond delay="1000"/>
                            </p:stCondLst>
                            <p:childTnLst>
                              <p:par>
                                <p:cTn id="116" presetID="42" presetClass="path" presetSubtype="0" accel="50000" decel="50000" fill="hold" nodeType="afterEffect">
                                  <p:stCondLst>
                                    <p:cond delay="0"/>
                                  </p:stCondLst>
                                  <p:childTnLst>
                                    <p:animMotion origin="layout" path="M -0.00295 -0.267 L -0.00035 -0.00231 " pathEditMode="relative" rAng="0" ptsTypes="AA">
                                      <p:cBhvr>
                                        <p:cTn id="117" dur="500" fill="hold"/>
                                        <p:tgtEl>
                                          <p:spTgt spid="12"/>
                                        </p:tgtEl>
                                        <p:attrNameLst>
                                          <p:attrName>ppt_x</p:attrName>
                                          <p:attrName>ppt_y</p:attrName>
                                        </p:attrNameLst>
                                      </p:cBhvr>
                                      <p:rCtr x="122" y="13235"/>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9"/>
                                        </p:tgtEl>
                                      </p:cBhvr>
                                    </p:animEffect>
                                    <p:set>
                                      <p:cBhvr>
                                        <p:cTn id="122" dur="1" fill="hold">
                                          <p:stCondLst>
                                            <p:cond delay="499"/>
                                          </p:stCondLst>
                                        </p:cTn>
                                        <p:tgtEl>
                                          <p:spTgt spid="9"/>
                                        </p:tgtEl>
                                        <p:attrNameLst>
                                          <p:attrName>style.visibility</p:attrName>
                                        </p:attrNameLst>
                                      </p:cBhvr>
                                      <p:to>
                                        <p:strVal val="hidden"/>
                                      </p:to>
                                    </p:set>
                                  </p:childTnLst>
                                </p:cTn>
                              </p:par>
                              <p:par>
                                <p:cTn id="123" presetID="42" presetClass="path" presetSubtype="0" accel="50000" decel="50000" fill="hold" nodeType="withEffect">
                                  <p:stCondLst>
                                    <p:cond delay="0"/>
                                  </p:stCondLst>
                                  <p:childTnLst>
                                    <p:animMotion origin="layout" path="M -0.00434 -0.15433 L -0.00174 -0.09926 " pathEditMode="relative" rAng="0" ptsTypes="AA">
                                      <p:cBhvr>
                                        <p:cTn id="124" dur="1000" fill="hold"/>
                                        <p:tgtEl>
                                          <p:spTgt spid="3"/>
                                        </p:tgtEl>
                                        <p:attrNameLst>
                                          <p:attrName>ppt_x</p:attrName>
                                          <p:attrName>ppt_y</p:attrName>
                                        </p:attrNameLst>
                                      </p:cBhvr>
                                      <p:rCtr x="122" y="2753"/>
                                    </p:animMotion>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3" nodeType="clickEffect">
                                  <p:stCondLst>
                                    <p:cond delay="0"/>
                                  </p:stCondLst>
                                  <p:childTnLst>
                                    <p:animMotion origin="layout" path="M -0.00261 -0.11296 L -0.00365 0.04676 " pathEditMode="relative" rAng="0" ptsTypes="AA">
                                      <p:cBhvr>
                                        <p:cTn id="128" dur="1000" fill="hold"/>
                                        <p:tgtEl>
                                          <p:spTgt spid="26"/>
                                        </p:tgtEl>
                                        <p:attrNameLst>
                                          <p:attrName>ppt_x</p:attrName>
                                          <p:attrName>ppt_y</p:attrName>
                                        </p:attrNameLst>
                                      </p:cBhvr>
                                      <p:rCtr x="-52" y="7986"/>
                                    </p:animMotion>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2" nodeType="clickEffect">
                                  <p:stCondLst>
                                    <p:cond delay="0"/>
                                  </p:stCondLst>
                                  <p:childTnLst>
                                    <p:set>
                                      <p:cBhvr>
                                        <p:cTn id="132" dur="1" fill="hold">
                                          <p:stCondLst>
                                            <p:cond delay="0"/>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51"/>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1"/>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50"/>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4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3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29"/>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43"/>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4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5" grpId="0"/>
      <p:bldP spid="7" grpId="0"/>
      <p:bldP spid="9" grpId="0"/>
      <p:bldP spid="9" grpId="1"/>
      <p:bldP spid="11" grpId="0"/>
      <p:bldP spid="11" grpId="1"/>
      <p:bldP spid="13" grpId="0"/>
      <p:bldP spid="13" grpId="1"/>
      <p:bldP spid="14" grpId="0"/>
      <p:bldP spid="14" grpId="1"/>
      <p:bldP spid="20" grpId="0"/>
      <p:bldP spid="20" grpId="1"/>
      <p:bldP spid="38" grpId="0" animBg="1"/>
      <p:bldP spid="21" grpId="0"/>
      <p:bldP spid="49" grpId="0"/>
      <p:bldP spid="50" grpId="0"/>
      <p:bldP spid="50" grpId="1"/>
      <p:bldP spid="51" grpId="0"/>
      <p:bldP spid="51" grpId="1"/>
      <p:bldP spid="29" grpId="0" animBg="1"/>
      <p:bldP spid="40" grpId="0" animBg="1"/>
      <p:bldP spid="42" grpId="0" animBg="1"/>
      <p:bldP spid="43" grpId="0" animBg="1"/>
      <p:bldP spid="44" grpId="0" animBg="1"/>
      <p:bldP spid="45" grpId="0" animBg="1"/>
      <p:bldP spid="33" grpId="0"/>
      <p:bldP spid="33" grpId="1"/>
      <p:bldP spid="36" grpId="0"/>
      <p:bldP spid="3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Brainstorm</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Complex is fun, not hard.</a:t>
            </a:r>
          </a:p>
          <a:p>
            <a:r>
              <a:rPr lang="en-US" altLang="zh-TW" dirty="0" smtClean="0"/>
              <a:t>Hacking is art of targeting.</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a:t>
            </a:fld>
            <a:endParaRPr lang="zh-TW" altLang="en-US"/>
          </a:p>
        </p:txBody>
      </p:sp>
      <p:pic>
        <p:nvPicPr>
          <p:cNvPr id="266242" name="Picture 2" descr="https://lh3.googleusercontent.com/RfjMG7uiOAi53ie4o1epd4h-YC-g29T_jhzsL4sL184JBdkwdCOFHNPQMgE6qbMSd4aQtKaqsvaLqmzL4eZc5O03WvShHENmKvpPhl07rriTqWVdKgbtYf0q-27JwtP_-CNF4tVyLkTVm1sLDEekmZwK3Ft5yngEnN5hFtFYe_9EHxSMbq1ILgPk65KcoO3VGZEQvj6xdcnqQSDExy9g3cB-nMqR5jKVau-D-aXE3IROgW5g_vWxfrLhmQc3p8MrKhLc74eJwVavx1Fim5uxsU-G_8yF2Yt5_-oVgB8XpQAE05HLRLlc1CcBTK0FPkSgpzB8xKeny7MDtl7BCzbQK76MMXxiktPdpOHIOMlh3yQ45V6NpldKofAVUOxucIxOKBcAPg7-Lp318CzfeO18aNtiN3b4cXj3SI1TfEW-ggBVBasVWifVvnWAtuy4oFEZ_bmXCkY9VoOMQUCcwR2f3YerqRiBAVFbXOAL9MxakxntSbNPh1wqFo7mJxRwF4k3_rnQKoRMOhyZr2s2A8SH7xuMvewK-lsfjlhjXcxH0w99ub6tXH4AgfGbw93qR_XCOS2sdjGH3C3vGzog2n9Hk-4JJJs_xZiwbF8xzzvyxcwfLr1gXYezUNHttpzh7VnXwvk7a_hFsoUaGQc304Zvd4gBm-ggjN4=w1668-h938-no"/>
          <p:cNvPicPr>
            <a:picLocks noChangeAspect="1" noChangeArrowheads="1"/>
          </p:cNvPicPr>
          <p:nvPr/>
        </p:nvPicPr>
        <p:blipFill>
          <a:blip r:embed="rId2" cstate="print"/>
          <a:srcRect t="20118" b="10244"/>
          <a:stretch>
            <a:fillRect/>
          </a:stretch>
        </p:blipFill>
        <p:spPr bwMode="auto">
          <a:xfrm>
            <a:off x="0" y="2996952"/>
            <a:ext cx="9144000" cy="3240360"/>
          </a:xfrm>
          <a:prstGeom prst="rect">
            <a:avLst/>
          </a:prstGeom>
          <a:noFill/>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APIs</a:t>
            </a:r>
            <a:endParaRPr lang="zh-TW" altLang="en-US" dirty="0"/>
          </a:p>
        </p:txBody>
      </p:sp>
      <p:sp>
        <p:nvSpPr>
          <p:cNvPr id="3" name="內容版面配置區 2"/>
          <p:cNvSpPr>
            <a:spLocks noGrp="1"/>
          </p:cNvSpPr>
          <p:nvPr>
            <p:ph idx="1"/>
          </p:nvPr>
        </p:nvSpPr>
        <p:spPr/>
        <p:txBody>
          <a:bodyPr/>
          <a:lstStyle/>
          <a:p>
            <a:r>
              <a:rPr lang="en-US" altLang="zh-TW" dirty="0" smtClean="0"/>
              <a:t>C/C++ Standard Library</a:t>
            </a:r>
          </a:p>
          <a:p>
            <a:r>
              <a:rPr lang="en-US" altLang="zh-TW" dirty="0" smtClean="0"/>
              <a:t>Socket/Winsock</a:t>
            </a:r>
          </a:p>
          <a:p>
            <a:r>
              <a:rPr lang="en-US" altLang="zh-TW" dirty="0" smtClean="0"/>
              <a:t>Win32 API</a:t>
            </a:r>
          </a:p>
          <a:p>
            <a:r>
              <a:rPr lang="en-US" altLang="zh-TW" dirty="0" smtClean="0"/>
              <a:t>Windows Driver Kits/Framework</a:t>
            </a:r>
          </a:p>
          <a:p>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270</a:t>
            </a:fld>
            <a:endParaRPr lang="zh-TW" altLang="en-US"/>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其他</a:t>
            </a:r>
            <a:endParaRPr lang="zh-TW" altLang="en-US" dirty="0"/>
          </a:p>
        </p:txBody>
      </p:sp>
      <p:sp>
        <p:nvSpPr>
          <p:cNvPr id="3" name="內容版面配置區 2"/>
          <p:cNvSpPr>
            <a:spLocks noGrp="1"/>
          </p:cNvSpPr>
          <p:nvPr>
            <p:ph idx="1"/>
          </p:nvPr>
        </p:nvSpPr>
        <p:spPr>
          <a:xfrm>
            <a:off x="0" y="1484784"/>
            <a:ext cx="9144000" cy="5040560"/>
          </a:xfrm>
        </p:spPr>
        <p:txBody>
          <a:bodyPr/>
          <a:lstStyle/>
          <a:p>
            <a:r>
              <a:rPr lang="zh-TW" altLang="en-US" dirty="0" smtClean="0"/>
              <a:t>投影片已放在</a:t>
            </a:r>
            <a:r>
              <a:rPr lang="en-US" altLang="zh-TW" dirty="0" err="1" smtClean="0"/>
              <a:t>Github</a:t>
            </a:r>
            <a:endParaRPr lang="en-US" altLang="zh-TW" dirty="0" smtClean="0"/>
          </a:p>
          <a:p>
            <a:r>
              <a:rPr lang="zh-TW" altLang="en-US" dirty="0" smtClean="0"/>
              <a:t>程式設計可以點出許多複雜的資安問題來自於底層</a:t>
            </a:r>
            <a:endParaRPr lang="en-US" altLang="zh-TW" dirty="0" smtClean="0"/>
          </a:p>
          <a:p>
            <a:r>
              <a:rPr lang="zh-TW" altLang="en-US" dirty="0" smtClean="0"/>
              <a:t>這類</a:t>
            </a:r>
            <a:r>
              <a:rPr lang="zh-TW" altLang="en-US" dirty="0" smtClean="0"/>
              <a:t>問題國外相較台灣多</a:t>
            </a:r>
            <a:endParaRPr lang="en-US" altLang="zh-TW" dirty="0" smtClean="0"/>
          </a:p>
          <a:p>
            <a:r>
              <a:rPr lang="en-US" altLang="zh-TW" dirty="0" err="1" smtClean="0"/>
              <a:t>Wanna</a:t>
            </a:r>
            <a:r>
              <a:rPr lang="en-US" altLang="zh-TW" dirty="0" smtClean="0"/>
              <a:t> Cry/</a:t>
            </a:r>
            <a:r>
              <a:rPr lang="en-US" altLang="zh-TW" dirty="0" err="1" smtClean="0"/>
              <a:t>Spectre</a:t>
            </a:r>
            <a:r>
              <a:rPr lang="en-US" altLang="zh-TW" dirty="0" smtClean="0"/>
              <a:t>/Meltdown</a:t>
            </a:r>
            <a:r>
              <a:rPr lang="zh-TW" altLang="en-US" dirty="0" smtClean="0"/>
              <a:t>視乎已經造成資安界的震盪，但這其實是很常見的現象</a:t>
            </a:r>
            <a:r>
              <a:rPr lang="en-US" altLang="zh-TW" dirty="0" smtClean="0"/>
              <a:t>(</a:t>
            </a:r>
            <a:r>
              <a:rPr lang="zh-TW" altLang="en-US" dirty="0" smtClean="0"/>
              <a:t>震盪波、</a:t>
            </a:r>
            <a:r>
              <a:rPr lang="en-US" altLang="zh-TW" dirty="0" smtClean="0"/>
              <a:t>CIH)</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271</a:t>
            </a:fld>
            <a:endParaRPr lang="zh-TW" altLang="en-US"/>
          </a:p>
        </p:txBody>
      </p:sp>
      <p:sp>
        <p:nvSpPr>
          <p:cNvPr id="6" name="文字方塊 5"/>
          <p:cNvSpPr txBox="1"/>
          <p:nvPr/>
        </p:nvSpPr>
        <p:spPr>
          <a:xfrm>
            <a:off x="395536" y="6488668"/>
            <a:ext cx="7639079" cy="369332"/>
          </a:xfrm>
          <a:prstGeom prst="rect">
            <a:avLst/>
          </a:prstGeom>
          <a:noFill/>
        </p:spPr>
        <p:txBody>
          <a:bodyPr wrap="none" rtlCol="0">
            <a:spAutoFit/>
          </a:bodyPr>
          <a:lstStyle/>
          <a:p>
            <a:r>
              <a:rPr lang="en-US" altLang="zh-TW" dirty="0" err="1" smtClean="0"/>
              <a:t>git</a:t>
            </a:r>
            <a:r>
              <a:rPr lang="en-US" altLang="zh-TW" dirty="0" smtClean="0"/>
              <a:t> repository: https://github.com/k1nm3nh4ck3r/OpenSecurityTrainingTaiwan</a:t>
            </a:r>
            <a:endParaRPr lang="zh-TW"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新聞</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古科技復活</a:t>
            </a:r>
            <a:r>
              <a:rPr lang="en-US" altLang="zh-TW" dirty="0" smtClean="0"/>
              <a:t>:</a:t>
            </a:r>
            <a:r>
              <a:rPr lang="zh-TW" altLang="en-US" dirty="0" smtClean="0"/>
              <a:t> </a:t>
            </a:r>
            <a:r>
              <a:rPr lang="en-US" altLang="zh-TW" dirty="0" smtClean="0"/>
              <a:t>DOS</a:t>
            </a:r>
            <a:r>
              <a:rPr lang="zh-TW" altLang="en-US" dirty="0" smtClean="0"/>
              <a:t> 主機復活</a:t>
            </a:r>
            <a:endParaRPr lang="en-US" altLang="zh-TW" dirty="0" smtClean="0"/>
          </a:p>
          <a:p>
            <a:pPr lvl="1"/>
            <a:r>
              <a:rPr lang="en-US" altLang="zh-TW" dirty="0" smtClean="0"/>
              <a:t>UXXXX</a:t>
            </a:r>
            <a:r>
              <a:rPr lang="zh-TW" altLang="en-US" dirty="0" smtClean="0"/>
              <a:t>公司為 </a:t>
            </a:r>
            <a:r>
              <a:rPr lang="en-US" altLang="zh-TW" dirty="0" smtClean="0"/>
              <a:t>DOS </a:t>
            </a:r>
            <a:r>
              <a:rPr lang="zh-TW" altLang="en-US" dirty="0" smtClean="0"/>
              <a:t>遊戲迷推出 </a:t>
            </a:r>
            <a:r>
              <a:rPr lang="en-US" altLang="zh-TW" dirty="0" smtClean="0"/>
              <a:t>PC Classic</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28</a:t>
            </a:fld>
            <a:endParaRPr lang="zh-TW" altLang="en-US"/>
          </a:p>
        </p:txBody>
      </p:sp>
      <p:pic>
        <p:nvPicPr>
          <p:cNvPr id="270338" name="Picture 2" descr="http://img.technews.tw/wp-content/uploads/2018/11/15183751/wqoqpwop-624x371.png"/>
          <p:cNvPicPr>
            <a:picLocks noChangeAspect="1" noChangeArrowheads="1"/>
          </p:cNvPicPr>
          <p:nvPr/>
        </p:nvPicPr>
        <p:blipFill>
          <a:blip r:embed="rId2" cstate="print"/>
          <a:srcRect/>
          <a:stretch>
            <a:fillRect/>
          </a:stretch>
        </p:blipFill>
        <p:spPr bwMode="auto">
          <a:xfrm>
            <a:off x="1475656" y="2636912"/>
            <a:ext cx="5943600" cy="3533776"/>
          </a:xfrm>
          <a:prstGeom prst="rect">
            <a:avLst/>
          </a:prstGeom>
          <a:noFill/>
        </p:spPr>
      </p:pic>
      <p:sp>
        <p:nvSpPr>
          <p:cNvPr id="6" name="文字方塊 5"/>
          <p:cNvSpPr txBox="1"/>
          <p:nvPr/>
        </p:nvSpPr>
        <p:spPr>
          <a:xfrm>
            <a:off x="323528" y="6309320"/>
            <a:ext cx="5195653" cy="369332"/>
          </a:xfrm>
          <a:prstGeom prst="rect">
            <a:avLst/>
          </a:prstGeom>
          <a:noFill/>
        </p:spPr>
        <p:txBody>
          <a:bodyPr wrap="none" rtlCol="0">
            <a:spAutoFit/>
          </a:bodyPr>
          <a:lstStyle/>
          <a:p>
            <a:r>
              <a:rPr lang="zh-TW" altLang="en-US" dirty="0" smtClean="0"/>
              <a:t>參考</a:t>
            </a:r>
            <a:r>
              <a:rPr lang="en-US" altLang="zh-TW" dirty="0" smtClean="0"/>
              <a:t>: https://unitetechno.com/dt_catalog/pc-classic/</a:t>
            </a:r>
            <a:endParaRPr lang="zh-TW"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zh-TW" altLang="en-US" dirty="0" smtClean="0"/>
              <a:t>文科與理科的差別</a:t>
            </a:r>
            <a:endParaRPr lang="en-US" altLang="zh-TW" dirty="0" smtClean="0"/>
          </a:p>
          <a:p>
            <a:r>
              <a:rPr lang="zh-TW" altLang="en-US" dirty="0" smtClean="0"/>
              <a:t>學科術語的問題</a:t>
            </a:r>
            <a:endParaRPr lang="en-US" altLang="zh-TW" dirty="0" smtClean="0"/>
          </a:p>
          <a:p>
            <a:r>
              <a:rPr lang="zh-TW" altLang="en-US" dirty="0" smtClean="0"/>
              <a:t>問與不問的問題</a:t>
            </a:r>
            <a:endParaRPr lang="en-US" altLang="zh-TW" dirty="0" smtClean="0"/>
          </a:p>
          <a:p>
            <a:r>
              <a:rPr lang="zh-TW" altLang="en-US" dirty="0" smtClean="0"/>
              <a:t>名詞與動詞的差別與記憶點</a:t>
            </a:r>
            <a:endParaRPr lang="en-US" altLang="zh-TW" dirty="0" smtClean="0"/>
          </a:p>
          <a:p>
            <a:endParaRPr lang="en-US" altLang="zh-TW" dirty="0" smtClean="0"/>
          </a:p>
          <a:p>
            <a:r>
              <a:rPr lang="zh-TW" altLang="en-US" b="1" dirty="0" smtClean="0">
                <a:solidFill>
                  <a:srgbClr val="FF0000"/>
                </a:solidFill>
              </a:rPr>
              <a:t>資訊安全</a:t>
            </a:r>
            <a:r>
              <a:rPr lang="zh-TW" altLang="en-US" dirty="0" smtClean="0"/>
              <a:t>，意為</a:t>
            </a:r>
            <a:r>
              <a:rPr lang="zh-TW" altLang="en-US" b="1" dirty="0" smtClean="0">
                <a:solidFill>
                  <a:srgbClr val="FF0000"/>
                </a:solidFill>
              </a:rPr>
              <a:t>保護資訊及資訊系統</a:t>
            </a:r>
            <a:r>
              <a:rPr lang="zh-TW" altLang="en-US" dirty="0" smtClean="0"/>
              <a:t>免受未經授權的</a:t>
            </a:r>
            <a:r>
              <a:rPr lang="zh-TW" altLang="en-US" b="1" dirty="0" smtClean="0"/>
              <a:t>進入</a:t>
            </a:r>
            <a:r>
              <a:rPr lang="zh-TW" altLang="en-US" dirty="0" smtClean="0"/>
              <a:t>、</a:t>
            </a:r>
            <a:r>
              <a:rPr lang="zh-TW" altLang="en-US" b="1" dirty="0" smtClean="0"/>
              <a:t>使用、披露、破壞、修改、檢視、記錄</a:t>
            </a:r>
            <a:r>
              <a:rPr lang="zh-TW" altLang="en-US" dirty="0" smtClean="0"/>
              <a:t>及</a:t>
            </a:r>
            <a:r>
              <a:rPr lang="zh-TW" altLang="en-US" b="1" dirty="0" smtClean="0"/>
              <a:t>銷毀</a:t>
            </a:r>
            <a:r>
              <a:rPr lang="zh-TW" altLang="en-US" dirty="0" smtClean="0"/>
              <a:t>。 </a:t>
            </a:r>
          </a:p>
          <a:p>
            <a:r>
              <a:rPr lang="zh-TW" altLang="en-US" b="1" dirty="0" smtClean="0">
                <a:solidFill>
                  <a:srgbClr val="FF0000"/>
                </a:solidFill>
              </a:rPr>
              <a:t>政府、軍隊、公司、金融機構、醫院、私人企業</a:t>
            </a:r>
            <a:r>
              <a:rPr lang="zh-TW" altLang="en-US" dirty="0" smtClean="0"/>
              <a:t>積累了大量的有關他們的</a:t>
            </a:r>
            <a:r>
              <a:rPr lang="zh-TW" altLang="en-US" b="1" dirty="0" smtClean="0">
                <a:solidFill>
                  <a:srgbClr val="FF0000"/>
                </a:solidFill>
              </a:rPr>
              <a:t>雇員、顧客、產品、研究、金融資料</a:t>
            </a:r>
            <a:r>
              <a:rPr lang="zh-TW" altLang="en-US" dirty="0" smtClean="0"/>
              <a:t>的</a:t>
            </a:r>
            <a:r>
              <a:rPr lang="zh-TW" altLang="en-US" b="1" dirty="0" smtClean="0">
                <a:solidFill>
                  <a:srgbClr val="FF0000"/>
                </a:solidFill>
              </a:rPr>
              <a:t>機密資訊</a:t>
            </a:r>
            <a:r>
              <a:rPr lang="zh-TW" altLang="en-US" dirty="0" smtClean="0"/>
              <a:t>。絕大多數此類的資訊現在被</a:t>
            </a:r>
            <a:r>
              <a:rPr lang="zh-TW" altLang="en-US" b="1" dirty="0" smtClean="0"/>
              <a:t>收集、產生、儲存</a:t>
            </a:r>
            <a:r>
              <a:rPr lang="zh-TW" altLang="en-US" dirty="0" smtClean="0"/>
              <a:t>在電腦內，並通過</a:t>
            </a:r>
            <a:r>
              <a:rPr lang="zh-TW" altLang="en-US" b="1" dirty="0" smtClean="0">
                <a:solidFill>
                  <a:srgbClr val="FF0000"/>
                </a:solidFill>
              </a:rPr>
              <a:t>網路傳送到別的電腦</a:t>
            </a:r>
            <a:r>
              <a:rPr lang="zh-TW" altLang="en-US" dirty="0" smtClean="0"/>
              <a:t>。 </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我是誰</a:t>
            </a:r>
            <a:r>
              <a:rPr lang="en-US" altLang="zh-TW" dirty="0" smtClean="0"/>
              <a:t>?</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zh-TW" altLang="en-US" dirty="0" smtClean="0"/>
              <a:t>黃廷宇</a:t>
            </a:r>
            <a:endParaRPr lang="en-US" altLang="zh-TW" dirty="0" smtClean="0"/>
          </a:p>
          <a:p>
            <a:r>
              <a:rPr lang="zh-TW" altLang="en-US" dirty="0" smtClean="0"/>
              <a:t>學歷</a:t>
            </a:r>
            <a:r>
              <a:rPr lang="en-US" altLang="zh-TW" dirty="0" smtClean="0"/>
              <a:t>:</a:t>
            </a:r>
            <a:r>
              <a:rPr lang="zh-TW" altLang="en-US" dirty="0" smtClean="0"/>
              <a:t> 逢甲大學資訊工程所碩士</a:t>
            </a:r>
            <a:endParaRPr lang="en-US" altLang="zh-TW" dirty="0" smtClean="0"/>
          </a:p>
          <a:p>
            <a:r>
              <a:rPr lang="zh-TW" altLang="en-US" dirty="0" smtClean="0"/>
              <a:t>證照</a:t>
            </a:r>
            <a:r>
              <a:rPr lang="en-US" altLang="zh-TW" dirty="0" smtClean="0"/>
              <a:t>:</a:t>
            </a:r>
          </a:p>
          <a:p>
            <a:pPr lvl="1"/>
            <a:r>
              <a:rPr lang="zh-TW" altLang="en-US" dirty="0" smtClean="0"/>
              <a:t>國家技術士軟體設計</a:t>
            </a:r>
            <a:r>
              <a:rPr lang="en-US" altLang="zh-TW" dirty="0" smtClean="0"/>
              <a:t>C++</a:t>
            </a:r>
            <a:r>
              <a:rPr lang="zh-TW" altLang="en-US" dirty="0" smtClean="0"/>
              <a:t>乙級</a:t>
            </a:r>
            <a:endParaRPr lang="en-US" altLang="zh-TW" dirty="0" smtClean="0"/>
          </a:p>
          <a:p>
            <a:pPr lvl="1"/>
            <a:r>
              <a:rPr lang="en-US" altLang="zh-TW" dirty="0" smtClean="0"/>
              <a:t>Java</a:t>
            </a:r>
            <a:r>
              <a:rPr lang="zh-TW" altLang="en-US" dirty="0" smtClean="0"/>
              <a:t>認證</a:t>
            </a:r>
            <a:r>
              <a:rPr lang="en-US" altLang="zh-TW" dirty="0" smtClean="0"/>
              <a:t> SCJP</a:t>
            </a:r>
          </a:p>
          <a:p>
            <a:pPr lvl="1"/>
            <a:r>
              <a:rPr lang="zh-TW" altLang="en-US" dirty="0" smtClean="0"/>
              <a:t>道德駭客</a:t>
            </a:r>
            <a:r>
              <a:rPr lang="en-US" altLang="zh-TW" dirty="0" smtClean="0"/>
              <a:t>-ECSS</a:t>
            </a:r>
          </a:p>
          <a:p>
            <a:r>
              <a:rPr lang="zh-TW" altLang="en-US" dirty="0" smtClean="0"/>
              <a:t>經歷</a:t>
            </a:r>
            <a:r>
              <a:rPr lang="en-US" altLang="zh-TW" dirty="0" smtClean="0"/>
              <a:t>:</a:t>
            </a:r>
          </a:p>
          <a:p>
            <a:pPr lvl="1"/>
            <a:r>
              <a:rPr lang="zh-TW" altLang="en-US" dirty="0" smtClean="0"/>
              <a:t>系微 助理工程師</a:t>
            </a:r>
            <a:endParaRPr lang="en-US" altLang="zh-TW" dirty="0" smtClean="0"/>
          </a:p>
          <a:p>
            <a:pPr lvl="1"/>
            <a:r>
              <a:rPr lang="zh-TW" altLang="en-US" dirty="0" smtClean="0"/>
              <a:t>安華 高級工程師</a:t>
            </a:r>
            <a:endParaRPr lang="en-US" altLang="zh-TW" dirty="0" smtClean="0"/>
          </a:p>
          <a:p>
            <a:pPr lvl="1"/>
            <a:r>
              <a:rPr lang="zh-TW" altLang="en-US" dirty="0" smtClean="0"/>
              <a:t>工研院 副工程師</a:t>
            </a:r>
            <a:endParaRPr lang="en-US" altLang="zh-TW" dirty="0" smtClean="0"/>
          </a:p>
          <a:p>
            <a:pPr lvl="1"/>
            <a:r>
              <a:rPr lang="zh-TW" altLang="en-US" dirty="0" smtClean="0"/>
              <a:t>中華資安國際 資安技術工程師</a:t>
            </a:r>
            <a:endParaRPr lang="en-US" altLang="zh-TW" dirty="0" smtClean="0"/>
          </a:p>
          <a:p>
            <a:pPr lvl="1"/>
            <a:endParaRPr lang="en-US" altLang="zh-TW" dirty="0" smtClean="0"/>
          </a:p>
          <a:p>
            <a:pPr lvl="1"/>
            <a:r>
              <a:rPr lang="zh-TW" altLang="en-US" dirty="0" smtClean="0"/>
              <a:t>台中市政府 滲透測試案</a:t>
            </a:r>
            <a:endParaRPr lang="en-US" altLang="zh-TW" dirty="0" smtClean="0"/>
          </a:p>
          <a:p>
            <a:pPr lvl="1"/>
            <a:r>
              <a:rPr lang="en-US" altLang="zh-TW" dirty="0" err="1" smtClean="0"/>
              <a:t>IoT</a:t>
            </a:r>
            <a:r>
              <a:rPr lang="en-US" altLang="zh-TW" dirty="0" smtClean="0"/>
              <a:t> IP</a:t>
            </a:r>
            <a:r>
              <a:rPr lang="zh-TW" altLang="en-US" dirty="0" smtClean="0"/>
              <a:t> </a:t>
            </a:r>
            <a:r>
              <a:rPr lang="en-US" altLang="zh-TW" dirty="0" smtClean="0"/>
              <a:t>Camera </a:t>
            </a:r>
            <a:r>
              <a:rPr lang="zh-TW" altLang="en-US" dirty="0" smtClean="0"/>
              <a:t>兩個</a:t>
            </a:r>
            <a:r>
              <a:rPr lang="en-US" altLang="zh-TW" dirty="0" smtClean="0"/>
              <a:t>CVE</a:t>
            </a:r>
            <a:r>
              <a:rPr lang="zh-TW" altLang="en-US" dirty="0" smtClean="0"/>
              <a:t>漏洞</a:t>
            </a:r>
            <a:r>
              <a:rPr lang="en-US" altLang="zh-TW" dirty="0" smtClean="0"/>
              <a:t>(0 day)</a:t>
            </a:r>
          </a:p>
          <a:p>
            <a:pPr lvl="1"/>
            <a:r>
              <a:rPr lang="en-US" altLang="zh-TW" dirty="0" smtClean="0"/>
              <a:t>Asus</a:t>
            </a:r>
            <a:r>
              <a:rPr lang="zh-TW" altLang="en-US" dirty="0" smtClean="0"/>
              <a:t>設透測試案</a:t>
            </a:r>
            <a:endParaRPr lang="en-US" altLang="zh-TW" dirty="0" smtClean="0"/>
          </a:p>
          <a:p>
            <a:pPr lvl="1"/>
            <a:r>
              <a:rPr lang="zh-TW" altLang="en-US" dirty="0" smtClean="0"/>
              <a:t>路由器</a:t>
            </a:r>
            <a:r>
              <a:rPr lang="en-US" altLang="zh-TW" dirty="0" smtClean="0"/>
              <a:t>0day</a:t>
            </a:r>
            <a:r>
              <a:rPr lang="zh-TW" altLang="en-US" dirty="0" smtClean="0"/>
              <a:t>挖掘</a:t>
            </a:r>
            <a:endParaRPr lang="en-US" altLang="zh-TW" dirty="0" smtClean="0"/>
          </a:p>
          <a:p>
            <a:pPr lvl="1"/>
            <a:r>
              <a:rPr lang="zh-TW" altLang="en-US" dirty="0" smtClean="0"/>
              <a:t>立法院滲透</a:t>
            </a:r>
            <a:r>
              <a:rPr lang="zh-TW" altLang="en-US" dirty="0" smtClean="0"/>
              <a:t>測試</a:t>
            </a:r>
            <a:endParaRPr lang="en-US" altLang="zh-TW" dirty="0" smtClean="0"/>
          </a:p>
          <a:p>
            <a:pPr lvl="1"/>
            <a:r>
              <a:rPr lang="en-US" altLang="zh-TW" dirty="0" err="1" smtClean="0"/>
              <a:t>IoT</a:t>
            </a:r>
            <a:r>
              <a:rPr lang="zh-TW" altLang="en-US" dirty="0" smtClean="0"/>
              <a:t>漏洞挖掘與鑑識</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資安問題</a:t>
            </a:r>
            <a:endParaRPr lang="en-US" altLang="zh-TW" dirty="0" smtClean="0"/>
          </a:p>
          <a:p>
            <a:pPr lvl="1"/>
            <a:r>
              <a:rPr lang="zh-TW" altLang="en-US" dirty="0" smtClean="0"/>
              <a:t>帳號密碼</a:t>
            </a:r>
            <a:r>
              <a:rPr lang="en-US" altLang="zh-TW" dirty="0" smtClean="0"/>
              <a:t>(</a:t>
            </a:r>
            <a:r>
              <a:rPr lang="zh-TW" altLang="en-US" dirty="0" smtClean="0"/>
              <a:t>帳密</a:t>
            </a:r>
            <a:r>
              <a:rPr lang="en-US" altLang="zh-TW" dirty="0" smtClean="0"/>
              <a:t>)</a:t>
            </a:r>
            <a:r>
              <a:rPr lang="zh-TW" altLang="en-US" dirty="0" smtClean="0"/>
              <a:t>、資料、錢被偷</a:t>
            </a:r>
            <a:endParaRPr lang="en-US" altLang="zh-TW" dirty="0" smtClean="0"/>
          </a:p>
          <a:p>
            <a:pPr lvl="1"/>
            <a:r>
              <a:rPr lang="zh-TW" altLang="en-US" dirty="0" smtClean="0"/>
              <a:t>不知道被偷甚麼、卻已經被偷</a:t>
            </a:r>
            <a:endParaRPr lang="en-US" altLang="zh-TW" dirty="0" smtClean="0"/>
          </a:p>
          <a:p>
            <a:pPr lvl="1"/>
            <a:endParaRPr lang="en-US" altLang="zh-TW" dirty="0" smtClean="0"/>
          </a:p>
          <a:p>
            <a:r>
              <a:rPr lang="zh-TW" altLang="en-US" dirty="0" smtClean="0"/>
              <a:t>原因</a:t>
            </a:r>
            <a:endParaRPr lang="en-US" altLang="zh-TW" dirty="0" smtClean="0"/>
          </a:p>
          <a:p>
            <a:pPr lvl="1"/>
            <a:r>
              <a:rPr lang="zh-TW" altLang="en-US" dirty="0" smtClean="0"/>
              <a:t>程式碼</a:t>
            </a:r>
            <a:r>
              <a:rPr lang="en-US" altLang="zh-TW" dirty="0" smtClean="0"/>
              <a:t>?</a:t>
            </a:r>
          </a:p>
          <a:p>
            <a:pPr lvl="1"/>
            <a:r>
              <a:rPr lang="zh-TW" altLang="en-US" dirty="0" smtClean="0"/>
              <a:t>執行檔</a:t>
            </a:r>
            <a:r>
              <a:rPr lang="en-US" altLang="zh-TW" dirty="0" smtClean="0"/>
              <a:t>?</a:t>
            </a:r>
          </a:p>
          <a:p>
            <a:pPr lvl="1"/>
            <a:r>
              <a:rPr lang="zh-TW" altLang="en-US" b="1" dirty="0" smtClean="0">
                <a:solidFill>
                  <a:srgbClr val="FF0000"/>
                </a:solidFill>
              </a:rPr>
              <a:t>人</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現有資安的窘境</a:t>
            </a:r>
            <a:endParaRPr lang="en-US" altLang="zh-TW" dirty="0" smtClean="0"/>
          </a:p>
          <a:p>
            <a:pPr lvl="1"/>
            <a:r>
              <a:rPr lang="zh-TW" altLang="en-US" dirty="0" smtClean="0"/>
              <a:t>針對一台主機而言，現有檢測方式有許多問題</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31</a:t>
            </a:fld>
            <a:endParaRPr lang="zh-TW" altLang="en-US"/>
          </a:p>
        </p:txBody>
      </p:sp>
      <p:sp>
        <p:nvSpPr>
          <p:cNvPr id="5" name="矩形 4"/>
          <p:cNvSpPr/>
          <p:nvPr/>
        </p:nvSpPr>
        <p:spPr>
          <a:xfrm>
            <a:off x="3923928" y="3140968"/>
            <a:ext cx="3456384" cy="266429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4139952" y="33569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web</a:t>
            </a:r>
            <a:endParaRPr lang="zh-TW" altLang="en-US" dirty="0"/>
          </a:p>
        </p:txBody>
      </p:sp>
      <p:sp>
        <p:nvSpPr>
          <p:cNvPr id="7" name="矩形 6"/>
          <p:cNvSpPr/>
          <p:nvPr/>
        </p:nvSpPr>
        <p:spPr>
          <a:xfrm>
            <a:off x="4139952" y="465313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server</a:t>
            </a:r>
            <a:endParaRPr lang="zh-TW" altLang="en-US" dirty="0"/>
          </a:p>
        </p:txBody>
      </p:sp>
      <p:cxnSp>
        <p:nvCxnSpPr>
          <p:cNvPr id="9" name="直線單箭頭接點 8"/>
          <p:cNvCxnSpPr>
            <a:endCxn id="6" idx="1"/>
          </p:cNvCxnSpPr>
          <p:nvPr/>
        </p:nvCxnSpPr>
        <p:spPr>
          <a:xfrm>
            <a:off x="2771800" y="3789040"/>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7" idx="1"/>
          </p:cNvCxnSpPr>
          <p:nvPr/>
        </p:nvCxnSpPr>
        <p:spPr>
          <a:xfrm>
            <a:off x="2771800" y="5085184"/>
            <a:ext cx="1368152" cy="25152"/>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1547664" y="3645024"/>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sp>
        <p:nvSpPr>
          <p:cNvPr id="15" name="文字方塊 14"/>
          <p:cNvSpPr txBox="1"/>
          <p:nvPr/>
        </p:nvSpPr>
        <p:spPr>
          <a:xfrm>
            <a:off x="1547664" y="4869160"/>
            <a:ext cx="1172116" cy="369332"/>
          </a:xfrm>
          <a:prstGeom prst="rect">
            <a:avLst/>
          </a:prstGeom>
          <a:noFill/>
        </p:spPr>
        <p:txBody>
          <a:bodyPr wrap="none" rtlCol="0">
            <a:spAutoFit/>
          </a:bodyPr>
          <a:lstStyle/>
          <a:p>
            <a:r>
              <a:rPr lang="zh-TW" altLang="en-US" dirty="0" smtClean="0"/>
              <a:t>攻擊</a:t>
            </a:r>
            <a:r>
              <a:rPr lang="en-US" altLang="zh-TW" dirty="0" smtClean="0"/>
              <a:t>/</a:t>
            </a:r>
            <a:r>
              <a:rPr lang="zh-TW" altLang="en-US" dirty="0" smtClean="0"/>
              <a:t>檢測</a:t>
            </a:r>
            <a:endParaRPr lang="zh-TW" altLang="en-US" dirty="0"/>
          </a:p>
        </p:txBody>
      </p:sp>
      <p:cxnSp>
        <p:nvCxnSpPr>
          <p:cNvPr id="17" name="直線單箭頭接點 16"/>
          <p:cNvCxnSpPr>
            <a:stCxn id="6" idx="3"/>
          </p:cNvCxnSpPr>
          <p:nvPr/>
        </p:nvCxnSpPr>
        <p:spPr>
          <a:xfrm>
            <a:off x="5054352" y="3814192"/>
            <a:ext cx="885800" cy="7669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40152" y="4077072"/>
            <a:ext cx="1152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Malware</a:t>
            </a:r>
            <a:endParaRPr lang="zh-TW" altLang="en-US" dirty="0"/>
          </a:p>
        </p:txBody>
      </p:sp>
      <p:sp>
        <p:nvSpPr>
          <p:cNvPr id="19" name="文字方塊 18"/>
          <p:cNvSpPr txBox="1"/>
          <p:nvPr/>
        </p:nvSpPr>
        <p:spPr>
          <a:xfrm>
            <a:off x="5508104" y="2780928"/>
            <a:ext cx="452368" cy="369332"/>
          </a:xfrm>
          <a:prstGeom prst="rect">
            <a:avLst/>
          </a:prstGeom>
          <a:noFill/>
        </p:spPr>
        <p:txBody>
          <a:bodyPr wrap="none" rtlCol="0">
            <a:spAutoFit/>
          </a:bodyPr>
          <a:lstStyle/>
          <a:p>
            <a:r>
              <a:rPr lang="en-US" altLang="zh-TW" dirty="0" smtClean="0"/>
              <a:t>PC</a:t>
            </a:r>
            <a:endParaRPr lang="zh-TW" altLang="en-US" dirty="0"/>
          </a:p>
        </p:txBody>
      </p:sp>
      <p:cxnSp>
        <p:nvCxnSpPr>
          <p:cNvPr id="20" name="直線單箭頭接點 19"/>
          <p:cNvCxnSpPr>
            <a:stCxn id="7" idx="3"/>
            <a:endCxn id="18" idx="1"/>
          </p:cNvCxnSpPr>
          <p:nvPr/>
        </p:nvCxnSpPr>
        <p:spPr>
          <a:xfrm flipV="1">
            <a:off x="5054352" y="4534272"/>
            <a:ext cx="885800" cy="57606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084168" y="5085184"/>
            <a:ext cx="646331" cy="369332"/>
          </a:xfrm>
          <a:prstGeom prst="rect">
            <a:avLst/>
          </a:prstGeom>
          <a:noFill/>
        </p:spPr>
        <p:txBody>
          <a:bodyPr wrap="none" rtlCol="0">
            <a:spAutoFit/>
          </a:bodyPr>
          <a:lstStyle/>
          <a:p>
            <a:r>
              <a:rPr lang="zh-TW" altLang="en-US" dirty="0" smtClean="0"/>
              <a:t>檢測</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現有資安的窘境</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32</a:t>
            </a:fld>
            <a:endParaRPr lang="zh-TW" altLang="en-US"/>
          </a:p>
        </p:txBody>
      </p:sp>
      <p:grpSp>
        <p:nvGrpSpPr>
          <p:cNvPr id="16" name="群組 15"/>
          <p:cNvGrpSpPr/>
          <p:nvPr/>
        </p:nvGrpSpPr>
        <p:grpSpPr>
          <a:xfrm>
            <a:off x="5436096" y="2276872"/>
            <a:ext cx="2592288" cy="1296144"/>
            <a:chOff x="971600" y="2492896"/>
            <a:chExt cx="6120680" cy="3312368"/>
          </a:xfrm>
        </p:grpSpPr>
        <p:sp>
          <p:nvSpPr>
            <p:cNvPr id="5" name="矩形 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7" name="矩形 6"/>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8" name="直線單箭頭接點 7"/>
            <p:cNvCxnSpPr>
              <a:endCxn id="6"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endCxn id="7"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1" name="文字方塊 10"/>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2" name="直線單箭頭接點 11"/>
            <p:cNvCxnSpPr>
              <a:stCxn id="6"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14" name="文字方塊 13"/>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5" name="直線單箭頭接點 14"/>
            <p:cNvCxnSpPr>
              <a:stCxn id="7" idx="3"/>
              <a:endCxn id="13"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群組 16"/>
          <p:cNvGrpSpPr/>
          <p:nvPr/>
        </p:nvGrpSpPr>
        <p:grpSpPr>
          <a:xfrm>
            <a:off x="5436096" y="3933056"/>
            <a:ext cx="2592288" cy="1296144"/>
            <a:chOff x="971600" y="2492896"/>
            <a:chExt cx="6120680" cy="3312368"/>
          </a:xfrm>
        </p:grpSpPr>
        <p:sp>
          <p:nvSpPr>
            <p:cNvPr id="18" name="矩形 1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endParaRPr lang="zh-TW" altLang="en-US" sz="800" dirty="0"/>
            </a:p>
          </p:txBody>
        </p:sp>
        <p:sp>
          <p:nvSpPr>
            <p:cNvPr id="20" name="矩形 19"/>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server</a:t>
              </a:r>
              <a:endParaRPr lang="zh-TW" altLang="en-US" sz="800" dirty="0"/>
            </a:p>
          </p:txBody>
        </p:sp>
        <p:cxnSp>
          <p:nvCxnSpPr>
            <p:cNvPr id="21" name="直線單箭頭接點 20"/>
            <p:cNvCxnSpPr>
              <a:endCxn id="19"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0" idx="1"/>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24" name="文字方塊 23"/>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25" name="直線單箭頭接點 24"/>
            <p:cNvCxnSpPr>
              <a:stCxn id="19"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Malware</a:t>
              </a:r>
              <a:endParaRPr lang="zh-TW" altLang="en-US" sz="800" dirty="0"/>
            </a:p>
          </p:txBody>
        </p:sp>
        <p:sp>
          <p:nvSpPr>
            <p:cNvPr id="27" name="文字方塊 26"/>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28" name="直線單箭頭接點 27"/>
            <p:cNvCxnSpPr>
              <a:stCxn id="20" idx="3"/>
              <a:endCxn id="26" idx="1"/>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283968"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0" name="文字方塊 29"/>
          <p:cNvSpPr txBox="1"/>
          <p:nvPr/>
        </p:nvSpPr>
        <p:spPr>
          <a:xfrm>
            <a:off x="7380312" y="321297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31" name="文字方塊 30"/>
          <p:cNvSpPr txBox="1"/>
          <p:nvPr/>
        </p:nvSpPr>
        <p:spPr>
          <a:xfrm>
            <a:off x="7524328" y="422108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3" name="直線單箭頭接點 32"/>
          <p:cNvCxnSpPr>
            <a:stCxn id="44" idx="3"/>
            <a:endCxn id="29" idx="1"/>
          </p:cNvCxnSpPr>
          <p:nvPr/>
        </p:nvCxnSpPr>
        <p:spPr>
          <a:xfrm>
            <a:off x="3830216" y="3886200"/>
            <a:ext cx="453752"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9" idx="3"/>
          </p:cNvCxnSpPr>
          <p:nvPr/>
        </p:nvCxnSpPr>
        <p:spPr>
          <a:xfrm flipV="1">
            <a:off x="5198368" y="3501008"/>
            <a:ext cx="1245840" cy="38519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9" idx="3"/>
          </p:cNvCxnSpPr>
          <p:nvPr/>
        </p:nvCxnSpPr>
        <p:spPr>
          <a:xfrm>
            <a:off x="5198368" y="3886200"/>
            <a:ext cx="1245840" cy="19087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26" idx="0"/>
            <a:endCxn id="13" idx="2"/>
          </p:cNvCxnSpPr>
          <p:nvPr/>
        </p:nvCxnSpPr>
        <p:spPr>
          <a:xfrm flipV="1">
            <a:off x="7540424" y="3141868"/>
            <a:ext cx="0" cy="1298375"/>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15816" y="3429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45" name="雲朵形 44"/>
          <p:cNvSpPr/>
          <p:nvPr/>
        </p:nvSpPr>
        <p:spPr>
          <a:xfrm>
            <a:off x="755576" y="3356992"/>
            <a:ext cx="115212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52" name="直線單箭頭接點 51"/>
          <p:cNvCxnSpPr>
            <a:endCxn id="44" idx="1"/>
          </p:cNvCxnSpPr>
          <p:nvPr/>
        </p:nvCxnSpPr>
        <p:spPr>
          <a:xfrm>
            <a:off x="1907704" y="3861048"/>
            <a:ext cx="1008112" cy="25152"/>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5508104" y="3501008"/>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5" name="文字方塊 54"/>
          <p:cNvSpPr txBox="1"/>
          <p:nvPr/>
        </p:nvSpPr>
        <p:spPr>
          <a:xfrm>
            <a:off x="5652120"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6" name="文字方塊 55"/>
          <p:cNvSpPr txBox="1"/>
          <p:nvPr/>
        </p:nvSpPr>
        <p:spPr>
          <a:xfrm>
            <a:off x="3851920"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7" name="文字方塊 56"/>
          <p:cNvSpPr txBox="1"/>
          <p:nvPr/>
        </p:nvSpPr>
        <p:spPr>
          <a:xfrm>
            <a:off x="2195736" y="393305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4283968" y="486916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59" name="直線單箭頭接點 58"/>
          <p:cNvCxnSpPr>
            <a:stCxn id="29" idx="2"/>
            <a:endCxn id="58" idx="0"/>
          </p:cNvCxnSpPr>
          <p:nvPr/>
        </p:nvCxnSpPr>
        <p:spPr>
          <a:xfrm>
            <a:off x="4741168" y="4343400"/>
            <a:ext cx="0" cy="52576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4788024" y="4509120"/>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5" name="矩形 64"/>
          <p:cNvSpPr/>
          <p:nvPr/>
        </p:nvSpPr>
        <p:spPr>
          <a:xfrm>
            <a:off x="7308304" y="2492896"/>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6" name="文字方塊 65"/>
          <p:cNvSpPr txBox="1"/>
          <p:nvPr/>
        </p:nvSpPr>
        <p:spPr>
          <a:xfrm>
            <a:off x="7740352" y="249289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67" name="矩形 66"/>
          <p:cNvSpPr/>
          <p:nvPr/>
        </p:nvSpPr>
        <p:spPr>
          <a:xfrm>
            <a:off x="7308304" y="4869160"/>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logs</a:t>
            </a:r>
            <a:endParaRPr lang="zh-TW" altLang="en-US" sz="800" dirty="0"/>
          </a:p>
        </p:txBody>
      </p:sp>
      <p:sp>
        <p:nvSpPr>
          <p:cNvPr id="68" name="文字方塊 67"/>
          <p:cNvSpPr txBox="1"/>
          <p:nvPr/>
        </p:nvSpPr>
        <p:spPr>
          <a:xfrm>
            <a:off x="7740352" y="4869160"/>
            <a:ext cx="389850" cy="215444"/>
          </a:xfrm>
          <a:prstGeom prst="rect">
            <a:avLst/>
          </a:prstGeom>
          <a:noFill/>
        </p:spPr>
        <p:txBody>
          <a:bodyPr wrap="none" rtlCol="0">
            <a:spAutoFit/>
          </a:bodyPr>
          <a:lstStyle/>
          <a:p>
            <a:r>
              <a:rPr lang="zh-TW" altLang="en-US" sz="800" dirty="0" smtClean="0"/>
              <a:t>檢測</a:t>
            </a:r>
            <a:endParaRPr lang="zh-TW" alt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現實是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33</a:t>
            </a:fld>
            <a:endParaRPr lang="zh-TW" altLang="en-US"/>
          </a:p>
        </p:txBody>
      </p:sp>
      <p:sp>
        <p:nvSpPr>
          <p:cNvPr id="29" name="矩形 28"/>
          <p:cNvSpPr/>
          <p:nvPr/>
        </p:nvSpPr>
        <p:spPr>
          <a:xfrm>
            <a:off x="3851920"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AP</a:t>
            </a:r>
            <a:endParaRPr lang="zh-TW" altLang="en-US" dirty="0"/>
          </a:p>
        </p:txBody>
      </p:sp>
      <p:sp>
        <p:nvSpPr>
          <p:cNvPr id="31" name="文字方塊 30"/>
          <p:cNvSpPr txBox="1"/>
          <p:nvPr/>
        </p:nvSpPr>
        <p:spPr>
          <a:xfrm>
            <a:off x="7092280" y="4293096"/>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32" name="直線單箭頭接點 31"/>
          <p:cNvCxnSpPr>
            <a:stCxn id="36" idx="3"/>
            <a:endCxn id="29" idx="1"/>
          </p:cNvCxnSpPr>
          <p:nvPr/>
        </p:nvCxnSpPr>
        <p:spPr>
          <a:xfrm>
            <a:off x="3398168" y="3958208"/>
            <a:ext cx="453752" cy="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3"/>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9" idx="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83768" y="350100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GW/FW/IPS</a:t>
            </a:r>
            <a:endParaRPr lang="zh-TW" altLang="en-US" dirty="0"/>
          </a:p>
        </p:txBody>
      </p:sp>
      <p:sp>
        <p:nvSpPr>
          <p:cNvPr id="37" name="雲朵形 36"/>
          <p:cNvSpPr/>
          <p:nvPr/>
        </p:nvSpPr>
        <p:spPr>
          <a:xfrm>
            <a:off x="107504" y="3356992"/>
            <a:ext cx="1584176" cy="12241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a:stCxn id="37" idx="0"/>
            <a:endCxn id="36" idx="1"/>
          </p:cNvCxnSpPr>
          <p:nvPr/>
        </p:nvCxnSpPr>
        <p:spPr>
          <a:xfrm flipV="1">
            <a:off x="1690360" y="3958208"/>
            <a:ext cx="793408" cy="1085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5076056" y="3573016"/>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0" name="文字方塊 39"/>
          <p:cNvSpPr txBox="1"/>
          <p:nvPr/>
        </p:nvSpPr>
        <p:spPr>
          <a:xfrm>
            <a:off x="5220072" y="4077072"/>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2" name="文字方塊 41"/>
          <p:cNvSpPr txBox="1"/>
          <p:nvPr/>
        </p:nvSpPr>
        <p:spPr>
          <a:xfrm>
            <a:off x="1763688"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3" name="矩形 42"/>
          <p:cNvSpPr/>
          <p:nvPr/>
        </p:nvSpPr>
        <p:spPr>
          <a:xfrm>
            <a:off x="3851920" y="494116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Device</a:t>
            </a:r>
            <a:endParaRPr lang="zh-TW" altLang="en-US" dirty="0"/>
          </a:p>
        </p:txBody>
      </p:sp>
      <p:cxnSp>
        <p:nvCxnSpPr>
          <p:cNvPr id="44" name="直線單箭頭接點 43"/>
          <p:cNvCxnSpPr>
            <a:stCxn id="29" idx="2"/>
            <a:endCxn id="43" idx="0"/>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4355976" y="4581128"/>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23" name="群組 122"/>
          <p:cNvGrpSpPr/>
          <p:nvPr/>
        </p:nvGrpSpPr>
        <p:grpSpPr>
          <a:xfrm>
            <a:off x="5004048" y="2348880"/>
            <a:ext cx="3634308" cy="1477878"/>
            <a:chOff x="5004048" y="2348880"/>
            <a:chExt cx="3634308" cy="1477878"/>
          </a:xfrm>
        </p:grpSpPr>
        <p:grpSp>
          <p:nvGrpSpPr>
            <p:cNvPr id="122" name="群組 121"/>
            <p:cNvGrpSpPr/>
            <p:nvPr/>
          </p:nvGrpSpPr>
          <p:grpSpPr>
            <a:xfrm>
              <a:off x="5004048" y="2348880"/>
              <a:ext cx="3600400" cy="1336794"/>
              <a:chOff x="5004048" y="2348880"/>
              <a:chExt cx="3600400" cy="1336794"/>
            </a:xfrm>
          </p:grpSpPr>
          <p:grpSp>
            <p:nvGrpSpPr>
              <p:cNvPr id="98" name="群組 97"/>
              <p:cNvGrpSpPr/>
              <p:nvPr/>
            </p:nvGrpSpPr>
            <p:grpSpPr>
              <a:xfrm>
                <a:off x="5004048" y="2348880"/>
                <a:ext cx="3600400" cy="1336794"/>
                <a:chOff x="5004048" y="2348880"/>
                <a:chExt cx="3600400" cy="1336794"/>
              </a:xfrm>
            </p:grpSpPr>
            <p:grpSp>
              <p:nvGrpSpPr>
                <p:cNvPr id="5" name="群組 4"/>
                <p:cNvGrpSpPr/>
                <p:nvPr/>
              </p:nvGrpSpPr>
              <p:grpSpPr>
                <a:xfrm>
                  <a:off x="5004048" y="2348880"/>
                  <a:ext cx="2592288" cy="1296144"/>
                  <a:chOff x="971600" y="2492896"/>
                  <a:chExt cx="6120680"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2" name="文字方塊 11"/>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13"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2" name="群組 161"/>
          <p:cNvGrpSpPr/>
          <p:nvPr/>
        </p:nvGrpSpPr>
        <p:grpSpPr>
          <a:xfrm>
            <a:off x="7884368" y="3789040"/>
            <a:ext cx="1117838" cy="576064"/>
            <a:chOff x="7884368" y="3789040"/>
            <a:chExt cx="1117838" cy="576064"/>
          </a:xfrm>
        </p:grpSpPr>
        <p:sp>
          <p:nvSpPr>
            <p:cNvPr id="108" name="矩形 107"/>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17" name="群組 116"/>
            <p:cNvGrpSpPr/>
            <p:nvPr/>
          </p:nvGrpSpPr>
          <p:grpSpPr>
            <a:xfrm>
              <a:off x="8532440" y="3789040"/>
              <a:ext cx="469766" cy="465956"/>
              <a:chOff x="4268728" y="3050292"/>
              <a:chExt cx="469766" cy="465956"/>
            </a:xfrm>
          </p:grpSpPr>
          <p:sp>
            <p:nvSpPr>
              <p:cNvPr id="118" name="弧形 11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弧形 11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0" name="弧形 11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24" name="群組 123"/>
          <p:cNvGrpSpPr/>
          <p:nvPr/>
        </p:nvGrpSpPr>
        <p:grpSpPr>
          <a:xfrm>
            <a:off x="5076056" y="4365104"/>
            <a:ext cx="3634308" cy="1477878"/>
            <a:chOff x="5004048" y="2348880"/>
            <a:chExt cx="3634308" cy="1477878"/>
          </a:xfrm>
        </p:grpSpPr>
        <p:grpSp>
          <p:nvGrpSpPr>
            <p:cNvPr id="125" name="群組 121"/>
            <p:cNvGrpSpPr/>
            <p:nvPr/>
          </p:nvGrpSpPr>
          <p:grpSpPr>
            <a:xfrm>
              <a:off x="5004048" y="2348880"/>
              <a:ext cx="3600400" cy="1336794"/>
              <a:chOff x="5004048" y="2348880"/>
              <a:chExt cx="3600400" cy="1336794"/>
            </a:xfrm>
          </p:grpSpPr>
          <p:grpSp>
            <p:nvGrpSpPr>
              <p:cNvPr id="130" name="群組 97"/>
              <p:cNvGrpSpPr/>
              <p:nvPr/>
            </p:nvGrpSpPr>
            <p:grpSpPr>
              <a:xfrm>
                <a:off x="5004048" y="2348880"/>
                <a:ext cx="3600400" cy="1336794"/>
                <a:chOff x="5004048" y="2348880"/>
                <a:chExt cx="3600400" cy="1336794"/>
              </a:xfrm>
            </p:grpSpPr>
            <p:grpSp>
              <p:nvGrpSpPr>
                <p:cNvPr id="136" name="群組 4"/>
                <p:cNvGrpSpPr/>
                <p:nvPr/>
              </p:nvGrpSpPr>
              <p:grpSpPr>
                <a:xfrm>
                  <a:off x="5004048" y="2348880"/>
                  <a:ext cx="2592288" cy="1296144"/>
                  <a:chOff x="971600" y="2492896"/>
                  <a:chExt cx="6120680"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971600" y="3356993"/>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sp>
                <p:nvSpPr>
                  <p:cNvPr id="157" name="文字方塊 156"/>
                  <p:cNvSpPr txBox="1"/>
                  <p:nvPr/>
                </p:nvSpPr>
                <p:spPr>
                  <a:xfrm>
                    <a:off x="971600" y="4581127"/>
                    <a:ext cx="1473071" cy="550579"/>
                  </a:xfrm>
                  <a:prstGeom prst="rect">
                    <a:avLst/>
                  </a:prstGeom>
                  <a:noFill/>
                </p:spPr>
                <p:txBody>
                  <a:bodyPr wrap="none" rtlCol="0">
                    <a:spAutoFit/>
                  </a:bodyPr>
                  <a:lstStyle/>
                  <a:p>
                    <a:r>
                      <a:rPr lang="zh-TW" altLang="en-US" sz="800" dirty="0" smtClean="0"/>
                      <a:t>攻擊</a:t>
                    </a:r>
                    <a:r>
                      <a:rPr lang="en-US" altLang="zh-TW" sz="800" dirty="0" smtClean="0"/>
                      <a:t>/</a:t>
                    </a:r>
                    <a:r>
                      <a:rPr lang="zh-TW" altLang="en-US" sz="800" dirty="0" smtClean="0"/>
                      <a:t>檢測</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126"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163" name="群組 162"/>
          <p:cNvGrpSpPr/>
          <p:nvPr/>
        </p:nvGrpSpPr>
        <p:grpSpPr>
          <a:xfrm>
            <a:off x="3635896" y="2708920"/>
            <a:ext cx="1117838" cy="576064"/>
            <a:chOff x="7884368" y="3789040"/>
            <a:chExt cx="1117838" cy="576064"/>
          </a:xfrm>
        </p:grpSpPr>
        <p:sp>
          <p:nvSpPr>
            <p:cNvPr id="164" name="矩形 163"/>
            <p:cNvSpPr/>
            <p:nvPr/>
          </p:nvSpPr>
          <p:spPr>
            <a:xfrm>
              <a:off x="7884368" y="4005064"/>
              <a:ext cx="9144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Infected/Vulnerable</a:t>
              </a:r>
            </a:p>
            <a:p>
              <a:pPr algn="ctr"/>
              <a:r>
                <a:rPr lang="en-US" altLang="zh-TW" sz="600" dirty="0" err="1" smtClean="0"/>
                <a:t>Tablelet</a:t>
              </a:r>
              <a:r>
                <a:rPr lang="en-US" altLang="zh-TW" sz="600" dirty="0" smtClean="0"/>
                <a:t>/</a:t>
              </a:r>
              <a:r>
                <a:rPr lang="en-US" altLang="zh-TW" sz="600" dirty="0" err="1" smtClean="0"/>
                <a:t>smartphone</a:t>
              </a:r>
              <a:endParaRPr lang="zh-TW" altLang="en-US" sz="600" dirty="0"/>
            </a:p>
          </p:txBody>
        </p:sp>
        <p:grpSp>
          <p:nvGrpSpPr>
            <p:cNvPr id="165" name="群組 116"/>
            <p:cNvGrpSpPr/>
            <p:nvPr/>
          </p:nvGrpSpPr>
          <p:grpSpPr>
            <a:xfrm>
              <a:off x="8532440" y="3789040"/>
              <a:ext cx="469766" cy="465956"/>
              <a:chOff x="4268728" y="3050292"/>
              <a:chExt cx="469766" cy="465956"/>
            </a:xfrm>
          </p:grpSpPr>
          <p:sp>
            <p:nvSpPr>
              <p:cNvPr id="166" name="弧形 16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7" name="弧形 16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8" name="弧形 16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stCxn id="166" idx="2"/>
            <a:endCxn id="111" idx="0"/>
          </p:cNvCxnSpPr>
          <p:nvPr/>
        </p:nvCxnSpPr>
        <p:spPr>
          <a:xfrm>
            <a:off x="4659248" y="2943612"/>
            <a:ext cx="75627" cy="341372"/>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a:off x="8604448" y="3717032"/>
            <a:ext cx="216024" cy="14401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778706" cy="41509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sp>
        <p:nvSpPr>
          <p:cNvPr id="192" name="矩形 191"/>
          <p:cNvSpPr/>
          <p:nvPr/>
        </p:nvSpPr>
        <p:spPr>
          <a:xfrm>
            <a:off x="5292080" y="6093296"/>
            <a:ext cx="2016224" cy="4823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IoT</a:t>
            </a:r>
            <a:r>
              <a:rPr lang="en-US" altLang="zh-TW" dirty="0" smtClean="0"/>
              <a:t>/Camera/Printer</a:t>
            </a:r>
            <a:endParaRPr lang="zh-TW" altLang="en-US" dirty="0"/>
          </a:p>
        </p:txBody>
      </p:sp>
      <p:grpSp>
        <p:nvGrpSpPr>
          <p:cNvPr id="194" name="群組 193"/>
          <p:cNvGrpSpPr/>
          <p:nvPr/>
        </p:nvGrpSpPr>
        <p:grpSpPr>
          <a:xfrm>
            <a:off x="7092280" y="5877272"/>
            <a:ext cx="469766" cy="465956"/>
            <a:chOff x="4268728" y="3050292"/>
            <a:chExt cx="469766" cy="465956"/>
          </a:xfrm>
        </p:grpSpPr>
        <p:sp>
          <p:nvSpPr>
            <p:cNvPr id="195" name="弧形 194"/>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6" name="弧形 195"/>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7" name="弧形 196"/>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cxnSp>
        <p:nvCxnSpPr>
          <p:cNvPr id="198" name="直線單箭頭接點 197"/>
          <p:cNvCxnSpPr/>
          <p:nvPr/>
        </p:nvCxnSpPr>
        <p:spPr>
          <a:xfrm flipV="1">
            <a:off x="8676456" y="4085456"/>
            <a:ext cx="224408" cy="14317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29" idx="2"/>
          </p:cNvCxnSpPr>
          <p:nvPr/>
        </p:nvCxnSpPr>
        <p:spPr>
          <a:xfrm flipV="1">
            <a:off x="7524328" y="5842982"/>
            <a:ext cx="953058" cy="10629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懂底層現實將是</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34</a:t>
            </a:fld>
            <a:endParaRPr lang="zh-TW" altLang="en-US"/>
          </a:p>
        </p:txBody>
      </p:sp>
      <p:cxnSp>
        <p:nvCxnSpPr>
          <p:cNvPr id="32" name="直線單箭頭接點 31"/>
          <p:cNvCxnSpPr/>
          <p:nvPr/>
        </p:nvCxnSpPr>
        <p:spPr>
          <a:xfrm>
            <a:off x="2195736" y="3140968"/>
            <a:ext cx="1152128" cy="28803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4766320" y="3573016"/>
            <a:ext cx="1245840" cy="385192"/>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766320" y="3958208"/>
            <a:ext cx="1317848" cy="62292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26" idx="0"/>
            <a:endCxn id="14" idx="2"/>
          </p:cNvCxnSpPr>
          <p:nvPr/>
        </p:nvCxnSpPr>
        <p:spPr>
          <a:xfrm flipV="1">
            <a:off x="7108376" y="3213876"/>
            <a:ext cx="0" cy="1298375"/>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雲朵形 36"/>
          <p:cNvSpPr/>
          <p:nvPr/>
        </p:nvSpPr>
        <p:spPr>
          <a:xfrm>
            <a:off x="0" y="4581128"/>
            <a:ext cx="2808312" cy="18722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Cloud</a:t>
            </a:r>
            <a:endParaRPr lang="zh-TW" altLang="en-US" dirty="0"/>
          </a:p>
        </p:txBody>
      </p:sp>
      <p:cxnSp>
        <p:nvCxnSpPr>
          <p:cNvPr id="38" name="直線單箭頭接點 37"/>
          <p:cNvCxnSpPr/>
          <p:nvPr/>
        </p:nvCxnSpPr>
        <p:spPr>
          <a:xfrm flipV="1">
            <a:off x="1331640" y="3551314"/>
            <a:ext cx="25152" cy="1029814"/>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3419872" y="4005064"/>
            <a:ext cx="389850" cy="215444"/>
          </a:xfrm>
          <a:prstGeom prst="rect">
            <a:avLst/>
          </a:prstGeom>
          <a:noFill/>
        </p:spPr>
        <p:txBody>
          <a:bodyPr wrap="none" rtlCol="0">
            <a:spAutoFit/>
          </a:bodyPr>
          <a:lstStyle/>
          <a:p>
            <a:r>
              <a:rPr lang="zh-TW" altLang="en-US" sz="800" dirty="0" smtClean="0"/>
              <a:t>檢測</a:t>
            </a:r>
            <a:endParaRPr lang="zh-TW" altLang="en-US" sz="800" dirty="0"/>
          </a:p>
        </p:txBody>
      </p:sp>
      <p:cxnSp>
        <p:nvCxnSpPr>
          <p:cNvPr id="44" name="直線單箭頭接點 43"/>
          <p:cNvCxnSpPr/>
          <p:nvPr/>
        </p:nvCxnSpPr>
        <p:spPr>
          <a:xfrm>
            <a:off x="4309120" y="4415408"/>
            <a:ext cx="0" cy="525760"/>
          </a:xfrm>
          <a:prstGeom prst="straightConnector1">
            <a:avLst/>
          </a:prstGeom>
          <a:ln w="25400">
            <a:solidFill>
              <a:srgbClr val="E57BDB"/>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14" idx="2"/>
          </p:cNvCxnSpPr>
          <p:nvPr/>
        </p:nvCxnSpPr>
        <p:spPr>
          <a:xfrm flipV="1">
            <a:off x="6804248" y="3213876"/>
            <a:ext cx="304128" cy="1431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nvGrpSpPr>
          <p:cNvPr id="5" name="群組 111"/>
          <p:cNvGrpSpPr/>
          <p:nvPr/>
        </p:nvGrpSpPr>
        <p:grpSpPr>
          <a:xfrm>
            <a:off x="4499992" y="3284984"/>
            <a:ext cx="469766" cy="465956"/>
            <a:chOff x="4268728" y="3050292"/>
            <a:chExt cx="469766" cy="465956"/>
          </a:xfrm>
        </p:grpSpPr>
        <p:sp>
          <p:nvSpPr>
            <p:cNvPr id="109" name="弧形 10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0" name="弧形 10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1" name="弧形 11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7" name="群組 122"/>
          <p:cNvGrpSpPr/>
          <p:nvPr/>
        </p:nvGrpSpPr>
        <p:grpSpPr>
          <a:xfrm>
            <a:off x="5148064" y="2348880"/>
            <a:ext cx="3490292" cy="1477878"/>
            <a:chOff x="5148064" y="2348880"/>
            <a:chExt cx="3490292" cy="1477878"/>
          </a:xfrm>
        </p:grpSpPr>
        <p:grpSp>
          <p:nvGrpSpPr>
            <p:cNvPr id="18" name="群組 121"/>
            <p:cNvGrpSpPr/>
            <p:nvPr/>
          </p:nvGrpSpPr>
          <p:grpSpPr>
            <a:xfrm>
              <a:off x="5148064" y="2348880"/>
              <a:ext cx="3456384" cy="1336794"/>
              <a:chOff x="5148064" y="2348880"/>
              <a:chExt cx="3456384" cy="1336794"/>
            </a:xfrm>
          </p:grpSpPr>
          <p:grpSp>
            <p:nvGrpSpPr>
              <p:cNvPr id="19" name="群組 97"/>
              <p:cNvGrpSpPr/>
              <p:nvPr/>
            </p:nvGrpSpPr>
            <p:grpSpPr>
              <a:xfrm>
                <a:off x="5148064" y="2348880"/>
                <a:ext cx="3456384" cy="1336794"/>
                <a:chOff x="5148064" y="2348880"/>
                <a:chExt cx="3456384" cy="1336794"/>
              </a:xfrm>
            </p:grpSpPr>
            <p:grpSp>
              <p:nvGrpSpPr>
                <p:cNvPr id="20" name="群組 4"/>
                <p:cNvGrpSpPr/>
                <p:nvPr/>
              </p:nvGrpSpPr>
              <p:grpSpPr>
                <a:xfrm>
                  <a:off x="5148064" y="2348880"/>
                  <a:ext cx="2448272" cy="1296144"/>
                  <a:chOff x="1311638" y="2492896"/>
                  <a:chExt cx="5780642" cy="3312368"/>
                </a:xfrm>
              </p:grpSpPr>
              <p:sp>
                <p:nvSpPr>
                  <p:cNvPr id="6" name="矩形 5"/>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8"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9" name="直線單箭頭接點 8"/>
                  <p:cNvCxnSpPr>
                    <a:endCxn id="7"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8" idx="1"/>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2" name="文字方塊 11"/>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3" name="直線單箭頭接點 12"/>
                  <p:cNvCxnSpPr>
                    <a:stCxn id="7"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5" name="文字方塊 14"/>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 name="直線單箭頭接點 15"/>
                  <p:cNvCxnSpPr>
                    <a:stCxn id="8" idx="3"/>
                    <a:endCxn id="14" idx="1"/>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46" name="矩形 4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47" name="文字方塊 46"/>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58" name="矩形 57"/>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51" name="文字方塊 50"/>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59" name="直線單箭頭接點 58"/>
                <p:cNvCxnSpPr>
                  <a:stCxn id="14" idx="3"/>
                  <a:endCxn id="50"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63" name="文字方塊 62"/>
                <p:cNvSpPr txBox="1"/>
                <p:nvPr/>
              </p:nvSpPr>
              <p:spPr>
                <a:xfrm>
                  <a:off x="7524328" y="2449108"/>
                  <a:ext cx="1080120" cy="184666"/>
                </a:xfrm>
                <a:prstGeom prst="rect">
                  <a:avLst/>
                </a:prstGeom>
                <a:noFill/>
                <a:ln>
                  <a:noFill/>
                </a:ln>
              </p:spPr>
              <p:txBody>
                <a:bodyPr wrap="square" rtlCol="0">
                  <a:spAutoFit/>
                </a:bodyPr>
                <a:lstStyle/>
                <a:p>
                  <a:r>
                    <a:rPr lang="en-US" altLang="zh-TW" sz="600" smtClean="0"/>
                    <a:t>Kernel Mode/OS/Firmware</a:t>
                  </a:r>
                  <a:endParaRPr lang="zh-TW" altLang="en-US" sz="600" dirty="0"/>
                </a:p>
              </p:txBody>
            </p:sp>
            <p:cxnSp>
              <p:nvCxnSpPr>
                <p:cNvPr id="65" name="直線單箭頭接點 64"/>
                <p:cNvCxnSpPr>
                  <a:stCxn id="14" idx="3"/>
                  <a:endCxn id="62"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83" name="矩形 82"/>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84" name="直線單箭頭接點 83"/>
                <p:cNvCxnSpPr>
                  <a:endCxn id="83"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endCxn id="82"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1" name="矩形 10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02" name="矩形 10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3" name="矩形 10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04" name="矩形 10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1" name="群組 112"/>
            <p:cNvGrpSpPr/>
            <p:nvPr/>
          </p:nvGrpSpPr>
          <p:grpSpPr>
            <a:xfrm rot="5400000">
              <a:off x="8170495" y="3358897"/>
              <a:ext cx="469766" cy="465956"/>
              <a:chOff x="4268728" y="3050292"/>
              <a:chExt cx="469766" cy="465956"/>
            </a:xfrm>
          </p:grpSpPr>
          <p:sp>
            <p:nvSpPr>
              <p:cNvPr id="114" name="弧形 113"/>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弧形 11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6" name="弧形 115"/>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4" name="群組 123"/>
          <p:cNvGrpSpPr/>
          <p:nvPr/>
        </p:nvGrpSpPr>
        <p:grpSpPr>
          <a:xfrm>
            <a:off x="5220072" y="4365104"/>
            <a:ext cx="3490292" cy="1477878"/>
            <a:chOff x="5148064" y="2348880"/>
            <a:chExt cx="3490292" cy="1477878"/>
          </a:xfrm>
        </p:grpSpPr>
        <p:grpSp>
          <p:nvGrpSpPr>
            <p:cNvPr id="25" name="群組 121"/>
            <p:cNvGrpSpPr/>
            <p:nvPr/>
          </p:nvGrpSpPr>
          <p:grpSpPr>
            <a:xfrm>
              <a:off x="5148064" y="2348880"/>
              <a:ext cx="3456384" cy="1336794"/>
              <a:chOff x="5148064" y="2348880"/>
              <a:chExt cx="3456384" cy="1336794"/>
            </a:xfrm>
          </p:grpSpPr>
          <p:grpSp>
            <p:nvGrpSpPr>
              <p:cNvPr id="26" name="群組 97"/>
              <p:cNvGrpSpPr/>
              <p:nvPr/>
            </p:nvGrpSpPr>
            <p:grpSpPr>
              <a:xfrm>
                <a:off x="5148064" y="2348880"/>
                <a:ext cx="3456384" cy="1336794"/>
                <a:chOff x="5148064" y="2348880"/>
                <a:chExt cx="3456384" cy="1336794"/>
              </a:xfrm>
            </p:grpSpPr>
            <p:grpSp>
              <p:nvGrpSpPr>
                <p:cNvPr id="27" name="群組 4"/>
                <p:cNvGrpSpPr/>
                <p:nvPr/>
              </p:nvGrpSpPr>
              <p:grpSpPr>
                <a:xfrm>
                  <a:off x="5148064" y="2348880"/>
                  <a:ext cx="2448272" cy="1296144"/>
                  <a:chOff x="1311638" y="2492896"/>
                  <a:chExt cx="5780642" cy="3312368"/>
                </a:xfrm>
              </p:grpSpPr>
              <p:sp>
                <p:nvSpPr>
                  <p:cNvPr id="151" name="矩形 15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15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154" name="直線單箭頭接點 153"/>
                  <p:cNvCxnSpPr>
                    <a:endCxn id="152" idx="1"/>
                  </p:cNvCxnSpPr>
                  <p:nvPr/>
                </p:nvCxnSpPr>
                <p:spPr>
                  <a:xfrm>
                    <a:off x="2195736" y="3501008"/>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2195736" y="4797152"/>
                    <a:ext cx="1368152" cy="251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6" name="文字方塊 155"/>
                  <p:cNvSpPr txBox="1"/>
                  <p:nvPr/>
                </p:nvSpPr>
                <p:spPr>
                  <a:xfrm>
                    <a:off x="1311638" y="3228978"/>
                    <a:ext cx="920479" cy="550579"/>
                  </a:xfrm>
                  <a:prstGeom prst="rect">
                    <a:avLst/>
                  </a:prstGeom>
                  <a:noFill/>
                </p:spPr>
                <p:txBody>
                  <a:bodyPr wrap="none" rtlCol="0">
                    <a:spAutoFit/>
                  </a:bodyPr>
                  <a:lstStyle/>
                  <a:p>
                    <a:r>
                      <a:rPr lang="zh-TW" altLang="en-US" sz="800" dirty="0" smtClean="0"/>
                      <a:t>攻擊</a:t>
                    </a:r>
                    <a:endParaRPr lang="zh-TW" altLang="en-US" sz="800" dirty="0"/>
                  </a:p>
                </p:txBody>
              </p:sp>
              <p:sp>
                <p:nvSpPr>
                  <p:cNvPr id="157" name="文字方塊 15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158" name="直線單箭頭接點 157"/>
                  <p:cNvCxnSpPr>
                    <a:stCxn id="152"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5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160" name="文字方塊 159"/>
                  <p:cNvSpPr txBox="1"/>
                  <p:nvPr/>
                </p:nvSpPr>
                <p:spPr>
                  <a:xfrm>
                    <a:off x="4932040" y="2492896"/>
                    <a:ext cx="719884" cy="550579"/>
                  </a:xfrm>
                  <a:prstGeom prst="rect">
                    <a:avLst/>
                  </a:prstGeom>
                  <a:noFill/>
                </p:spPr>
                <p:txBody>
                  <a:bodyPr wrap="none" rtlCol="0">
                    <a:spAutoFit/>
                  </a:bodyPr>
                  <a:lstStyle/>
                  <a:p>
                    <a:r>
                      <a:rPr lang="en-US" altLang="zh-TW" sz="800" dirty="0" smtClean="0"/>
                      <a:t>PC</a:t>
                    </a:r>
                    <a:endParaRPr lang="zh-TW" altLang="en-US" sz="800" dirty="0"/>
                  </a:p>
                </p:txBody>
              </p:sp>
              <p:cxnSp>
                <p:nvCxnSpPr>
                  <p:cNvPr id="161" name="直線單箭頭接點 160"/>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7" name="文字方塊 136"/>
                <p:cNvSpPr txBox="1"/>
                <p:nvPr/>
              </p:nvSpPr>
              <p:spPr>
                <a:xfrm>
                  <a:off x="6948264" y="328498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38" name="矩形 13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139" name="文字方塊 138"/>
                <p:cNvSpPr txBox="1"/>
                <p:nvPr/>
              </p:nvSpPr>
              <p:spPr>
                <a:xfrm>
                  <a:off x="7308304" y="2564904"/>
                  <a:ext cx="389850" cy="215444"/>
                </a:xfrm>
                <a:prstGeom prst="rect">
                  <a:avLst/>
                </a:prstGeom>
                <a:noFill/>
              </p:spPr>
              <p:txBody>
                <a:bodyPr wrap="none" rtlCol="0">
                  <a:spAutoFit/>
                </a:bodyPr>
                <a:lstStyle/>
                <a:p>
                  <a:r>
                    <a:rPr lang="zh-TW" altLang="en-US" sz="800" dirty="0" smtClean="0"/>
                    <a:t>檢測</a:t>
                  </a:r>
                  <a:endParaRPr lang="zh-TW" altLang="en-US" sz="800" dirty="0"/>
                </a:p>
              </p:txBody>
            </p:sp>
            <p:sp>
              <p:nvSpPr>
                <p:cNvPr id="140" name="矩形 13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142" name="文字方塊 14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143" name="直線單箭頭接點 142"/>
                <p:cNvCxnSpPr>
                  <a:endCxn id="141"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145" name="文字方塊 14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146" name="直線單箭頭接點 145"/>
                <p:cNvCxnSpPr>
                  <a:endCxn id="144"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148" name="矩形 14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149" name="直線單箭頭接點 148"/>
                <p:cNvCxnSpPr>
                  <a:endCxn id="148" idx="1"/>
                </p:cNvCxnSpPr>
                <p:nvPr/>
              </p:nvCxnSpPr>
              <p:spPr>
                <a:xfrm>
                  <a:off x="7380312" y="2996951"/>
                  <a:ext cx="288032" cy="1440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endCxn id="147" idx="1"/>
                </p:cNvCxnSpPr>
                <p:nvPr/>
              </p:nvCxnSpPr>
              <p:spPr>
                <a:xfrm>
                  <a:off x="7380312" y="2996951"/>
                  <a:ext cx="288032" cy="432048"/>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2" name="矩形 131"/>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133" name="矩形 132"/>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4" name="矩形 133"/>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135" name="矩形 13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8" name="群組 112"/>
            <p:cNvGrpSpPr/>
            <p:nvPr/>
          </p:nvGrpSpPr>
          <p:grpSpPr>
            <a:xfrm rot="5400000">
              <a:off x="8170495" y="3358897"/>
              <a:ext cx="469766" cy="465956"/>
              <a:chOff x="4268728" y="3050292"/>
              <a:chExt cx="469766" cy="465956"/>
            </a:xfrm>
          </p:grpSpPr>
          <p:sp>
            <p:nvSpPr>
              <p:cNvPr id="127" name="弧形 126"/>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弧形 127"/>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弧形 12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cxnSp>
        <p:nvCxnSpPr>
          <p:cNvPr id="170" name="直線單箭頭接點 169"/>
          <p:cNvCxnSpPr>
            <a:endCxn id="111" idx="0"/>
          </p:cNvCxnSpPr>
          <p:nvPr/>
        </p:nvCxnSpPr>
        <p:spPr>
          <a:xfrm flipH="1">
            <a:off x="4734875" y="1772816"/>
            <a:ext cx="1133269" cy="1512168"/>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V="1">
            <a:off x="8604448" y="2060848"/>
            <a:ext cx="0" cy="1656184"/>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stCxn id="111" idx="2"/>
          </p:cNvCxnSpPr>
          <p:nvPr/>
        </p:nvCxnSpPr>
        <p:spPr>
          <a:xfrm>
            <a:off x="4969758" y="3517962"/>
            <a:ext cx="3346658" cy="199070"/>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p:nvPr/>
        </p:nvCxnSpPr>
        <p:spPr>
          <a:xfrm flipV="1">
            <a:off x="5004048" y="3645024"/>
            <a:ext cx="100811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a:off x="5004048" y="3933056"/>
            <a:ext cx="1080120" cy="43204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1" name="文字方塊 190"/>
          <p:cNvSpPr txBox="1"/>
          <p:nvPr/>
        </p:nvSpPr>
        <p:spPr>
          <a:xfrm>
            <a:off x="7164288" y="3717032"/>
            <a:ext cx="1353256" cy="200055"/>
          </a:xfrm>
          <a:prstGeom prst="rect">
            <a:avLst/>
          </a:prstGeom>
          <a:noFill/>
        </p:spPr>
        <p:txBody>
          <a:bodyPr wrap="none" rtlCol="0">
            <a:spAutoFit/>
          </a:bodyPr>
          <a:lstStyle/>
          <a:p>
            <a:r>
              <a:rPr lang="en-US" altLang="zh-TW" sz="700" dirty="0" smtClean="0">
                <a:solidFill>
                  <a:srgbClr val="FF0000"/>
                </a:solidFill>
              </a:rPr>
              <a:t>Malware Radio Sensor Network</a:t>
            </a:r>
            <a:endParaRPr lang="zh-TW" altLang="en-US" sz="700" dirty="0">
              <a:solidFill>
                <a:srgbClr val="FF0000"/>
              </a:solidFill>
            </a:endParaRPr>
          </a:p>
        </p:txBody>
      </p:sp>
      <p:cxnSp>
        <p:nvCxnSpPr>
          <p:cNvPr id="198" name="直線單箭頭接點 197"/>
          <p:cNvCxnSpPr/>
          <p:nvPr/>
        </p:nvCxnSpPr>
        <p:spPr>
          <a:xfrm flipH="1" flipV="1">
            <a:off x="8604448" y="3933056"/>
            <a:ext cx="72008" cy="1584176"/>
          </a:xfrm>
          <a:prstGeom prst="straightConnector1">
            <a:avLst/>
          </a:prstGeom>
          <a:ln>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0" name="群組 123"/>
          <p:cNvGrpSpPr/>
          <p:nvPr/>
        </p:nvGrpSpPr>
        <p:grpSpPr>
          <a:xfrm>
            <a:off x="2915816" y="5085184"/>
            <a:ext cx="2304257" cy="1152129"/>
            <a:chOff x="5497092" y="2137754"/>
            <a:chExt cx="3141264" cy="1689004"/>
          </a:xfrm>
        </p:grpSpPr>
        <p:grpSp>
          <p:nvGrpSpPr>
            <p:cNvPr id="136" name="群組 121"/>
            <p:cNvGrpSpPr/>
            <p:nvPr/>
          </p:nvGrpSpPr>
          <p:grpSpPr>
            <a:xfrm>
              <a:off x="5497092" y="2137754"/>
              <a:ext cx="3107356" cy="1552756"/>
              <a:chOff x="5497092" y="2137754"/>
              <a:chExt cx="3107356" cy="1552756"/>
            </a:xfrm>
          </p:grpSpPr>
          <p:grpSp>
            <p:nvGrpSpPr>
              <p:cNvPr id="171" name="群組 97"/>
              <p:cNvGrpSpPr/>
              <p:nvPr/>
            </p:nvGrpSpPr>
            <p:grpSpPr>
              <a:xfrm>
                <a:off x="5497092" y="2137754"/>
                <a:ext cx="3107356" cy="1552756"/>
                <a:chOff x="5497092" y="2137754"/>
                <a:chExt cx="3107356" cy="1552756"/>
              </a:xfrm>
            </p:grpSpPr>
            <p:grpSp>
              <p:nvGrpSpPr>
                <p:cNvPr id="179" name="群組 4"/>
                <p:cNvGrpSpPr/>
                <p:nvPr/>
              </p:nvGrpSpPr>
              <p:grpSpPr>
                <a:xfrm>
                  <a:off x="5497092" y="2137754"/>
                  <a:ext cx="2112489" cy="1507272"/>
                  <a:chOff x="2135731" y="1953349"/>
                  <a:chExt cx="4987820" cy="3851915"/>
                </a:xfrm>
              </p:grpSpPr>
              <p:sp>
                <p:nvSpPr>
                  <p:cNvPr id="203" name="矩形 202"/>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205"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206" name="直線單箭頭接點 205"/>
                  <p:cNvCxnSpPr>
                    <a:endCxn id="204"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8" name="文字方塊 207"/>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209" name="文字方塊 208"/>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210" name="直線單箭頭接點 209"/>
                  <p:cNvCxnSpPr>
                    <a:stCxn id="204"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1"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212" name="文字方塊 211"/>
                  <p:cNvSpPr txBox="1"/>
                  <p:nvPr/>
                </p:nvSpPr>
                <p:spPr>
                  <a:xfrm>
                    <a:off x="5148833" y="1953349"/>
                    <a:ext cx="1974718" cy="1037751"/>
                  </a:xfrm>
                  <a:prstGeom prst="rect">
                    <a:avLst/>
                  </a:prstGeom>
                  <a:noFill/>
                </p:spPr>
                <p:txBody>
                  <a:bodyPr wrap="none" rtlCol="0">
                    <a:spAutoFit/>
                  </a:bodyPr>
                  <a:lstStyle/>
                  <a:p>
                    <a:r>
                      <a:rPr lang="en-US" altLang="zh-TW" sz="1200" dirty="0" smtClean="0"/>
                      <a:t>Device</a:t>
                    </a:r>
                    <a:endParaRPr lang="zh-TW" altLang="en-US" sz="1200" dirty="0"/>
                  </a:p>
                </p:txBody>
              </p:sp>
              <p:cxnSp>
                <p:nvCxnSpPr>
                  <p:cNvPr id="213" name="直線單箭頭接點 212"/>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1" name="矩形 180"/>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183" name="矩形 18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186" name="文字方塊 18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188" name="直線單箭頭接點 187"/>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190" name="文字方塊 189"/>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193" name="直線單箭頭接點 19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199" name="矩形 198"/>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201" name="直線單箭頭接點 200"/>
                <p:cNvCxnSpPr>
                  <a:endCxn id="203"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2" name="矩形 17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174" name="矩形 17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175" name="矩形 17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7" name="矩形 176"/>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178" name="矩形 177"/>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162" name="群組 112"/>
            <p:cNvGrpSpPr/>
            <p:nvPr/>
          </p:nvGrpSpPr>
          <p:grpSpPr>
            <a:xfrm rot="5400000">
              <a:off x="8170495" y="3358897"/>
              <a:ext cx="469766" cy="465956"/>
              <a:chOff x="4268728" y="3050292"/>
              <a:chExt cx="469766" cy="465956"/>
            </a:xfrm>
          </p:grpSpPr>
          <p:sp>
            <p:nvSpPr>
              <p:cNvPr id="163" name="弧形 16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5" name="弧形 164"/>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9" name="弧形 168"/>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256" name="群組 123"/>
          <p:cNvGrpSpPr/>
          <p:nvPr/>
        </p:nvGrpSpPr>
        <p:grpSpPr>
          <a:xfrm>
            <a:off x="5220072" y="620688"/>
            <a:ext cx="3490292" cy="1477878"/>
            <a:chOff x="5148064" y="2348880"/>
            <a:chExt cx="3490292" cy="1477878"/>
          </a:xfrm>
        </p:grpSpPr>
        <p:grpSp>
          <p:nvGrpSpPr>
            <p:cNvPr id="257" name="群組 121"/>
            <p:cNvGrpSpPr/>
            <p:nvPr/>
          </p:nvGrpSpPr>
          <p:grpSpPr>
            <a:xfrm>
              <a:off x="5148064" y="2348880"/>
              <a:ext cx="3456384" cy="1336794"/>
              <a:chOff x="5148064" y="2348880"/>
              <a:chExt cx="3456384" cy="1336794"/>
            </a:xfrm>
          </p:grpSpPr>
          <p:grpSp>
            <p:nvGrpSpPr>
              <p:cNvPr id="262" name="群組 97"/>
              <p:cNvGrpSpPr/>
              <p:nvPr/>
            </p:nvGrpSpPr>
            <p:grpSpPr>
              <a:xfrm>
                <a:off x="5148064" y="2348880"/>
                <a:ext cx="3456384" cy="1336794"/>
                <a:chOff x="5148064" y="2348880"/>
                <a:chExt cx="3456384" cy="1336794"/>
              </a:xfrm>
            </p:grpSpPr>
            <p:grpSp>
              <p:nvGrpSpPr>
                <p:cNvPr id="268" name="群組 4"/>
                <p:cNvGrpSpPr/>
                <p:nvPr/>
              </p:nvGrpSpPr>
              <p:grpSpPr>
                <a:xfrm>
                  <a:off x="5148064" y="2348880"/>
                  <a:ext cx="3024336" cy="1296144"/>
                  <a:chOff x="1311638" y="2492896"/>
                  <a:chExt cx="7140793" cy="3312368"/>
                </a:xfrm>
              </p:grpSpPr>
              <p:sp>
                <p:nvSpPr>
                  <p:cNvPr id="281" name="矩形 280"/>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Web</a:t>
                    </a:r>
                  </a:p>
                  <a:p>
                    <a:pPr algn="ctr"/>
                    <a:endParaRPr lang="zh-TW" altLang="en-US" sz="800" dirty="0"/>
                  </a:p>
                </p:txBody>
              </p:sp>
              <p:sp>
                <p:nvSpPr>
                  <p:cNvPr id="283"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Server</a:t>
                    </a:r>
                  </a:p>
                  <a:p>
                    <a:pPr algn="ctr"/>
                    <a:endParaRPr lang="zh-TW" altLang="en-US" sz="600" dirty="0"/>
                  </a:p>
                </p:txBody>
              </p:sp>
              <p:cxnSp>
                <p:nvCxnSpPr>
                  <p:cNvPr id="284" name="直線單箭頭接點 283"/>
                  <p:cNvCxnSpPr>
                    <a:endCxn id="282" idx="1"/>
                  </p:cNvCxnSpPr>
                  <p:nvPr/>
                </p:nvCxnSpPr>
                <p:spPr>
                  <a:xfrm>
                    <a:off x="2195736" y="3501008"/>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p:nvPr/>
                </p:nvCxnSpPr>
                <p:spPr>
                  <a:xfrm>
                    <a:off x="2195736" y="4797152"/>
                    <a:ext cx="1368152" cy="25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 name="文字方塊 285"/>
                  <p:cNvSpPr txBox="1"/>
                  <p:nvPr/>
                </p:nvSpPr>
                <p:spPr>
                  <a:xfrm>
                    <a:off x="1311638" y="3228978"/>
                    <a:ext cx="920479" cy="550579"/>
                  </a:xfrm>
                  <a:prstGeom prst="rect">
                    <a:avLst/>
                  </a:prstGeom>
                  <a:noFill/>
                </p:spPr>
                <p:txBody>
                  <a:bodyPr wrap="none" rtlCol="0">
                    <a:spAutoFit/>
                  </a:bodyPr>
                  <a:lstStyle/>
                  <a:p>
                    <a:r>
                      <a:rPr lang="zh-TW" altLang="en-US" sz="800" dirty="0" smtClean="0">
                        <a:solidFill>
                          <a:schemeClr val="bg1"/>
                        </a:solidFill>
                      </a:rPr>
                      <a:t>攻擊</a:t>
                    </a:r>
                    <a:endParaRPr lang="zh-TW" altLang="en-US" sz="800" dirty="0">
                      <a:solidFill>
                        <a:schemeClr val="bg1"/>
                      </a:solidFill>
                    </a:endParaRPr>
                  </a:p>
                </p:txBody>
              </p:sp>
              <p:sp>
                <p:nvSpPr>
                  <p:cNvPr id="287" name="文字方塊 286"/>
                  <p:cNvSpPr txBox="1"/>
                  <p:nvPr/>
                </p:nvSpPr>
                <p:spPr>
                  <a:xfrm>
                    <a:off x="1311638" y="4517121"/>
                    <a:ext cx="920479" cy="550579"/>
                  </a:xfrm>
                  <a:prstGeom prst="rect">
                    <a:avLst/>
                  </a:prstGeom>
                  <a:noFill/>
                </p:spPr>
                <p:txBody>
                  <a:bodyPr wrap="none" rtlCol="0">
                    <a:spAutoFit/>
                  </a:bodyPr>
                  <a:lstStyle/>
                  <a:p>
                    <a:r>
                      <a:rPr lang="zh-TW" altLang="en-US" sz="800" dirty="0" smtClean="0"/>
                      <a:t>攻擊</a:t>
                    </a:r>
                    <a:endParaRPr lang="zh-TW" altLang="en-US" sz="800" dirty="0"/>
                  </a:p>
                </p:txBody>
              </p:sp>
              <p:cxnSp>
                <p:nvCxnSpPr>
                  <p:cNvPr id="288" name="直線單箭頭接點 287"/>
                  <p:cNvCxnSpPr>
                    <a:stCxn id="282" idx="3"/>
                  </p:cNvCxnSpPr>
                  <p:nvPr/>
                </p:nvCxnSpPr>
                <p:spPr>
                  <a:xfrm>
                    <a:off x="4478288" y="3526160"/>
                    <a:ext cx="885800" cy="76693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9"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Malware</a:t>
                    </a:r>
                  </a:p>
                  <a:p>
                    <a:pPr algn="ctr"/>
                    <a:endParaRPr lang="en-US" altLang="zh-TW" sz="600" dirty="0" smtClean="0"/>
                  </a:p>
                  <a:p>
                    <a:pPr algn="ctr"/>
                    <a:endParaRPr lang="zh-TW" altLang="en-US" sz="600" dirty="0"/>
                  </a:p>
                </p:txBody>
              </p:sp>
              <p:sp>
                <p:nvSpPr>
                  <p:cNvPr id="290" name="文字方塊 289"/>
                  <p:cNvSpPr txBox="1"/>
                  <p:nvPr/>
                </p:nvSpPr>
                <p:spPr>
                  <a:xfrm>
                    <a:off x="2161732" y="2492896"/>
                    <a:ext cx="6290699" cy="825866"/>
                  </a:xfrm>
                  <a:prstGeom prst="rect">
                    <a:avLst/>
                  </a:prstGeom>
                  <a:noFill/>
                </p:spPr>
                <p:txBody>
                  <a:bodyPr wrap="square" rtlCol="0">
                    <a:spAutoFit/>
                  </a:bodyPr>
                  <a:lstStyle/>
                  <a:p>
                    <a:pPr algn="ctr"/>
                    <a:r>
                      <a:rPr lang="en-US" altLang="zh-TW" sz="700" dirty="0" smtClean="0">
                        <a:solidFill>
                          <a:schemeClr val="bg1"/>
                        </a:solidFill>
                      </a:rPr>
                      <a:t>Infected/Vulnerable </a:t>
                    </a:r>
                    <a:r>
                      <a:rPr lang="en-US" altLang="zh-TW" sz="700" dirty="0" err="1" smtClean="0">
                        <a:solidFill>
                          <a:schemeClr val="bg1"/>
                        </a:solidFill>
                      </a:rPr>
                      <a:t>Tablelet</a:t>
                    </a:r>
                    <a:r>
                      <a:rPr lang="en-US" altLang="zh-TW" sz="700" dirty="0" smtClean="0">
                        <a:solidFill>
                          <a:schemeClr val="bg1"/>
                        </a:solidFill>
                      </a:rPr>
                      <a:t>/</a:t>
                    </a:r>
                    <a:r>
                      <a:rPr lang="en-US" altLang="zh-TW" sz="700" dirty="0" err="1" smtClean="0">
                        <a:solidFill>
                          <a:schemeClr val="bg1"/>
                        </a:solidFill>
                      </a:rPr>
                      <a:t>smartphone</a:t>
                    </a:r>
                    <a:r>
                      <a:rPr lang="en-US" altLang="zh-TW" sz="700" dirty="0" smtClean="0">
                        <a:solidFill>
                          <a:schemeClr val="bg1"/>
                        </a:solidFill>
                      </a:rPr>
                      <a:t>/</a:t>
                    </a:r>
                    <a:r>
                      <a:rPr lang="en-US" altLang="zh-TW" sz="700" dirty="0" err="1" smtClean="0">
                        <a:solidFill>
                          <a:schemeClr val="bg1"/>
                        </a:solidFill>
                      </a:rPr>
                      <a:t>IoT</a:t>
                    </a:r>
                    <a:r>
                      <a:rPr lang="en-US" altLang="zh-TW" sz="700" dirty="0" smtClean="0">
                        <a:solidFill>
                          <a:schemeClr val="bg1"/>
                        </a:solidFill>
                      </a:rPr>
                      <a:t> Devices/Camera</a:t>
                    </a:r>
                    <a:endParaRPr lang="zh-TW" altLang="en-US" sz="700" dirty="0" smtClean="0">
                      <a:solidFill>
                        <a:schemeClr val="bg1"/>
                      </a:solidFill>
                    </a:endParaRPr>
                  </a:p>
                  <a:p>
                    <a:endParaRPr lang="zh-TW" altLang="en-US" sz="800" dirty="0">
                      <a:solidFill>
                        <a:schemeClr val="bg1"/>
                      </a:solidFill>
                    </a:endParaRPr>
                  </a:p>
                </p:txBody>
              </p:sp>
              <p:cxnSp>
                <p:nvCxnSpPr>
                  <p:cNvPr id="291" name="直線單箭頭接點 290"/>
                  <p:cNvCxnSpPr/>
                  <p:nvPr/>
                </p:nvCxnSpPr>
                <p:spPr>
                  <a:xfrm flipV="1">
                    <a:off x="4478288" y="4246240"/>
                    <a:ext cx="88580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9" name="矩形 268"/>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Logs</a:t>
                  </a:r>
                  <a:endParaRPr lang="en-US" altLang="zh-TW" sz="400" dirty="0" smtClean="0"/>
                </a:p>
                <a:p>
                  <a:pPr algn="ctr"/>
                  <a:endParaRPr lang="en-US" altLang="zh-TW" sz="400" dirty="0" smtClean="0"/>
                </a:p>
                <a:p>
                  <a:pPr algn="ctr"/>
                  <a:endParaRPr lang="en-US" altLang="zh-TW" sz="400" dirty="0" smtClean="0"/>
                </a:p>
              </p:txBody>
            </p:sp>
            <p:sp>
              <p:nvSpPr>
                <p:cNvPr id="270" name="矩形 269"/>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err="1" smtClean="0"/>
                    <a:t>Rootkit</a:t>
                  </a:r>
                  <a:r>
                    <a:rPr lang="en-US" altLang="zh-TW" sz="600" dirty="0" smtClean="0"/>
                    <a:t>/</a:t>
                  </a:r>
                  <a:r>
                    <a:rPr lang="en-US" altLang="zh-TW" sz="600" dirty="0" err="1" smtClean="0"/>
                    <a:t>Bootkit</a:t>
                  </a:r>
                  <a:endParaRPr lang="zh-TW" altLang="en-US" sz="600" dirty="0"/>
                </a:p>
              </p:txBody>
            </p:sp>
            <p:sp>
              <p:nvSpPr>
                <p:cNvPr id="272" name="文字方塊 271"/>
                <p:cNvSpPr txBox="1"/>
                <p:nvPr/>
              </p:nvSpPr>
              <p:spPr>
                <a:xfrm>
                  <a:off x="7092280" y="3501008"/>
                  <a:ext cx="530915" cy="184666"/>
                </a:xfrm>
                <a:prstGeom prst="rect">
                  <a:avLst/>
                </a:prstGeom>
                <a:noFill/>
                <a:ln>
                  <a:noFill/>
                </a:ln>
              </p:spPr>
              <p:txBody>
                <a:bodyPr wrap="none" rtlCol="0">
                  <a:spAutoFit/>
                </a:bodyPr>
                <a:lstStyle/>
                <a:p>
                  <a:r>
                    <a:rPr lang="en-US" altLang="zh-TW" sz="600" dirty="0" smtClean="0"/>
                    <a:t>User Mode</a:t>
                  </a:r>
                  <a:endParaRPr lang="zh-TW" altLang="en-US" sz="600" dirty="0"/>
                </a:p>
              </p:txBody>
            </p:sp>
            <p:cxnSp>
              <p:nvCxnSpPr>
                <p:cNvPr id="273" name="直線單箭頭接點 272"/>
                <p:cNvCxnSpPr/>
                <p:nvPr/>
              </p:nvCxnSpPr>
              <p:spPr>
                <a:xfrm flipV="1">
                  <a:off x="7352356" y="2708920"/>
                  <a:ext cx="243980" cy="326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4" name="矩形 273"/>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Backdoor</a:t>
                  </a:r>
                  <a:endParaRPr lang="zh-TW" altLang="en-US" sz="600" dirty="0"/>
                </a:p>
              </p:txBody>
            </p:sp>
            <p:sp>
              <p:nvSpPr>
                <p:cNvPr id="275" name="文字方塊 274"/>
                <p:cNvSpPr txBox="1"/>
                <p:nvPr/>
              </p:nvSpPr>
              <p:spPr>
                <a:xfrm>
                  <a:off x="7524328" y="2449108"/>
                  <a:ext cx="1080120" cy="184666"/>
                </a:xfrm>
                <a:prstGeom prst="rect">
                  <a:avLst/>
                </a:prstGeom>
                <a:noFill/>
                <a:ln>
                  <a:noFill/>
                </a:ln>
              </p:spPr>
              <p:txBody>
                <a:bodyPr wrap="square" rtlCol="0">
                  <a:spAutoFit/>
                </a:bodyPr>
                <a:lstStyle/>
                <a:p>
                  <a:r>
                    <a:rPr lang="en-US" altLang="zh-TW" sz="600" dirty="0" smtClean="0"/>
                    <a:t>Kernel Mode/OS/Firmware</a:t>
                  </a:r>
                  <a:endParaRPr lang="zh-TW" altLang="en-US" sz="600" dirty="0"/>
                </a:p>
              </p:txBody>
            </p:sp>
            <p:cxnSp>
              <p:nvCxnSpPr>
                <p:cNvPr id="276" name="直線單箭頭接點 275"/>
                <p:cNvCxnSpPr/>
                <p:nvPr/>
              </p:nvCxnSpPr>
              <p:spPr>
                <a:xfrm flipV="1">
                  <a:off x="7352356" y="2924944"/>
                  <a:ext cx="243980" cy="11002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Radio Module(</a:t>
                  </a:r>
                  <a:r>
                    <a:rPr lang="en-US" altLang="zh-TW" sz="600" dirty="0" err="1" smtClean="0"/>
                    <a:t>Wifi</a:t>
                  </a:r>
                  <a:r>
                    <a:rPr lang="en-US" altLang="zh-TW" sz="600" dirty="0" smtClean="0"/>
                    <a:t>)</a:t>
                  </a:r>
                  <a:endParaRPr lang="zh-TW" altLang="en-US" sz="600" dirty="0"/>
                </a:p>
              </p:txBody>
            </p:sp>
            <p:sp>
              <p:nvSpPr>
                <p:cNvPr id="278" name="矩形 277"/>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 dirty="0" smtClean="0"/>
                    <a:t>Vulnerable Module</a:t>
                  </a:r>
                  <a:endParaRPr lang="zh-TW" altLang="en-US" sz="600" dirty="0"/>
                </a:p>
              </p:txBody>
            </p:sp>
            <p:cxnSp>
              <p:nvCxnSpPr>
                <p:cNvPr id="279" name="直線單箭頭接點 278"/>
                <p:cNvCxnSpPr>
                  <a:endCxn id="281" idx="3"/>
                </p:cNvCxnSpPr>
                <p:nvPr/>
              </p:nvCxnSpPr>
              <p:spPr>
                <a:xfrm>
                  <a:off x="7380312" y="2996951"/>
                  <a:ext cx="216024" cy="704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0" name="直線單箭頭接點 279"/>
                <p:cNvCxnSpPr/>
                <p:nvPr/>
              </p:nvCxnSpPr>
              <p:spPr>
                <a:xfrm>
                  <a:off x="7380312" y="2996952"/>
                  <a:ext cx="216024"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63" name="矩形 262"/>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4" name="矩形 263"/>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a:t>
                </a:r>
                <a:endParaRPr lang="zh-TW" altLang="en-US" sz="300" dirty="0"/>
              </a:p>
            </p:txBody>
          </p:sp>
          <p:sp>
            <p:nvSpPr>
              <p:cNvPr id="265" name="矩形 264"/>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6" name="矩形 265"/>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Infected/vulnerable</a:t>
                </a:r>
                <a:endParaRPr lang="zh-TW" altLang="en-US" sz="300" dirty="0"/>
              </a:p>
            </p:txBody>
          </p:sp>
          <p:sp>
            <p:nvSpPr>
              <p:cNvPr id="267" name="矩形 266"/>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 dirty="0" smtClean="0"/>
                  <a:t>Malware/</a:t>
                </a:r>
              </a:p>
              <a:p>
                <a:pPr algn="ctr"/>
                <a:r>
                  <a:rPr lang="en-US" altLang="zh-TW" sz="400" dirty="0" smtClean="0"/>
                  <a:t>Infected Application</a:t>
                </a:r>
              </a:p>
              <a:p>
                <a:pPr algn="ctr"/>
                <a:r>
                  <a:rPr lang="en-US" altLang="zh-TW" sz="400" dirty="0" smtClean="0"/>
                  <a:t>(IPC)</a:t>
                </a:r>
                <a:endParaRPr lang="zh-TW" altLang="en-US" sz="400" dirty="0"/>
              </a:p>
            </p:txBody>
          </p:sp>
        </p:grpSp>
        <p:grpSp>
          <p:nvGrpSpPr>
            <p:cNvPr id="258" name="群組 112"/>
            <p:cNvGrpSpPr/>
            <p:nvPr/>
          </p:nvGrpSpPr>
          <p:grpSpPr>
            <a:xfrm rot="5400000">
              <a:off x="8170495" y="3358897"/>
              <a:ext cx="469766" cy="465956"/>
              <a:chOff x="4268728" y="3050292"/>
              <a:chExt cx="469766" cy="465956"/>
            </a:xfrm>
          </p:grpSpPr>
          <p:sp>
            <p:nvSpPr>
              <p:cNvPr id="259" name="弧形 258"/>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0" name="弧形 259"/>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1" name="弧形 260"/>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296" name="文字方塊 295"/>
          <p:cNvSpPr txBox="1"/>
          <p:nvPr/>
        </p:nvSpPr>
        <p:spPr>
          <a:xfrm>
            <a:off x="5292080" y="3789040"/>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grpSp>
        <p:nvGrpSpPr>
          <p:cNvPr id="300" name="群組 123"/>
          <p:cNvGrpSpPr/>
          <p:nvPr/>
        </p:nvGrpSpPr>
        <p:grpSpPr>
          <a:xfrm>
            <a:off x="2555776" y="3356992"/>
            <a:ext cx="2304257" cy="1152129"/>
            <a:chOff x="5497092" y="2137754"/>
            <a:chExt cx="3141264" cy="1689004"/>
          </a:xfrm>
        </p:grpSpPr>
        <p:grpSp>
          <p:nvGrpSpPr>
            <p:cNvPr id="301" name="群組 121"/>
            <p:cNvGrpSpPr/>
            <p:nvPr/>
          </p:nvGrpSpPr>
          <p:grpSpPr>
            <a:xfrm>
              <a:off x="5497092" y="2137754"/>
              <a:ext cx="3107356" cy="1552756"/>
              <a:chOff x="5497092" y="2137754"/>
              <a:chExt cx="3107356" cy="1552756"/>
            </a:xfrm>
          </p:grpSpPr>
          <p:grpSp>
            <p:nvGrpSpPr>
              <p:cNvPr id="306" name="群組 97"/>
              <p:cNvGrpSpPr/>
              <p:nvPr/>
            </p:nvGrpSpPr>
            <p:grpSpPr>
              <a:xfrm>
                <a:off x="5497092" y="2137754"/>
                <a:ext cx="3107356" cy="1552756"/>
                <a:chOff x="5497092" y="2137754"/>
                <a:chExt cx="3107356" cy="1552756"/>
              </a:xfrm>
            </p:grpSpPr>
            <p:grpSp>
              <p:nvGrpSpPr>
                <p:cNvPr id="312" name="群組 4"/>
                <p:cNvGrpSpPr/>
                <p:nvPr/>
              </p:nvGrpSpPr>
              <p:grpSpPr>
                <a:xfrm>
                  <a:off x="5497092" y="2137754"/>
                  <a:ext cx="2099245" cy="1507272"/>
                  <a:chOff x="2135731" y="1953349"/>
                  <a:chExt cx="4956549" cy="3851915"/>
                </a:xfrm>
              </p:grpSpPr>
              <p:sp>
                <p:nvSpPr>
                  <p:cNvPr id="325" name="矩形 324"/>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6" name="矩形 325"/>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27"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28" name="直線單箭頭接點 327"/>
                  <p:cNvCxnSpPr>
                    <a:endCxn id="326"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9" name="直線單箭頭接點 328"/>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0" name="文字方塊 329"/>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31" name="文字方塊 330"/>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32" name="直線單箭頭接點 331"/>
                  <p:cNvCxnSpPr>
                    <a:stCxn id="326"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3"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34" name="文字方塊 333"/>
                  <p:cNvSpPr txBox="1"/>
                  <p:nvPr/>
                </p:nvSpPr>
                <p:spPr>
                  <a:xfrm>
                    <a:off x="5148833" y="1953349"/>
                    <a:ext cx="1192921" cy="1037750"/>
                  </a:xfrm>
                  <a:prstGeom prst="rect">
                    <a:avLst/>
                  </a:prstGeom>
                  <a:noFill/>
                </p:spPr>
                <p:txBody>
                  <a:bodyPr wrap="none" rtlCol="0">
                    <a:spAutoFit/>
                  </a:bodyPr>
                  <a:lstStyle/>
                  <a:p>
                    <a:r>
                      <a:rPr lang="en-US" altLang="zh-TW" sz="1200" dirty="0" smtClean="0"/>
                      <a:t>AP</a:t>
                    </a:r>
                    <a:endParaRPr lang="zh-TW" altLang="en-US" sz="1200" dirty="0"/>
                  </a:p>
                </p:txBody>
              </p:sp>
              <p:cxnSp>
                <p:nvCxnSpPr>
                  <p:cNvPr id="335" name="直線單箭頭接點 334"/>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13" name="矩形 312"/>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14" name="矩形 313"/>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矩形 314"/>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16" name="文字方塊 315"/>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17" name="直線單箭頭接點 316"/>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8" name="矩形 317"/>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19" name="文字方塊 318"/>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20" name="直線單箭頭接點 319"/>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1" name="矩形 320"/>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22" name="矩形 321"/>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23" name="直線單箭頭接點 322"/>
                <p:cNvCxnSpPr>
                  <a:endCxn id="325"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4" name="直線單箭頭接點 323"/>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07" name="矩形 306"/>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08" name="矩形 307"/>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09" name="矩形 308"/>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0" name="矩形 309"/>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11" name="矩形 310"/>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02" name="群組 112"/>
            <p:cNvGrpSpPr/>
            <p:nvPr/>
          </p:nvGrpSpPr>
          <p:grpSpPr>
            <a:xfrm rot="5400000">
              <a:off x="8170495" y="3358897"/>
              <a:ext cx="469766" cy="465956"/>
              <a:chOff x="4268728" y="3050292"/>
              <a:chExt cx="469766" cy="465956"/>
            </a:xfrm>
          </p:grpSpPr>
          <p:sp>
            <p:nvSpPr>
              <p:cNvPr id="303" name="弧形 30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4" name="弧形 30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5" name="弧形 30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45" name="群組 123"/>
          <p:cNvGrpSpPr/>
          <p:nvPr/>
        </p:nvGrpSpPr>
        <p:grpSpPr>
          <a:xfrm>
            <a:off x="0" y="2564904"/>
            <a:ext cx="2304257" cy="1152129"/>
            <a:chOff x="5497092" y="2137754"/>
            <a:chExt cx="3141264" cy="1689004"/>
          </a:xfrm>
        </p:grpSpPr>
        <p:grpSp>
          <p:nvGrpSpPr>
            <p:cNvPr id="346" name="群組 121"/>
            <p:cNvGrpSpPr/>
            <p:nvPr/>
          </p:nvGrpSpPr>
          <p:grpSpPr>
            <a:xfrm>
              <a:off x="5497092" y="2137754"/>
              <a:ext cx="3107356" cy="1552756"/>
              <a:chOff x="5497092" y="2137754"/>
              <a:chExt cx="3107356" cy="1552756"/>
            </a:xfrm>
          </p:grpSpPr>
          <p:grpSp>
            <p:nvGrpSpPr>
              <p:cNvPr id="351" name="群組 97"/>
              <p:cNvGrpSpPr/>
              <p:nvPr/>
            </p:nvGrpSpPr>
            <p:grpSpPr>
              <a:xfrm>
                <a:off x="5497092" y="2137754"/>
                <a:ext cx="3107356" cy="1552756"/>
                <a:chOff x="5497092" y="2137754"/>
                <a:chExt cx="3107356" cy="1552756"/>
              </a:xfrm>
            </p:grpSpPr>
            <p:grpSp>
              <p:nvGrpSpPr>
                <p:cNvPr id="357" name="群組 4"/>
                <p:cNvGrpSpPr/>
                <p:nvPr/>
              </p:nvGrpSpPr>
              <p:grpSpPr>
                <a:xfrm>
                  <a:off x="5497092" y="2137754"/>
                  <a:ext cx="2398285" cy="1507272"/>
                  <a:chOff x="2135731" y="1953349"/>
                  <a:chExt cx="5662619" cy="3851915"/>
                </a:xfrm>
              </p:grpSpPr>
              <p:sp>
                <p:nvSpPr>
                  <p:cNvPr id="370" name="矩形 36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1" name="矩形 37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37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373" name="直線單箭頭接點 372"/>
                  <p:cNvCxnSpPr>
                    <a:endCxn id="37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4" name="直線單箭頭接點 37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5" name="文字方塊 37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376" name="文字方塊 37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377" name="直線單箭頭接點 376"/>
                  <p:cNvCxnSpPr>
                    <a:stCxn id="37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379" name="文字方塊 378"/>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380" name="直線單箭頭接點 37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59" name="矩形 35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0" name="矩形 35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61" name="文字方塊 36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362" name="直線單箭頭接點 36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3" name="矩形 36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364" name="文字方塊 36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365" name="直線單箭頭接點 36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6" name="矩形 36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367" name="矩形 36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368" name="直線單箭頭接點 367"/>
                <p:cNvCxnSpPr>
                  <a:endCxn id="37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9" name="直線單箭頭接點 36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52" name="矩形 35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53" name="矩形 35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54" name="矩形 35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5" name="矩形 35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56" name="矩形 35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47" name="群組 112"/>
            <p:cNvGrpSpPr/>
            <p:nvPr/>
          </p:nvGrpSpPr>
          <p:grpSpPr>
            <a:xfrm rot="5400000">
              <a:off x="8170495" y="3358897"/>
              <a:ext cx="469766" cy="465956"/>
              <a:chOff x="4268728" y="3050292"/>
              <a:chExt cx="469766" cy="465956"/>
            </a:xfrm>
          </p:grpSpPr>
          <p:sp>
            <p:nvSpPr>
              <p:cNvPr id="348" name="弧形 34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9" name="弧形 34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50" name="弧形 34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383" name="群組 123"/>
          <p:cNvGrpSpPr/>
          <p:nvPr/>
        </p:nvGrpSpPr>
        <p:grpSpPr>
          <a:xfrm>
            <a:off x="0" y="4797152"/>
            <a:ext cx="2304257" cy="1152129"/>
            <a:chOff x="5497092" y="2137754"/>
            <a:chExt cx="3141264" cy="1689004"/>
          </a:xfrm>
        </p:grpSpPr>
        <p:grpSp>
          <p:nvGrpSpPr>
            <p:cNvPr id="384" name="群組 121"/>
            <p:cNvGrpSpPr/>
            <p:nvPr/>
          </p:nvGrpSpPr>
          <p:grpSpPr>
            <a:xfrm>
              <a:off x="5497092" y="2137754"/>
              <a:ext cx="3107356" cy="1552756"/>
              <a:chOff x="5497092" y="2137754"/>
              <a:chExt cx="3107356" cy="1552756"/>
            </a:xfrm>
          </p:grpSpPr>
          <p:grpSp>
            <p:nvGrpSpPr>
              <p:cNvPr id="389" name="群組 97"/>
              <p:cNvGrpSpPr/>
              <p:nvPr/>
            </p:nvGrpSpPr>
            <p:grpSpPr>
              <a:xfrm>
                <a:off x="5497092" y="2137754"/>
                <a:ext cx="3107356" cy="1552756"/>
                <a:chOff x="5497092" y="2137754"/>
                <a:chExt cx="3107356" cy="1552756"/>
              </a:xfrm>
            </p:grpSpPr>
            <p:grpSp>
              <p:nvGrpSpPr>
                <p:cNvPr id="395" name="群組 4"/>
                <p:cNvGrpSpPr/>
                <p:nvPr/>
              </p:nvGrpSpPr>
              <p:grpSpPr>
                <a:xfrm>
                  <a:off x="5497092" y="2137754"/>
                  <a:ext cx="2398285" cy="1507272"/>
                  <a:chOff x="2135731" y="1953349"/>
                  <a:chExt cx="5662619" cy="3851915"/>
                </a:xfrm>
              </p:grpSpPr>
              <p:sp>
                <p:nvSpPr>
                  <p:cNvPr id="408" name="矩形 407"/>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9" name="矩形 408"/>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10"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11" name="直線單箭頭接點 410"/>
                  <p:cNvCxnSpPr>
                    <a:endCxn id="409"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3" name="文字方塊 412"/>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14" name="文字方塊 413"/>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15" name="直線單箭頭接點 414"/>
                  <p:cNvCxnSpPr>
                    <a:stCxn id="409"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6"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17" name="文字方塊 416"/>
                  <p:cNvSpPr txBox="1"/>
                  <p:nvPr/>
                </p:nvSpPr>
                <p:spPr>
                  <a:xfrm>
                    <a:off x="4799534" y="1953349"/>
                    <a:ext cx="2998816" cy="1037750"/>
                  </a:xfrm>
                  <a:prstGeom prst="rect">
                    <a:avLst/>
                  </a:prstGeom>
                  <a:noFill/>
                </p:spPr>
                <p:txBody>
                  <a:bodyPr wrap="none" rtlCol="0">
                    <a:spAutoFit/>
                  </a:bodyPr>
                  <a:lstStyle/>
                  <a:p>
                    <a:r>
                      <a:rPr lang="en-US" altLang="zh-TW" sz="1200" dirty="0" smtClean="0"/>
                      <a:t>GW/FW/IPS</a:t>
                    </a:r>
                    <a:endParaRPr lang="zh-TW" altLang="en-US" sz="1200" dirty="0"/>
                  </a:p>
                </p:txBody>
              </p:sp>
              <p:cxnSp>
                <p:nvCxnSpPr>
                  <p:cNvPr id="418" name="直線單箭頭接點 417"/>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6" name="矩形 395"/>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397" name="矩形 396"/>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矩形 397"/>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399" name="文字方塊 398"/>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00" name="直線單箭頭接點 399"/>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1" name="矩形 400"/>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02" name="文字方塊 401"/>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03" name="直線單箭頭接點 402"/>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4" name="矩形 403"/>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05" name="矩形 404"/>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06" name="直線單箭頭接點 405"/>
                <p:cNvCxnSpPr>
                  <a:endCxn id="408"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90" name="矩形 389"/>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391" name="矩形 390"/>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392" name="矩形 391"/>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3" name="矩形 392"/>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394" name="矩形 393"/>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385" name="群組 112"/>
            <p:cNvGrpSpPr/>
            <p:nvPr/>
          </p:nvGrpSpPr>
          <p:grpSpPr>
            <a:xfrm rot="5400000">
              <a:off x="8170495" y="3358897"/>
              <a:ext cx="469766" cy="465956"/>
              <a:chOff x="4268728" y="3050292"/>
              <a:chExt cx="469766" cy="465956"/>
            </a:xfrm>
          </p:grpSpPr>
          <p:sp>
            <p:nvSpPr>
              <p:cNvPr id="386" name="弧形 385"/>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7" name="弧形 386"/>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8" name="弧形 387"/>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19" name="群組 123"/>
          <p:cNvGrpSpPr/>
          <p:nvPr/>
        </p:nvGrpSpPr>
        <p:grpSpPr>
          <a:xfrm>
            <a:off x="152401" y="4941168"/>
            <a:ext cx="2304258" cy="1160513"/>
            <a:chOff x="5497092" y="2125463"/>
            <a:chExt cx="3141264" cy="1701295"/>
          </a:xfrm>
        </p:grpSpPr>
        <p:grpSp>
          <p:nvGrpSpPr>
            <p:cNvPr id="420" name="群組 121"/>
            <p:cNvGrpSpPr/>
            <p:nvPr/>
          </p:nvGrpSpPr>
          <p:grpSpPr>
            <a:xfrm>
              <a:off x="5497092" y="2125463"/>
              <a:ext cx="3107356" cy="1565047"/>
              <a:chOff x="5497092" y="2125463"/>
              <a:chExt cx="3107356" cy="1565047"/>
            </a:xfrm>
          </p:grpSpPr>
          <p:grpSp>
            <p:nvGrpSpPr>
              <p:cNvPr id="425" name="群組 97"/>
              <p:cNvGrpSpPr/>
              <p:nvPr/>
            </p:nvGrpSpPr>
            <p:grpSpPr>
              <a:xfrm>
                <a:off x="5497092" y="2125463"/>
                <a:ext cx="3107356" cy="1565047"/>
                <a:chOff x="5497092" y="2125463"/>
                <a:chExt cx="3107356" cy="1565047"/>
              </a:xfrm>
            </p:grpSpPr>
            <p:grpSp>
              <p:nvGrpSpPr>
                <p:cNvPr id="431" name="群組 4"/>
                <p:cNvGrpSpPr/>
                <p:nvPr/>
              </p:nvGrpSpPr>
              <p:grpSpPr>
                <a:xfrm>
                  <a:off x="5497092" y="2125463"/>
                  <a:ext cx="3011574" cy="1519563"/>
                  <a:chOff x="2135731" y="1921939"/>
                  <a:chExt cx="7110661" cy="3883325"/>
                </a:xfrm>
              </p:grpSpPr>
              <p:sp>
                <p:nvSpPr>
                  <p:cNvPr id="444" name="矩形 443"/>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5" name="矩形 444"/>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46"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47" name="直線單箭頭接點 446"/>
                  <p:cNvCxnSpPr>
                    <a:endCxn id="445"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8" name="直線單箭頭接點 447"/>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9" name="文字方塊 448"/>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50" name="文字方塊 449"/>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51" name="直線單箭頭接點 450"/>
                  <p:cNvCxnSpPr>
                    <a:stCxn id="445"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2"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53" name="文字方塊 452"/>
                  <p:cNvSpPr txBox="1"/>
                  <p:nvPr/>
                </p:nvSpPr>
                <p:spPr>
                  <a:xfrm>
                    <a:off x="3613657" y="1921939"/>
                    <a:ext cx="5632735" cy="1037750"/>
                  </a:xfrm>
                  <a:prstGeom prst="rect">
                    <a:avLst/>
                  </a:prstGeom>
                  <a:noFill/>
                </p:spPr>
                <p:txBody>
                  <a:bodyPr wrap="none" rtlCol="0">
                    <a:spAutoFit/>
                  </a:bodyPr>
                  <a:lstStyle/>
                  <a:p>
                    <a:r>
                      <a:rPr lang="en-US" altLang="zh-TW" sz="1200" dirty="0" err="1" smtClean="0"/>
                      <a:t>IoT</a:t>
                    </a:r>
                    <a:r>
                      <a:rPr lang="en-US" altLang="zh-TW" sz="1200" dirty="0" smtClean="0"/>
                      <a:t>/Device/Phone/Tablet</a:t>
                    </a:r>
                    <a:endParaRPr lang="zh-TW" altLang="en-US" sz="1200" dirty="0"/>
                  </a:p>
                </p:txBody>
              </p:sp>
              <p:cxnSp>
                <p:nvCxnSpPr>
                  <p:cNvPr id="454" name="直線單箭頭接點 453"/>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32" name="矩形 431"/>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33" name="矩形 432"/>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矩形 433"/>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35" name="文字方塊 434"/>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36" name="直線單箭頭接點 435"/>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7" name="矩形 436"/>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38" name="文字方塊 437"/>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39" name="直線單箭頭接點 438"/>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 name="矩形 439"/>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41" name="矩形 440"/>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42" name="直線單箭頭接點 441"/>
                <p:cNvCxnSpPr>
                  <a:endCxn id="444"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線單箭頭接點 442"/>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26" name="矩形 425"/>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27" name="矩形 426"/>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28" name="矩形 427"/>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29" name="矩形 428"/>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30" name="矩形 429"/>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21" name="群組 112"/>
            <p:cNvGrpSpPr/>
            <p:nvPr/>
          </p:nvGrpSpPr>
          <p:grpSpPr>
            <a:xfrm rot="5400000">
              <a:off x="8170495" y="3358897"/>
              <a:ext cx="469766" cy="465956"/>
              <a:chOff x="4268728" y="3050292"/>
              <a:chExt cx="469766" cy="465956"/>
            </a:xfrm>
          </p:grpSpPr>
          <p:sp>
            <p:nvSpPr>
              <p:cNvPr id="422" name="弧形 421"/>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3" name="弧形 422"/>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4" name="弧形 423"/>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grpSp>
        <p:nvGrpSpPr>
          <p:cNvPr id="455" name="群組 123"/>
          <p:cNvGrpSpPr/>
          <p:nvPr/>
        </p:nvGrpSpPr>
        <p:grpSpPr>
          <a:xfrm>
            <a:off x="304800" y="5101952"/>
            <a:ext cx="2304257" cy="1152129"/>
            <a:chOff x="5497092" y="2137754"/>
            <a:chExt cx="3141264" cy="1689004"/>
          </a:xfrm>
        </p:grpSpPr>
        <p:grpSp>
          <p:nvGrpSpPr>
            <p:cNvPr id="456" name="群組 121"/>
            <p:cNvGrpSpPr/>
            <p:nvPr/>
          </p:nvGrpSpPr>
          <p:grpSpPr>
            <a:xfrm>
              <a:off x="5497092" y="2137754"/>
              <a:ext cx="3107356" cy="1552756"/>
              <a:chOff x="5497092" y="2137754"/>
              <a:chExt cx="3107356" cy="1552756"/>
            </a:xfrm>
          </p:grpSpPr>
          <p:grpSp>
            <p:nvGrpSpPr>
              <p:cNvPr id="461" name="群組 97"/>
              <p:cNvGrpSpPr/>
              <p:nvPr/>
            </p:nvGrpSpPr>
            <p:grpSpPr>
              <a:xfrm>
                <a:off x="5497092" y="2137754"/>
                <a:ext cx="3107356" cy="1552756"/>
                <a:chOff x="5497092" y="2137754"/>
                <a:chExt cx="3107356" cy="1552756"/>
              </a:xfrm>
            </p:grpSpPr>
            <p:grpSp>
              <p:nvGrpSpPr>
                <p:cNvPr id="467" name="群組 4"/>
                <p:cNvGrpSpPr/>
                <p:nvPr/>
              </p:nvGrpSpPr>
              <p:grpSpPr>
                <a:xfrm>
                  <a:off x="5497092" y="2137754"/>
                  <a:ext cx="2099244" cy="1507272"/>
                  <a:chOff x="2135731" y="1953349"/>
                  <a:chExt cx="4956549" cy="3851915"/>
                </a:xfrm>
              </p:grpSpPr>
              <p:sp>
                <p:nvSpPr>
                  <p:cNvPr id="480" name="矩形 47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1" name="矩形 48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Web</a:t>
                    </a:r>
                  </a:p>
                  <a:p>
                    <a:pPr algn="ctr"/>
                    <a:endParaRPr lang="zh-TW" altLang="en-US" sz="800" dirty="0"/>
                  </a:p>
                </p:txBody>
              </p:sp>
              <p:sp>
                <p:nvSpPr>
                  <p:cNvPr id="48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Server</a:t>
                    </a:r>
                  </a:p>
                  <a:p>
                    <a:pPr algn="ctr"/>
                    <a:endParaRPr lang="zh-TW" altLang="en-US" sz="600" dirty="0"/>
                  </a:p>
                </p:txBody>
              </p:sp>
              <p:cxnSp>
                <p:nvCxnSpPr>
                  <p:cNvPr id="483" name="直線單箭頭接點 482"/>
                  <p:cNvCxnSpPr>
                    <a:endCxn id="481" idx="1"/>
                  </p:cNvCxnSpPr>
                  <p:nvPr/>
                </p:nvCxnSpPr>
                <p:spPr>
                  <a:xfrm>
                    <a:off x="2959831" y="3500043"/>
                    <a:ext cx="604056" cy="2612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4" name="直線單箭頭接點 483"/>
                  <p:cNvCxnSpPr/>
                  <p:nvPr/>
                </p:nvCxnSpPr>
                <p:spPr>
                  <a:xfrm>
                    <a:off x="2959831" y="4758976"/>
                    <a:ext cx="604056" cy="6333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5" name="文字方塊 484"/>
                  <p:cNvSpPr txBox="1"/>
                  <p:nvPr/>
                </p:nvSpPr>
                <p:spPr>
                  <a:xfrm>
                    <a:off x="2135731" y="3248256"/>
                    <a:ext cx="748500" cy="484282"/>
                  </a:xfrm>
                  <a:prstGeom prst="rect">
                    <a:avLst/>
                  </a:prstGeom>
                  <a:noFill/>
                </p:spPr>
                <p:txBody>
                  <a:bodyPr wrap="none" rtlCol="0">
                    <a:spAutoFit/>
                  </a:bodyPr>
                  <a:lstStyle/>
                  <a:p>
                    <a:r>
                      <a:rPr lang="zh-TW" altLang="en-US" sz="300" dirty="0" smtClean="0"/>
                      <a:t>攻擊</a:t>
                    </a:r>
                    <a:endParaRPr lang="zh-TW" altLang="en-US" sz="300" dirty="0"/>
                  </a:p>
                </p:txBody>
              </p:sp>
              <p:sp>
                <p:nvSpPr>
                  <p:cNvPr id="486" name="文字方塊 485"/>
                  <p:cNvSpPr txBox="1"/>
                  <p:nvPr/>
                </p:nvSpPr>
                <p:spPr>
                  <a:xfrm>
                    <a:off x="2135735" y="4507189"/>
                    <a:ext cx="748500" cy="484282"/>
                  </a:xfrm>
                  <a:prstGeom prst="rect">
                    <a:avLst/>
                  </a:prstGeom>
                  <a:noFill/>
                </p:spPr>
                <p:txBody>
                  <a:bodyPr wrap="none" rtlCol="0">
                    <a:spAutoFit/>
                  </a:bodyPr>
                  <a:lstStyle/>
                  <a:p>
                    <a:r>
                      <a:rPr lang="zh-TW" altLang="en-US" sz="300" dirty="0" smtClean="0"/>
                      <a:t>攻擊</a:t>
                    </a:r>
                    <a:endParaRPr lang="zh-TW" altLang="en-US" sz="300" dirty="0"/>
                  </a:p>
                </p:txBody>
              </p:sp>
              <p:cxnSp>
                <p:nvCxnSpPr>
                  <p:cNvPr id="487" name="直線單箭頭接點 486"/>
                  <p:cNvCxnSpPr>
                    <a:stCxn id="481" idx="3"/>
                  </p:cNvCxnSpPr>
                  <p:nvPr/>
                </p:nvCxnSpPr>
                <p:spPr>
                  <a:xfrm>
                    <a:off x="4478288" y="3526160"/>
                    <a:ext cx="885800" cy="76693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endParaRPr lang="en-US" altLang="zh-TW" sz="600" dirty="0" smtClean="0"/>
                  </a:p>
                  <a:p>
                    <a:pPr algn="ctr"/>
                    <a:endParaRPr lang="zh-TW" altLang="en-US" sz="600" dirty="0"/>
                  </a:p>
                </p:txBody>
              </p:sp>
              <p:sp>
                <p:nvSpPr>
                  <p:cNvPr id="489" name="文字方塊 488"/>
                  <p:cNvSpPr txBox="1"/>
                  <p:nvPr/>
                </p:nvSpPr>
                <p:spPr>
                  <a:xfrm>
                    <a:off x="4799534" y="1953349"/>
                    <a:ext cx="1172283" cy="1037750"/>
                  </a:xfrm>
                  <a:prstGeom prst="rect">
                    <a:avLst/>
                  </a:prstGeom>
                  <a:noFill/>
                </p:spPr>
                <p:txBody>
                  <a:bodyPr wrap="none" rtlCol="0">
                    <a:spAutoFit/>
                  </a:bodyPr>
                  <a:lstStyle/>
                  <a:p>
                    <a:r>
                      <a:rPr lang="en-US" altLang="zh-TW" sz="1200" dirty="0" smtClean="0"/>
                      <a:t>PC</a:t>
                    </a:r>
                    <a:endParaRPr lang="zh-TW" altLang="en-US" sz="1200" dirty="0"/>
                  </a:p>
                </p:txBody>
              </p:sp>
              <p:cxnSp>
                <p:nvCxnSpPr>
                  <p:cNvPr id="490" name="直線單箭頭接點 489"/>
                  <p:cNvCxnSpPr/>
                  <p:nvPr/>
                </p:nvCxnSpPr>
                <p:spPr>
                  <a:xfrm flipV="1">
                    <a:off x="4478288" y="4246240"/>
                    <a:ext cx="88580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8" name="矩形 467"/>
                <p:cNvSpPr/>
                <p:nvPr/>
              </p:nvSpPr>
              <p:spPr>
                <a:xfrm>
                  <a:off x="6876256" y="2564904"/>
                  <a:ext cx="487960" cy="213793"/>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Logs</a:t>
                  </a:r>
                </a:p>
                <a:p>
                  <a:pPr algn="ctr"/>
                  <a:endParaRPr lang="en-US" altLang="zh-TW" sz="400" dirty="0" smtClean="0"/>
                </a:p>
                <a:p>
                  <a:pPr algn="ctr"/>
                  <a:endParaRPr lang="en-US" altLang="zh-TW" sz="400" dirty="0" smtClean="0"/>
                </a:p>
              </p:txBody>
            </p:sp>
            <p:sp>
              <p:nvSpPr>
                <p:cNvPr id="469" name="矩形 468"/>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矩形 469"/>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err="1" smtClean="0"/>
                    <a:t>Rootkit</a:t>
                  </a:r>
                  <a:r>
                    <a:rPr lang="en-US" altLang="zh-TW" sz="300" dirty="0" smtClean="0"/>
                    <a:t>/</a:t>
                  </a:r>
                  <a:r>
                    <a:rPr lang="en-US" altLang="zh-TW" sz="300" dirty="0" err="1" smtClean="0"/>
                    <a:t>Bootkit</a:t>
                  </a:r>
                  <a:endParaRPr lang="zh-TW" altLang="en-US" sz="300" dirty="0"/>
                </a:p>
              </p:txBody>
            </p:sp>
            <p:sp>
              <p:nvSpPr>
                <p:cNvPr id="471" name="文字方塊 470"/>
                <p:cNvSpPr txBox="1"/>
                <p:nvPr/>
              </p:nvSpPr>
              <p:spPr>
                <a:xfrm>
                  <a:off x="7092280" y="3501008"/>
                  <a:ext cx="435504" cy="189502"/>
                </a:xfrm>
                <a:prstGeom prst="rect">
                  <a:avLst/>
                </a:prstGeom>
                <a:noFill/>
                <a:ln>
                  <a:noFill/>
                </a:ln>
              </p:spPr>
              <p:txBody>
                <a:bodyPr wrap="none" rtlCol="0">
                  <a:spAutoFit/>
                </a:bodyPr>
                <a:lstStyle/>
                <a:p>
                  <a:r>
                    <a:rPr lang="en-US" altLang="zh-TW" sz="300" dirty="0" smtClean="0"/>
                    <a:t>User Mode</a:t>
                  </a:r>
                  <a:endParaRPr lang="zh-TW" altLang="en-US" sz="300" dirty="0"/>
                </a:p>
              </p:txBody>
            </p:sp>
            <p:cxnSp>
              <p:nvCxnSpPr>
                <p:cNvPr id="472" name="直線單箭頭接點 471"/>
                <p:cNvCxnSpPr/>
                <p:nvPr/>
              </p:nvCxnSpPr>
              <p:spPr>
                <a:xfrm flipV="1">
                  <a:off x="7352356" y="2708920"/>
                  <a:ext cx="243980" cy="3260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3" name="矩形 47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Backdoor</a:t>
                  </a:r>
                  <a:endParaRPr lang="zh-TW" altLang="en-US" sz="300" dirty="0"/>
                </a:p>
              </p:txBody>
            </p:sp>
            <p:sp>
              <p:nvSpPr>
                <p:cNvPr id="474" name="文字方塊 473"/>
                <p:cNvSpPr txBox="1"/>
                <p:nvPr/>
              </p:nvSpPr>
              <p:spPr>
                <a:xfrm>
                  <a:off x="7524328" y="2449109"/>
                  <a:ext cx="1080120" cy="189502"/>
                </a:xfrm>
                <a:prstGeom prst="rect">
                  <a:avLst/>
                </a:prstGeom>
                <a:noFill/>
                <a:ln>
                  <a:noFill/>
                </a:ln>
              </p:spPr>
              <p:txBody>
                <a:bodyPr wrap="square" rtlCol="0">
                  <a:spAutoFit/>
                </a:bodyPr>
                <a:lstStyle/>
                <a:p>
                  <a:r>
                    <a:rPr lang="en-US" altLang="zh-TW" sz="300" dirty="0" smtClean="0"/>
                    <a:t>Kernel Mode/OS/Firmware</a:t>
                  </a:r>
                  <a:endParaRPr lang="zh-TW" altLang="en-US" sz="300" dirty="0"/>
                </a:p>
              </p:txBody>
            </p:sp>
            <p:cxnSp>
              <p:nvCxnSpPr>
                <p:cNvPr id="475" name="直線單箭頭接點 474"/>
                <p:cNvCxnSpPr/>
                <p:nvPr/>
              </p:nvCxnSpPr>
              <p:spPr>
                <a:xfrm flipV="1">
                  <a:off x="7352356" y="2924944"/>
                  <a:ext cx="243980" cy="11002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Radio Module(</a:t>
                  </a:r>
                  <a:r>
                    <a:rPr lang="en-US" altLang="zh-TW" sz="300" dirty="0" err="1" smtClean="0"/>
                    <a:t>Wifi</a:t>
                  </a:r>
                  <a:r>
                    <a:rPr lang="en-US" altLang="zh-TW" sz="300" dirty="0" smtClean="0"/>
                    <a:t>)</a:t>
                  </a:r>
                  <a:endParaRPr lang="zh-TW" altLang="en-US" sz="300" dirty="0"/>
                </a:p>
              </p:txBody>
            </p:sp>
            <p:sp>
              <p:nvSpPr>
                <p:cNvPr id="477" name="矩形 47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 dirty="0" smtClean="0"/>
                    <a:t>Vulnerable Module</a:t>
                  </a:r>
                  <a:endParaRPr lang="zh-TW" altLang="en-US" sz="300" dirty="0"/>
                </a:p>
              </p:txBody>
            </p:sp>
            <p:cxnSp>
              <p:nvCxnSpPr>
                <p:cNvPr id="478" name="直線單箭頭接點 477"/>
                <p:cNvCxnSpPr>
                  <a:endCxn id="480" idx="3"/>
                </p:cNvCxnSpPr>
                <p:nvPr/>
              </p:nvCxnSpPr>
              <p:spPr>
                <a:xfrm>
                  <a:off x="7380312" y="2996951"/>
                  <a:ext cx="216024" cy="704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線單箭頭接點 478"/>
                <p:cNvCxnSpPr/>
                <p:nvPr/>
              </p:nvCxnSpPr>
              <p:spPr>
                <a:xfrm>
                  <a:off x="7380312" y="2996952"/>
                  <a:ext cx="216024" cy="3600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2" name="矩形 461"/>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a:t>
                </a:r>
                <a:endParaRPr lang="zh-TW" altLang="en-US" sz="200" dirty="0"/>
              </a:p>
            </p:txBody>
          </p:sp>
          <p:sp>
            <p:nvSpPr>
              <p:cNvPr id="463" name="矩形 462"/>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 dirty="0" smtClean="0"/>
              </a:p>
              <a:p>
                <a:pPr algn="ctr"/>
                <a:r>
                  <a:rPr lang="en-US" altLang="zh-TW" sz="200" dirty="0" smtClean="0"/>
                  <a:t>Infected</a:t>
                </a:r>
                <a:endParaRPr lang="zh-TW" altLang="en-US" sz="200" dirty="0"/>
              </a:p>
            </p:txBody>
          </p:sp>
          <p:sp>
            <p:nvSpPr>
              <p:cNvPr id="464" name="矩形 463"/>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5" name="矩形 464"/>
              <p:cNvSpPr/>
              <p:nvPr/>
            </p:nvSpPr>
            <p:spPr>
              <a:xfrm>
                <a:off x="6876256" y="2636912"/>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Infected/vulnerable</a:t>
                </a:r>
                <a:endParaRPr lang="zh-TW" altLang="en-US" sz="200" dirty="0"/>
              </a:p>
            </p:txBody>
          </p:sp>
          <p:sp>
            <p:nvSpPr>
              <p:cNvPr id="466" name="矩形 465"/>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 dirty="0" smtClean="0"/>
                  <a:t>Malware/</a:t>
                </a:r>
              </a:p>
              <a:p>
                <a:pPr algn="ctr"/>
                <a:r>
                  <a:rPr lang="en-US" altLang="zh-TW" sz="200" dirty="0" smtClean="0"/>
                  <a:t>Infected Application</a:t>
                </a:r>
              </a:p>
              <a:p>
                <a:pPr algn="ctr"/>
                <a:r>
                  <a:rPr lang="en-US" altLang="zh-TW" sz="200" dirty="0" smtClean="0"/>
                  <a:t>(IPC)</a:t>
                </a:r>
                <a:endParaRPr lang="zh-TW" altLang="en-US" sz="200" dirty="0"/>
              </a:p>
            </p:txBody>
          </p:sp>
        </p:grpSp>
        <p:grpSp>
          <p:nvGrpSpPr>
            <p:cNvPr id="457" name="群組 112"/>
            <p:cNvGrpSpPr/>
            <p:nvPr/>
          </p:nvGrpSpPr>
          <p:grpSpPr>
            <a:xfrm rot="5400000">
              <a:off x="8170495" y="3358897"/>
              <a:ext cx="469766" cy="465956"/>
              <a:chOff x="4268728" y="3050292"/>
              <a:chExt cx="469766" cy="465956"/>
            </a:xfrm>
          </p:grpSpPr>
          <p:sp>
            <p:nvSpPr>
              <p:cNvPr id="458" name="弧形 457"/>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59" name="弧形 458"/>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0" name="弧形 459"/>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專注一點</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35</a:t>
            </a:fld>
            <a:endParaRPr lang="zh-TW" altLang="en-US"/>
          </a:p>
        </p:txBody>
      </p:sp>
      <p:grpSp>
        <p:nvGrpSpPr>
          <p:cNvPr id="357" name="群組 122"/>
          <p:cNvGrpSpPr/>
          <p:nvPr/>
        </p:nvGrpSpPr>
        <p:grpSpPr>
          <a:xfrm>
            <a:off x="611558" y="2780928"/>
            <a:ext cx="7790878" cy="3362375"/>
            <a:chOff x="5302501" y="2473646"/>
            <a:chExt cx="3341866" cy="1353112"/>
          </a:xfrm>
        </p:grpSpPr>
        <p:grpSp>
          <p:nvGrpSpPr>
            <p:cNvPr id="381" name="群組 121"/>
            <p:cNvGrpSpPr/>
            <p:nvPr/>
          </p:nvGrpSpPr>
          <p:grpSpPr>
            <a:xfrm>
              <a:off x="5302501" y="2473646"/>
              <a:ext cx="3341866" cy="1181013"/>
              <a:chOff x="5302501" y="2473646"/>
              <a:chExt cx="3341866" cy="1181013"/>
            </a:xfrm>
          </p:grpSpPr>
          <p:grpSp>
            <p:nvGrpSpPr>
              <p:cNvPr id="389" name="群組 97"/>
              <p:cNvGrpSpPr/>
              <p:nvPr/>
            </p:nvGrpSpPr>
            <p:grpSpPr>
              <a:xfrm>
                <a:off x="5302501" y="2473646"/>
                <a:ext cx="3341866" cy="1181013"/>
                <a:chOff x="5302501" y="2473646"/>
                <a:chExt cx="3341866" cy="1181013"/>
              </a:xfrm>
            </p:grpSpPr>
            <p:grpSp>
              <p:nvGrpSpPr>
                <p:cNvPr id="431" name="群組 4"/>
                <p:cNvGrpSpPr/>
                <p:nvPr/>
              </p:nvGrpSpPr>
              <p:grpSpPr>
                <a:xfrm>
                  <a:off x="5302501" y="2489765"/>
                  <a:ext cx="2293834" cy="1155259"/>
                  <a:chOff x="1676283" y="2852936"/>
                  <a:chExt cx="5415997" cy="2952328"/>
                </a:xfrm>
              </p:grpSpPr>
              <p:sp>
                <p:nvSpPr>
                  <p:cNvPr id="500" name="矩形 499"/>
                  <p:cNvSpPr/>
                  <p:nvPr/>
                </p:nvSpPr>
                <p:spPr>
                  <a:xfrm>
                    <a:off x="3347864" y="2852936"/>
                    <a:ext cx="3744416" cy="295232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1" name="矩形 500"/>
                  <p:cNvSpPr/>
                  <p:nvPr/>
                </p:nvSpPr>
                <p:spPr>
                  <a:xfrm>
                    <a:off x="3563888" y="3068960"/>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Web</a:t>
                    </a:r>
                  </a:p>
                  <a:p>
                    <a:pPr algn="ctr"/>
                    <a:endParaRPr lang="en-US" altLang="zh-TW" sz="1200" dirty="0" smtClean="0"/>
                  </a:p>
                  <a:p>
                    <a:pPr algn="ctr"/>
                    <a:endParaRPr lang="zh-TW" altLang="en-US" sz="800" dirty="0"/>
                  </a:p>
                </p:txBody>
              </p:sp>
              <p:sp>
                <p:nvSpPr>
                  <p:cNvPr id="502" name="矩形 7"/>
                  <p:cNvSpPr/>
                  <p:nvPr/>
                </p:nvSpPr>
                <p:spPr>
                  <a:xfrm>
                    <a:off x="3563888" y="4365104"/>
                    <a:ext cx="914400"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Server</a:t>
                    </a:r>
                  </a:p>
                  <a:p>
                    <a:pPr algn="ctr"/>
                    <a:endParaRPr lang="en-US" altLang="zh-TW" sz="1200" dirty="0" smtClean="0"/>
                  </a:p>
                  <a:p>
                    <a:pPr algn="ctr"/>
                    <a:endParaRPr lang="zh-TW" altLang="en-US" sz="600" dirty="0"/>
                  </a:p>
                </p:txBody>
              </p:sp>
              <p:cxnSp>
                <p:nvCxnSpPr>
                  <p:cNvPr id="503" name="直線單箭頭接點 502"/>
                  <p:cNvCxnSpPr>
                    <a:stCxn id="505" idx="3"/>
                  </p:cNvCxnSpPr>
                  <p:nvPr/>
                </p:nvCxnSpPr>
                <p:spPr>
                  <a:xfrm>
                    <a:off x="2590642" y="3539818"/>
                    <a:ext cx="908866" cy="141951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5" name="文字方塊 504"/>
                  <p:cNvSpPr txBox="1"/>
                  <p:nvPr/>
                </p:nvSpPr>
                <p:spPr>
                  <a:xfrm>
                    <a:off x="1676283" y="3381555"/>
                    <a:ext cx="914357" cy="316526"/>
                  </a:xfrm>
                  <a:prstGeom prst="rect">
                    <a:avLst/>
                  </a:prstGeom>
                  <a:noFill/>
                </p:spPr>
                <p:txBody>
                  <a:bodyPr wrap="none" rtlCol="0">
                    <a:spAutoFit/>
                  </a:bodyPr>
                  <a:lstStyle/>
                  <a:p>
                    <a:r>
                      <a:rPr lang="zh-TW" altLang="en-US" sz="1400" dirty="0" smtClean="0"/>
                      <a:t>實體線路</a:t>
                    </a:r>
                    <a:endParaRPr lang="zh-TW" altLang="en-US" sz="1400" dirty="0"/>
                  </a:p>
                </p:txBody>
              </p:sp>
              <p:cxnSp>
                <p:nvCxnSpPr>
                  <p:cNvPr id="507" name="直線單箭頭接點 506"/>
                  <p:cNvCxnSpPr>
                    <a:stCxn id="501" idx="3"/>
                  </p:cNvCxnSpPr>
                  <p:nvPr/>
                </p:nvCxnSpPr>
                <p:spPr>
                  <a:xfrm>
                    <a:off x="4478288" y="3526160"/>
                    <a:ext cx="885800" cy="766936"/>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08" name="矩形 13"/>
                  <p:cNvSpPr/>
                  <p:nvPr/>
                </p:nvSpPr>
                <p:spPr>
                  <a:xfrm>
                    <a:off x="5364088" y="3789040"/>
                    <a:ext cx="1152128" cy="914400"/>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t>Malware</a:t>
                    </a:r>
                  </a:p>
                  <a:p>
                    <a:pPr algn="ctr"/>
                    <a:endParaRPr lang="en-US" altLang="zh-TW" sz="1200" dirty="0" smtClean="0"/>
                  </a:p>
                  <a:p>
                    <a:pPr algn="ctr"/>
                    <a:endParaRPr lang="en-US" altLang="zh-TW" sz="600" dirty="0" smtClean="0"/>
                  </a:p>
                  <a:p>
                    <a:pPr algn="ctr"/>
                    <a:endParaRPr lang="zh-TW" altLang="en-US" sz="600" dirty="0"/>
                  </a:p>
                </p:txBody>
              </p:sp>
              <p:cxnSp>
                <p:nvCxnSpPr>
                  <p:cNvPr id="510" name="直線單箭頭接點 509"/>
                  <p:cNvCxnSpPr/>
                  <p:nvPr/>
                </p:nvCxnSpPr>
                <p:spPr>
                  <a:xfrm flipV="1">
                    <a:off x="4478288" y="4246240"/>
                    <a:ext cx="885800" cy="57606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456" name="矩形 455"/>
                <p:cNvSpPr/>
                <p:nvPr/>
              </p:nvSpPr>
              <p:spPr>
                <a:xfrm>
                  <a:off x="6876256" y="2548593"/>
                  <a:ext cx="487960" cy="239655"/>
                </a:xfrm>
                <a:prstGeom prst="rec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Logs</a:t>
                  </a:r>
                </a:p>
                <a:p>
                  <a:pPr algn="ctr"/>
                  <a:endParaRPr lang="en-US" altLang="zh-TW" sz="1200" dirty="0" smtClean="0"/>
                </a:p>
                <a:p>
                  <a:pPr algn="ctr"/>
                  <a:endParaRPr lang="en-US" altLang="zh-TW" sz="1200" dirty="0" smtClean="0"/>
                </a:p>
              </p:txBody>
            </p:sp>
            <p:sp>
              <p:nvSpPr>
                <p:cNvPr id="461" name="矩形 460"/>
                <p:cNvSpPr/>
                <p:nvPr/>
              </p:nvSpPr>
              <p:spPr>
                <a:xfrm>
                  <a:off x="7596336" y="2492896"/>
                  <a:ext cx="864096" cy="11521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p:cNvSpPr/>
                <p:nvPr/>
              </p:nvSpPr>
              <p:spPr>
                <a:xfrm>
                  <a:off x="7668344" y="2636912"/>
                  <a:ext cx="720080" cy="144015"/>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t>Rootkit</a:t>
                  </a:r>
                  <a:r>
                    <a:rPr lang="en-US" altLang="zh-TW" sz="1200" dirty="0" smtClean="0"/>
                    <a:t>/</a:t>
                  </a:r>
                  <a:r>
                    <a:rPr lang="en-US" altLang="zh-TW" sz="1200" dirty="0" err="1" smtClean="0"/>
                    <a:t>Bootkit</a:t>
                  </a:r>
                  <a:endParaRPr lang="zh-TW" altLang="en-US" sz="1200" dirty="0"/>
                </a:p>
              </p:txBody>
            </p:sp>
            <p:sp>
              <p:nvSpPr>
                <p:cNvPr id="491" name="文字方塊 490"/>
                <p:cNvSpPr txBox="1"/>
                <p:nvPr/>
              </p:nvSpPr>
              <p:spPr>
                <a:xfrm>
                  <a:off x="7092280" y="3501008"/>
                  <a:ext cx="442075" cy="153651"/>
                </a:xfrm>
                <a:prstGeom prst="rect">
                  <a:avLst/>
                </a:prstGeom>
                <a:noFill/>
                <a:ln>
                  <a:noFill/>
                </a:ln>
              </p:spPr>
              <p:txBody>
                <a:bodyPr wrap="none" rtlCol="0">
                  <a:spAutoFit/>
                </a:bodyPr>
                <a:lstStyle/>
                <a:p>
                  <a:r>
                    <a:rPr lang="en-US" altLang="zh-TW" sz="1200" dirty="0" smtClean="0"/>
                    <a:t>User Mode</a:t>
                  </a:r>
                  <a:endParaRPr lang="zh-TW" altLang="en-US" sz="1200" dirty="0"/>
                </a:p>
              </p:txBody>
            </p:sp>
            <p:cxnSp>
              <p:nvCxnSpPr>
                <p:cNvPr id="492" name="直線單箭頭接點 491"/>
                <p:cNvCxnSpPr>
                  <a:endCxn id="467" idx="1"/>
                </p:cNvCxnSpPr>
                <p:nvPr/>
              </p:nvCxnSpPr>
              <p:spPr>
                <a:xfrm flipV="1">
                  <a:off x="7352356" y="2708920"/>
                  <a:ext cx="315988" cy="326052"/>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3" name="矩形 492"/>
                <p:cNvSpPr/>
                <p:nvPr/>
              </p:nvSpPr>
              <p:spPr>
                <a:xfrm>
                  <a:off x="7668344" y="2852935"/>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Backdoor</a:t>
                  </a:r>
                  <a:endParaRPr lang="zh-TW" altLang="en-US" sz="1200" dirty="0"/>
                </a:p>
              </p:txBody>
            </p:sp>
            <p:sp>
              <p:nvSpPr>
                <p:cNvPr id="494" name="文字方塊 493"/>
                <p:cNvSpPr txBox="1"/>
                <p:nvPr/>
              </p:nvSpPr>
              <p:spPr>
                <a:xfrm>
                  <a:off x="7564247" y="2473646"/>
                  <a:ext cx="1080120" cy="123858"/>
                </a:xfrm>
                <a:prstGeom prst="rect">
                  <a:avLst/>
                </a:prstGeom>
                <a:noFill/>
                <a:ln>
                  <a:noFill/>
                </a:ln>
              </p:spPr>
              <p:txBody>
                <a:bodyPr wrap="square" rtlCol="0">
                  <a:spAutoFit/>
                </a:bodyPr>
                <a:lstStyle/>
                <a:p>
                  <a:r>
                    <a:rPr lang="en-US" altLang="zh-TW" sz="1400" dirty="0" smtClean="0"/>
                    <a:t>Kernel Mode/OS/Firmware</a:t>
                  </a:r>
                  <a:endParaRPr lang="zh-TW" altLang="en-US" sz="1400" dirty="0"/>
                </a:p>
              </p:txBody>
            </p:sp>
            <p:cxnSp>
              <p:nvCxnSpPr>
                <p:cNvPr id="495" name="直線單箭頭接點 494"/>
                <p:cNvCxnSpPr>
                  <a:endCxn id="493" idx="1"/>
                </p:cNvCxnSpPr>
                <p:nvPr/>
              </p:nvCxnSpPr>
              <p:spPr>
                <a:xfrm flipV="1">
                  <a:off x="7352356" y="2924943"/>
                  <a:ext cx="315988" cy="11002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496" name="矩形 495"/>
                <p:cNvSpPr/>
                <p:nvPr/>
              </p:nvSpPr>
              <p:spPr>
                <a:xfrm>
                  <a:off x="7668344" y="3284983"/>
                  <a:ext cx="720080" cy="288032"/>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Radio Module(</a:t>
                  </a:r>
                  <a:r>
                    <a:rPr lang="en-US" altLang="zh-TW" sz="1200" dirty="0" err="1" smtClean="0"/>
                    <a:t>Wifi</a:t>
                  </a:r>
                  <a:r>
                    <a:rPr lang="en-US" altLang="zh-TW" sz="1200" dirty="0" smtClean="0"/>
                    <a:t>)</a:t>
                  </a:r>
                  <a:endParaRPr lang="zh-TW" altLang="en-US" sz="1200" dirty="0"/>
                </a:p>
              </p:txBody>
            </p:sp>
            <p:sp>
              <p:nvSpPr>
                <p:cNvPr id="497" name="矩形 496"/>
                <p:cNvSpPr/>
                <p:nvPr/>
              </p:nvSpPr>
              <p:spPr>
                <a:xfrm>
                  <a:off x="7668344" y="3068959"/>
                  <a:ext cx="720080" cy="144016"/>
                </a:xfrm>
                <a:prstGeom prst="rect">
                  <a:avLst/>
                </a:prstGeom>
                <a:solidFill>
                  <a:schemeClr val="accent6">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Vulnerable Module</a:t>
                  </a:r>
                  <a:endParaRPr lang="zh-TW" altLang="en-US" sz="1200" dirty="0"/>
                </a:p>
              </p:txBody>
            </p:sp>
            <p:cxnSp>
              <p:nvCxnSpPr>
                <p:cNvPr id="498" name="直線單箭頭接點 497"/>
                <p:cNvCxnSpPr>
                  <a:endCxn id="497" idx="1"/>
                </p:cNvCxnSpPr>
                <p:nvPr/>
              </p:nvCxnSpPr>
              <p:spPr>
                <a:xfrm>
                  <a:off x="7371967" y="3024228"/>
                  <a:ext cx="296377" cy="116739"/>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cxnSp>
              <p:nvCxnSpPr>
                <p:cNvPr id="499" name="直線單箭頭接點 498"/>
                <p:cNvCxnSpPr>
                  <a:endCxn id="496" idx="1"/>
                </p:cNvCxnSpPr>
                <p:nvPr/>
              </p:nvCxnSpPr>
              <p:spPr>
                <a:xfrm>
                  <a:off x="7371967" y="3053206"/>
                  <a:ext cx="296377" cy="375794"/>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grpSp>
          <p:sp>
            <p:nvSpPr>
              <p:cNvPr id="395" name="矩形 394"/>
              <p:cNvSpPr/>
              <p:nvPr/>
            </p:nvSpPr>
            <p:spPr>
              <a:xfrm>
                <a:off x="6109566" y="2780928"/>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19" name="矩形 418"/>
              <p:cNvSpPr/>
              <p:nvPr/>
            </p:nvSpPr>
            <p:spPr>
              <a:xfrm>
                <a:off x="6109566" y="3284984"/>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t>Infected</a:t>
                </a:r>
                <a:endParaRPr lang="zh-TW" altLang="en-US" sz="1200" dirty="0"/>
              </a:p>
            </p:txBody>
          </p:sp>
          <p:sp>
            <p:nvSpPr>
              <p:cNvPr id="420" name="矩形 419"/>
              <p:cNvSpPr/>
              <p:nvPr/>
            </p:nvSpPr>
            <p:spPr>
              <a:xfrm>
                <a:off x="6862921" y="3063387"/>
                <a:ext cx="50405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Infected/vulnerable</a:t>
                </a:r>
                <a:endParaRPr lang="zh-TW" altLang="en-US" sz="900" dirty="0"/>
              </a:p>
            </p:txBody>
          </p:sp>
          <p:sp>
            <p:nvSpPr>
              <p:cNvPr id="421" name="矩形 420"/>
              <p:cNvSpPr/>
              <p:nvPr/>
            </p:nvSpPr>
            <p:spPr>
              <a:xfrm>
                <a:off x="6876256" y="2636912"/>
                <a:ext cx="495711"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smtClean="0"/>
                  <a:t>Injection/Delete/Recovery/Overflow</a:t>
                </a:r>
                <a:endParaRPr lang="zh-TW" altLang="en-US" sz="800" dirty="0"/>
              </a:p>
            </p:txBody>
          </p:sp>
          <p:sp>
            <p:nvSpPr>
              <p:cNvPr id="425" name="矩形 424"/>
              <p:cNvSpPr/>
              <p:nvPr/>
            </p:nvSpPr>
            <p:spPr>
              <a:xfrm>
                <a:off x="6588224" y="3356992"/>
                <a:ext cx="432048" cy="2880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smtClean="0"/>
                  <a:t>Malware/</a:t>
                </a:r>
              </a:p>
              <a:p>
                <a:pPr algn="ctr"/>
                <a:r>
                  <a:rPr lang="en-US" altLang="zh-TW" sz="900" dirty="0" smtClean="0"/>
                  <a:t>Infected Application</a:t>
                </a:r>
              </a:p>
              <a:p>
                <a:pPr algn="ctr"/>
                <a:r>
                  <a:rPr lang="en-US" altLang="zh-TW" sz="900" dirty="0" smtClean="0"/>
                  <a:t>(IPC)</a:t>
                </a:r>
                <a:endParaRPr lang="zh-TW" altLang="en-US" sz="900" dirty="0"/>
              </a:p>
            </p:txBody>
          </p:sp>
        </p:grpSp>
        <p:grpSp>
          <p:nvGrpSpPr>
            <p:cNvPr id="382" name="群組 112"/>
            <p:cNvGrpSpPr/>
            <p:nvPr/>
          </p:nvGrpSpPr>
          <p:grpSpPr>
            <a:xfrm rot="5400000">
              <a:off x="8170495" y="3358897"/>
              <a:ext cx="469766" cy="465956"/>
              <a:chOff x="4268728" y="3050292"/>
              <a:chExt cx="469766" cy="465956"/>
            </a:xfrm>
          </p:grpSpPr>
          <p:sp>
            <p:nvSpPr>
              <p:cNvPr id="383" name="弧形 382"/>
              <p:cNvSpPr/>
              <p:nvPr/>
            </p:nvSpPr>
            <p:spPr>
              <a:xfrm>
                <a:off x="4355976" y="3140968"/>
                <a:ext cx="288032" cy="288032"/>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4" name="弧形 383"/>
              <p:cNvSpPr/>
              <p:nvPr/>
            </p:nvSpPr>
            <p:spPr>
              <a:xfrm>
                <a:off x="4427984" y="3212976"/>
                <a:ext cx="144016" cy="14401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85" name="弧形 384"/>
              <p:cNvSpPr/>
              <p:nvPr/>
            </p:nvSpPr>
            <p:spPr>
              <a:xfrm>
                <a:off x="4268728" y="3050292"/>
                <a:ext cx="469766" cy="46595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sp>
        <p:nvSpPr>
          <p:cNvPr id="511" name="文字方塊 510"/>
          <p:cNvSpPr txBox="1"/>
          <p:nvPr/>
        </p:nvSpPr>
        <p:spPr>
          <a:xfrm>
            <a:off x="8172400" y="5949280"/>
            <a:ext cx="723275" cy="307777"/>
          </a:xfrm>
          <a:prstGeom prst="rect">
            <a:avLst/>
          </a:prstGeom>
          <a:noFill/>
        </p:spPr>
        <p:txBody>
          <a:bodyPr wrap="none" rtlCol="0">
            <a:spAutoFit/>
          </a:bodyPr>
          <a:lstStyle/>
          <a:p>
            <a:r>
              <a:rPr lang="zh-TW" altLang="en-US" sz="1400" dirty="0" smtClean="0"/>
              <a:t>無線電</a:t>
            </a:r>
            <a:endParaRPr lang="zh-TW" altLang="en-US" sz="1400" dirty="0"/>
          </a:p>
        </p:txBody>
      </p:sp>
      <p:sp>
        <p:nvSpPr>
          <p:cNvPr id="513" name="文字方塊 512"/>
          <p:cNvSpPr txBox="1"/>
          <p:nvPr/>
        </p:nvSpPr>
        <p:spPr>
          <a:xfrm>
            <a:off x="683568" y="5157192"/>
            <a:ext cx="543739" cy="307777"/>
          </a:xfrm>
          <a:prstGeom prst="rect">
            <a:avLst/>
          </a:prstGeom>
          <a:noFill/>
        </p:spPr>
        <p:txBody>
          <a:bodyPr wrap="none" rtlCol="0">
            <a:spAutoFit/>
          </a:bodyPr>
          <a:lstStyle/>
          <a:p>
            <a:r>
              <a:rPr lang="zh-TW" altLang="en-US" sz="1400" dirty="0" smtClean="0"/>
              <a:t>旁路</a:t>
            </a:r>
            <a:endParaRPr lang="zh-TW" altLang="en-US" sz="1400" dirty="0"/>
          </a:p>
        </p:txBody>
      </p:sp>
      <p:cxnSp>
        <p:nvCxnSpPr>
          <p:cNvPr id="515" name="直線單箭頭接點 514"/>
          <p:cNvCxnSpPr>
            <a:stCxn id="505" idx="3"/>
            <a:endCxn id="501" idx="1"/>
          </p:cNvCxnSpPr>
          <p:nvPr/>
        </p:nvCxnSpPr>
        <p:spPr>
          <a:xfrm flipV="1">
            <a:off x="1514371" y="3475598"/>
            <a:ext cx="960959" cy="13281"/>
          </a:xfrm>
          <a:prstGeom prst="straightConnector1">
            <a:avLst/>
          </a:prstGeom>
          <a:ln w="25400">
            <a:solidFill>
              <a:srgbClr val="E57BDB"/>
            </a:solidFill>
            <a:tailEnd type="arrow"/>
          </a:ln>
        </p:spPr>
        <p:style>
          <a:lnRef idx="1">
            <a:schemeClr val="accent1"/>
          </a:lnRef>
          <a:fillRef idx="0">
            <a:schemeClr val="accent1"/>
          </a:fillRef>
          <a:effectRef idx="0">
            <a:schemeClr val="accent1"/>
          </a:effectRef>
          <a:fontRef idx="minor">
            <a:schemeClr val="tx1"/>
          </a:fontRef>
        </p:style>
      </p:cxnSp>
      <p:sp>
        <p:nvSpPr>
          <p:cNvPr id="518" name="閃電 517"/>
          <p:cNvSpPr/>
          <p:nvPr/>
        </p:nvSpPr>
        <p:spPr>
          <a:xfrm>
            <a:off x="1259632" y="5013176"/>
            <a:ext cx="914400" cy="9144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21" name="直線單箭頭接點 520"/>
          <p:cNvCxnSpPr/>
          <p:nvPr/>
        </p:nvCxnSpPr>
        <p:spPr>
          <a:xfrm>
            <a:off x="1691680" y="3573016"/>
            <a:ext cx="5760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2" name="直線單箭頭接點 521"/>
          <p:cNvCxnSpPr>
            <a:endCxn id="500" idx="1"/>
          </p:cNvCxnSpPr>
          <p:nvPr/>
        </p:nvCxnSpPr>
        <p:spPr>
          <a:xfrm>
            <a:off x="1691680" y="3573016"/>
            <a:ext cx="570353" cy="68332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23" name="文字方塊 522"/>
          <p:cNvSpPr txBox="1"/>
          <p:nvPr/>
        </p:nvSpPr>
        <p:spPr>
          <a:xfrm>
            <a:off x="395536" y="3933056"/>
            <a:ext cx="1667764" cy="369332"/>
          </a:xfrm>
          <a:prstGeom prst="rect">
            <a:avLst/>
          </a:prstGeom>
          <a:noFill/>
        </p:spPr>
        <p:txBody>
          <a:bodyPr wrap="none" rtlCol="0">
            <a:spAutoFit/>
          </a:bodyPr>
          <a:lstStyle/>
          <a:p>
            <a:r>
              <a:rPr lang="en-US" altLang="zh-TW" dirty="0" err="1" smtClean="0">
                <a:solidFill>
                  <a:srgbClr val="FF0000"/>
                </a:solidFill>
              </a:rPr>
              <a:t>Etternet</a:t>
            </a:r>
            <a:r>
              <a:rPr lang="en-US" altLang="zh-TW" dirty="0" smtClean="0">
                <a:solidFill>
                  <a:srgbClr val="FF0000"/>
                </a:solidFill>
              </a:rPr>
              <a:t> packet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3635896" cy="5373216"/>
          </a:xfrm>
        </p:spPr>
        <p:txBody>
          <a:bodyPr/>
          <a:lstStyle/>
          <a:p>
            <a:r>
              <a:rPr lang="zh-TW" altLang="en-US" dirty="0" smtClean="0"/>
              <a:t>電路</a:t>
            </a:r>
            <a:endParaRPr lang="en-US" altLang="zh-TW" dirty="0" smtClean="0"/>
          </a:p>
          <a:p>
            <a:pPr lvl="1"/>
            <a:r>
              <a:rPr lang="zh-TW" altLang="en-US" dirty="0" smtClean="0"/>
              <a:t>類比電路</a:t>
            </a:r>
            <a:endParaRPr lang="en-US" altLang="zh-TW" dirty="0" smtClean="0"/>
          </a:p>
          <a:p>
            <a:pPr lvl="2"/>
            <a:r>
              <a:rPr lang="zh-TW" altLang="en-US" dirty="0" smtClean="0"/>
              <a:t>常用的電路</a:t>
            </a:r>
            <a:endParaRPr lang="en-US" altLang="zh-TW" dirty="0" smtClean="0"/>
          </a:p>
          <a:p>
            <a:pPr lvl="1"/>
            <a:r>
              <a:rPr lang="zh-TW" altLang="en-US" dirty="0" smtClean="0"/>
              <a:t>數位電路</a:t>
            </a:r>
            <a:endParaRPr lang="en-US" altLang="zh-TW" dirty="0" smtClean="0"/>
          </a:p>
          <a:p>
            <a:pPr lvl="2"/>
            <a:r>
              <a:rPr lang="zh-TW" altLang="en-US" dirty="0" smtClean="0"/>
              <a:t>電腦中的電路</a:t>
            </a:r>
            <a:endParaRPr lang="en-US" altLang="zh-TW" dirty="0" smtClean="0"/>
          </a:p>
          <a:p>
            <a:pPr lvl="2"/>
            <a:r>
              <a:rPr lang="zh-TW" altLang="en-US" dirty="0" smtClean="0"/>
              <a:t>只有兩種狀態</a:t>
            </a:r>
            <a:r>
              <a:rPr lang="en-US" altLang="zh-TW" dirty="0" smtClean="0"/>
              <a:t>:</a:t>
            </a:r>
          </a:p>
          <a:p>
            <a:pPr lvl="3"/>
            <a:r>
              <a:rPr lang="zh-TW" altLang="en-US" dirty="0" smtClean="0"/>
              <a:t>高電壓</a:t>
            </a:r>
            <a:r>
              <a:rPr lang="en-US" altLang="zh-TW" dirty="0" smtClean="0"/>
              <a:t>: 1</a:t>
            </a:r>
          </a:p>
          <a:p>
            <a:pPr lvl="3"/>
            <a:r>
              <a:rPr lang="zh-TW" altLang="en-US" dirty="0" smtClean="0"/>
              <a:t>低電壓</a:t>
            </a:r>
            <a:r>
              <a:rPr lang="en-US" altLang="zh-TW" dirty="0" smtClean="0"/>
              <a:t>:</a:t>
            </a:r>
            <a:r>
              <a:rPr lang="zh-TW" altLang="en-US" dirty="0" smtClean="0"/>
              <a:t> </a:t>
            </a:r>
            <a:r>
              <a:rPr lang="en-US" altLang="zh-TW" dirty="0" smtClean="0"/>
              <a:t>0</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36</a:t>
            </a:fld>
            <a:endParaRPr lang="zh-TW" altLang="en-US"/>
          </a:p>
        </p:txBody>
      </p:sp>
      <p:cxnSp>
        <p:nvCxnSpPr>
          <p:cNvPr id="7" name="直線單箭頭接點 6"/>
          <p:cNvCxnSpPr/>
          <p:nvPr/>
        </p:nvCxnSpPr>
        <p:spPr>
          <a:xfrm flipV="1">
            <a:off x="4355976" y="4293096"/>
            <a:ext cx="0" cy="1800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4355976" y="6093296"/>
            <a:ext cx="403244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肘形接點 10"/>
          <p:cNvCxnSpPr/>
          <p:nvPr/>
        </p:nvCxnSpPr>
        <p:spPr>
          <a:xfrm flipV="1">
            <a:off x="4283968" y="4869160"/>
            <a:ext cx="1368152"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肘形接點 11"/>
          <p:cNvCxnSpPr/>
          <p:nvPr/>
        </p:nvCxnSpPr>
        <p:spPr>
          <a:xfrm>
            <a:off x="5724128" y="4869160"/>
            <a:ext cx="1800200" cy="1224136"/>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355976" y="4869160"/>
            <a:ext cx="3744416"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91880" y="4509120"/>
            <a:ext cx="877163" cy="923330"/>
          </a:xfrm>
          <a:prstGeom prst="rect">
            <a:avLst/>
          </a:prstGeom>
          <a:noFill/>
        </p:spPr>
        <p:txBody>
          <a:bodyPr wrap="none" rtlCol="0">
            <a:spAutoFit/>
          </a:bodyPr>
          <a:lstStyle/>
          <a:p>
            <a:r>
              <a:rPr lang="en-US" altLang="zh-TW" dirty="0" smtClean="0"/>
              <a:t>High</a:t>
            </a:r>
          </a:p>
          <a:p>
            <a:r>
              <a:rPr lang="zh-TW" altLang="en-US" dirty="0" smtClean="0"/>
              <a:t>高電壓</a:t>
            </a:r>
            <a:endParaRPr lang="en-US" altLang="zh-TW" dirty="0" smtClean="0"/>
          </a:p>
          <a:p>
            <a:r>
              <a:rPr lang="en-US" altLang="zh-TW" dirty="0" smtClean="0"/>
              <a:t>1</a:t>
            </a:r>
          </a:p>
        </p:txBody>
      </p:sp>
      <p:sp>
        <p:nvSpPr>
          <p:cNvPr id="22" name="文字方塊 21"/>
          <p:cNvSpPr txBox="1"/>
          <p:nvPr/>
        </p:nvSpPr>
        <p:spPr>
          <a:xfrm>
            <a:off x="3491880" y="5733256"/>
            <a:ext cx="877163" cy="923330"/>
          </a:xfrm>
          <a:prstGeom prst="rect">
            <a:avLst/>
          </a:prstGeom>
          <a:noFill/>
        </p:spPr>
        <p:txBody>
          <a:bodyPr wrap="none" rtlCol="0">
            <a:spAutoFit/>
          </a:bodyPr>
          <a:lstStyle/>
          <a:p>
            <a:r>
              <a:rPr lang="en-US" altLang="zh-TW" dirty="0" smtClean="0"/>
              <a:t>Low</a:t>
            </a:r>
          </a:p>
          <a:p>
            <a:r>
              <a:rPr lang="zh-TW" altLang="en-US" dirty="0" smtClean="0"/>
              <a:t>低電壓</a:t>
            </a:r>
            <a:endParaRPr lang="en-US" altLang="zh-TW" dirty="0" smtClean="0"/>
          </a:p>
          <a:p>
            <a:r>
              <a:rPr lang="en-US" altLang="zh-TW" dirty="0" smtClean="0"/>
              <a:t>0</a:t>
            </a:r>
            <a:endParaRPr lang="zh-TW" altLang="en-US" dirty="0"/>
          </a:p>
        </p:txBody>
      </p:sp>
      <p:sp>
        <p:nvSpPr>
          <p:cNvPr id="14" name="文字方塊 13"/>
          <p:cNvSpPr txBox="1"/>
          <p:nvPr/>
        </p:nvSpPr>
        <p:spPr>
          <a:xfrm>
            <a:off x="8316416" y="5949280"/>
            <a:ext cx="646331" cy="369332"/>
          </a:xfrm>
          <a:prstGeom prst="rect">
            <a:avLst/>
          </a:prstGeom>
          <a:noFill/>
        </p:spPr>
        <p:txBody>
          <a:bodyPr wrap="none" rtlCol="0">
            <a:spAutoFit/>
          </a:bodyPr>
          <a:lstStyle/>
          <a:p>
            <a:r>
              <a:rPr lang="zh-TW" altLang="en-US" dirty="0" smtClean="0"/>
              <a:t>時間</a:t>
            </a:r>
            <a:endParaRPr lang="zh-TW" altLang="en-US" dirty="0"/>
          </a:p>
        </p:txBody>
      </p:sp>
      <p:sp>
        <p:nvSpPr>
          <p:cNvPr id="15" name="文字方塊 14"/>
          <p:cNvSpPr txBox="1"/>
          <p:nvPr/>
        </p:nvSpPr>
        <p:spPr>
          <a:xfrm>
            <a:off x="4067944" y="4005064"/>
            <a:ext cx="646331" cy="369332"/>
          </a:xfrm>
          <a:prstGeom prst="rect">
            <a:avLst/>
          </a:prstGeom>
          <a:noFill/>
        </p:spPr>
        <p:txBody>
          <a:bodyPr wrap="none" rtlCol="0">
            <a:spAutoFit/>
          </a:bodyPr>
          <a:lstStyle/>
          <a:p>
            <a:r>
              <a:rPr lang="zh-TW" altLang="en-US" dirty="0" smtClean="0"/>
              <a:t>電壓</a:t>
            </a:r>
            <a:endParaRPr lang="zh-TW" altLang="en-US" dirty="0"/>
          </a:p>
        </p:txBody>
      </p:sp>
      <p:pic>
        <p:nvPicPr>
          <p:cNvPr id="65538" name="Picture 2" descr="Arduino Uno Rev3"/>
          <p:cNvPicPr>
            <a:picLocks noChangeAspect="1" noChangeArrowheads="1"/>
          </p:cNvPicPr>
          <p:nvPr/>
        </p:nvPicPr>
        <p:blipFill>
          <a:blip r:embed="rId3" cstate="print"/>
          <a:srcRect l="29076" t="20618" r="50570" b="38146"/>
          <a:stretch>
            <a:fillRect/>
          </a:stretch>
        </p:blipFill>
        <p:spPr bwMode="auto">
          <a:xfrm rot="5400000">
            <a:off x="5141808" y="-93136"/>
            <a:ext cx="2424271" cy="5580112"/>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p>
        </p:txBody>
      </p:sp>
      <p:sp>
        <p:nvSpPr>
          <p:cNvPr id="3" name="內容版面配置區 2"/>
          <p:cNvSpPr>
            <a:spLocks noGrp="1"/>
          </p:cNvSpPr>
          <p:nvPr>
            <p:ph idx="1"/>
          </p:nvPr>
        </p:nvSpPr>
        <p:spPr>
          <a:xfrm>
            <a:off x="0" y="1484784"/>
            <a:ext cx="8229600" cy="4625609"/>
          </a:xfrm>
        </p:spPr>
        <p:txBody>
          <a:bodyPr>
            <a:normAutofit lnSpcReduction="10000"/>
          </a:bodyPr>
          <a:lstStyle/>
          <a:p>
            <a:r>
              <a:rPr lang="zh-TW" altLang="en-US" dirty="0" smtClean="0"/>
              <a:t>基本電腦配備</a:t>
            </a:r>
            <a:endParaRPr lang="en-US" altLang="zh-TW" dirty="0" smtClean="0"/>
          </a:p>
          <a:p>
            <a:pPr lvl="1"/>
            <a:r>
              <a:rPr lang="zh-TW" altLang="en-US" dirty="0" smtClean="0"/>
              <a:t>螢幕</a:t>
            </a:r>
            <a:r>
              <a:rPr lang="en-US" altLang="zh-TW" dirty="0" smtClean="0"/>
              <a:t>(screen)</a:t>
            </a:r>
          </a:p>
          <a:p>
            <a:pPr lvl="1"/>
            <a:r>
              <a:rPr lang="zh-TW" altLang="en-US" dirty="0" smtClean="0"/>
              <a:t>鍵盤</a:t>
            </a:r>
            <a:r>
              <a:rPr lang="en-US" altLang="zh-TW" dirty="0" smtClean="0"/>
              <a:t>(keyboard)</a:t>
            </a:r>
          </a:p>
          <a:p>
            <a:pPr lvl="1"/>
            <a:r>
              <a:rPr lang="zh-TW" altLang="en-US" dirty="0" smtClean="0"/>
              <a:t>滑鼠</a:t>
            </a:r>
            <a:r>
              <a:rPr lang="en-US" altLang="zh-TW" dirty="0" smtClean="0"/>
              <a:t>(mouse)</a:t>
            </a:r>
          </a:p>
          <a:p>
            <a:pPr lvl="1"/>
            <a:r>
              <a:rPr lang="zh-TW" altLang="en-US" dirty="0" smtClean="0"/>
              <a:t>主機</a:t>
            </a:r>
            <a:endParaRPr lang="en-US" altLang="zh-TW" dirty="0" smtClean="0"/>
          </a:p>
          <a:p>
            <a:pPr lvl="1"/>
            <a:endParaRPr lang="en-US" altLang="zh-TW" dirty="0" smtClean="0"/>
          </a:p>
          <a:p>
            <a:r>
              <a:rPr lang="zh-TW" altLang="en-US" dirty="0" smtClean="0"/>
              <a:t>與設備溝通</a:t>
            </a:r>
            <a:endParaRPr lang="en-US" altLang="zh-TW" dirty="0" smtClean="0"/>
          </a:p>
          <a:p>
            <a:pPr lvl="1"/>
            <a:r>
              <a:rPr lang="zh-TW" altLang="en-US" dirty="0" smtClean="0"/>
              <a:t>輸出入</a:t>
            </a:r>
            <a:r>
              <a:rPr lang="en-US" altLang="zh-TW" dirty="0" smtClean="0"/>
              <a:t>(I/O)</a:t>
            </a:r>
          </a:p>
          <a:p>
            <a:pPr lvl="1"/>
            <a:r>
              <a:rPr lang="zh-TW" altLang="en-US" dirty="0" smtClean="0"/>
              <a:t>中斷</a:t>
            </a:r>
            <a:r>
              <a:rPr lang="en-US" altLang="zh-TW" dirty="0" smtClean="0"/>
              <a:t>(interrupt)</a:t>
            </a:r>
          </a:p>
          <a:p>
            <a:endParaRPr lang="zh-TW" altLang="en-US" dirty="0"/>
          </a:p>
        </p:txBody>
      </p:sp>
      <p:grpSp>
        <p:nvGrpSpPr>
          <p:cNvPr id="141" name="群組 140"/>
          <p:cNvGrpSpPr/>
          <p:nvPr/>
        </p:nvGrpSpPr>
        <p:grpSpPr>
          <a:xfrm>
            <a:off x="5148064" y="4437112"/>
            <a:ext cx="1590700" cy="444578"/>
            <a:chOff x="3594789" y="5550407"/>
            <a:chExt cx="1590700" cy="444578"/>
          </a:xfrm>
        </p:grpSpPr>
        <p:sp>
          <p:nvSpPr>
            <p:cNvPr id="9" name="平行四邊形 8"/>
            <p:cNvSpPr/>
            <p:nvPr/>
          </p:nvSpPr>
          <p:spPr>
            <a:xfrm rot="-300000" flipV="1">
              <a:off x="3594789" y="5550407"/>
              <a:ext cx="1590700" cy="436681"/>
            </a:xfrm>
            <a:prstGeom prst="parallelogram">
              <a:avLst/>
            </a:prstGeom>
            <a:solidFill>
              <a:schemeClr val="accent3"/>
            </a:solidFill>
            <a:ln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rot="-300000" flipV="1">
              <a:off x="3695066"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rot="-300000" flipV="1">
              <a:off x="3758908"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rot="-300000" flipV="1">
              <a:off x="3714116" y="58559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rot="-300000" flipV="1">
              <a:off x="3777958" y="58502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rot="-300000" flipV="1">
              <a:off x="3733166"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rot="-300000" flipV="1">
              <a:off x="3797008"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rot="-300000" flipV="1">
              <a:off x="3752216" y="59492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rot="-300000" flipV="1">
              <a:off x="3816058" y="59435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rot="-300000" flipV="1">
              <a:off x="3822701"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rot="-300000" flipV="1">
              <a:off x="3886543"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rot="-300000" flipV="1">
              <a:off x="3841751" y="584258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rot="-300000" flipV="1">
              <a:off x="3905593" y="58368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rot="-300000" flipV="1">
              <a:off x="3860801"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平行四邊形 23"/>
            <p:cNvSpPr/>
            <p:nvPr/>
          </p:nvSpPr>
          <p:spPr>
            <a:xfrm rot="-300000" flipV="1">
              <a:off x="3924643"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平行四邊形 24"/>
            <p:cNvSpPr/>
            <p:nvPr/>
          </p:nvSpPr>
          <p:spPr>
            <a:xfrm rot="-300000" flipV="1">
              <a:off x="3879851" y="59359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p:cNvSpPr/>
            <p:nvPr/>
          </p:nvSpPr>
          <p:spPr>
            <a:xfrm rot="-300000" flipV="1">
              <a:off x="3943693" y="59302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平行四邊形 26"/>
            <p:cNvSpPr/>
            <p:nvPr/>
          </p:nvSpPr>
          <p:spPr>
            <a:xfrm rot="-300000" flipV="1">
              <a:off x="3950336"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27"/>
            <p:cNvSpPr/>
            <p:nvPr/>
          </p:nvSpPr>
          <p:spPr>
            <a:xfrm rot="-300000" flipV="1">
              <a:off x="4014178"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28"/>
            <p:cNvSpPr/>
            <p:nvPr/>
          </p:nvSpPr>
          <p:spPr>
            <a:xfrm rot="-300000" flipV="1">
              <a:off x="3969386" y="58311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29"/>
            <p:cNvSpPr/>
            <p:nvPr/>
          </p:nvSpPr>
          <p:spPr>
            <a:xfrm rot="-300000" flipV="1">
              <a:off x="4033228" y="58254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平行四邊形 30"/>
            <p:cNvSpPr/>
            <p:nvPr/>
          </p:nvSpPr>
          <p:spPr>
            <a:xfrm rot="-300000" flipV="1">
              <a:off x="3988436"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平行四邊形 31"/>
            <p:cNvSpPr/>
            <p:nvPr/>
          </p:nvSpPr>
          <p:spPr>
            <a:xfrm rot="-300000" flipV="1">
              <a:off x="4052278"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平行四邊形 32"/>
            <p:cNvSpPr/>
            <p:nvPr/>
          </p:nvSpPr>
          <p:spPr>
            <a:xfrm rot="-300000" flipV="1">
              <a:off x="4007486" y="592450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平行四邊形 33"/>
            <p:cNvSpPr/>
            <p:nvPr/>
          </p:nvSpPr>
          <p:spPr>
            <a:xfrm rot="-300000" flipV="1">
              <a:off x="4071328" y="59187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平行四邊形 34"/>
            <p:cNvSpPr/>
            <p:nvPr/>
          </p:nvSpPr>
          <p:spPr>
            <a:xfrm rot="-300000" flipV="1">
              <a:off x="4077971" y="57701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平行四邊形 35"/>
            <p:cNvSpPr/>
            <p:nvPr/>
          </p:nvSpPr>
          <p:spPr>
            <a:xfrm rot="-300000" flipV="1">
              <a:off x="4141813" y="57644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平行四邊形 36"/>
            <p:cNvSpPr/>
            <p:nvPr/>
          </p:nvSpPr>
          <p:spPr>
            <a:xfrm rot="-300000" flipV="1">
              <a:off x="4097021" y="58178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平行四邊形 37"/>
            <p:cNvSpPr/>
            <p:nvPr/>
          </p:nvSpPr>
          <p:spPr>
            <a:xfrm rot="-300000" flipV="1">
              <a:off x="416086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平行四邊形 38"/>
            <p:cNvSpPr/>
            <p:nvPr/>
          </p:nvSpPr>
          <p:spPr>
            <a:xfrm rot="-300000" flipV="1">
              <a:off x="4116071" y="58635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平行四邊形 39"/>
            <p:cNvSpPr/>
            <p:nvPr/>
          </p:nvSpPr>
          <p:spPr>
            <a:xfrm rot="-300000" flipV="1">
              <a:off x="4179913" y="58578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平行四邊形 40"/>
            <p:cNvSpPr/>
            <p:nvPr/>
          </p:nvSpPr>
          <p:spPr>
            <a:xfrm rot="-300000" flipV="1">
              <a:off x="4135121" y="59111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平行四邊形 41"/>
            <p:cNvSpPr/>
            <p:nvPr/>
          </p:nvSpPr>
          <p:spPr>
            <a:xfrm rot="-300000" flipV="1">
              <a:off x="4198963" y="59054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平行四邊形 42"/>
            <p:cNvSpPr/>
            <p:nvPr/>
          </p:nvSpPr>
          <p:spPr>
            <a:xfrm rot="-300000" flipV="1">
              <a:off x="4207511" y="57606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平行四邊形 43"/>
            <p:cNvSpPr/>
            <p:nvPr/>
          </p:nvSpPr>
          <p:spPr>
            <a:xfrm rot="-300000" flipV="1">
              <a:off x="4271353" y="57549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p:cNvSpPr/>
            <p:nvPr/>
          </p:nvSpPr>
          <p:spPr>
            <a:xfrm rot="-300000" flipV="1">
              <a:off x="4226561" y="58082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平行四邊形 45"/>
            <p:cNvSpPr/>
            <p:nvPr/>
          </p:nvSpPr>
          <p:spPr>
            <a:xfrm rot="-300000" flipV="1">
              <a:off x="4290403" y="58025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平行四邊形 46"/>
            <p:cNvSpPr/>
            <p:nvPr/>
          </p:nvSpPr>
          <p:spPr>
            <a:xfrm rot="-300000" flipV="1">
              <a:off x="4245611"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p:cNvSpPr/>
            <p:nvPr/>
          </p:nvSpPr>
          <p:spPr>
            <a:xfrm rot="-300000" flipV="1">
              <a:off x="4309453" y="58483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平行四邊形 48"/>
            <p:cNvSpPr/>
            <p:nvPr/>
          </p:nvSpPr>
          <p:spPr>
            <a:xfrm rot="-300000" flipV="1">
              <a:off x="4264661" y="590164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平行四邊形 49"/>
            <p:cNvSpPr/>
            <p:nvPr/>
          </p:nvSpPr>
          <p:spPr>
            <a:xfrm rot="-300000" flipV="1">
              <a:off x="4328503" y="58959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平行四邊形 50"/>
            <p:cNvSpPr/>
            <p:nvPr/>
          </p:nvSpPr>
          <p:spPr>
            <a:xfrm rot="-300000" flipV="1">
              <a:off x="4335146" y="57473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平行四邊形 51"/>
            <p:cNvSpPr/>
            <p:nvPr/>
          </p:nvSpPr>
          <p:spPr>
            <a:xfrm rot="-300000" flipV="1">
              <a:off x="4398988" y="57416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平行四邊形 52"/>
            <p:cNvSpPr/>
            <p:nvPr/>
          </p:nvSpPr>
          <p:spPr>
            <a:xfrm rot="-300000" flipV="1">
              <a:off x="4354196" y="579496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平行四邊形 53"/>
            <p:cNvSpPr/>
            <p:nvPr/>
          </p:nvSpPr>
          <p:spPr>
            <a:xfrm rot="-300000" flipV="1">
              <a:off x="4418038" y="578925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平行四邊形 54"/>
            <p:cNvSpPr/>
            <p:nvPr/>
          </p:nvSpPr>
          <p:spPr>
            <a:xfrm rot="-300000" flipV="1">
              <a:off x="4373246" y="584068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平行四邊形 55"/>
            <p:cNvSpPr/>
            <p:nvPr/>
          </p:nvSpPr>
          <p:spPr>
            <a:xfrm rot="-300000" flipV="1">
              <a:off x="4437088" y="583497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平行四邊形 56"/>
            <p:cNvSpPr/>
            <p:nvPr/>
          </p:nvSpPr>
          <p:spPr>
            <a:xfrm rot="-300000" flipV="1">
              <a:off x="4392296" y="58883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平行四邊形 57"/>
            <p:cNvSpPr/>
            <p:nvPr/>
          </p:nvSpPr>
          <p:spPr>
            <a:xfrm rot="-300000" flipV="1">
              <a:off x="4456138" y="58825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平行四邊形 58"/>
            <p:cNvSpPr/>
            <p:nvPr/>
          </p:nvSpPr>
          <p:spPr>
            <a:xfrm rot="-300000" flipV="1">
              <a:off x="4462781" y="57359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平行四邊形 59"/>
            <p:cNvSpPr/>
            <p:nvPr/>
          </p:nvSpPr>
          <p:spPr>
            <a:xfrm rot="-300000" flipV="1">
              <a:off x="4526623" y="57301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平行四邊形 60"/>
            <p:cNvSpPr/>
            <p:nvPr/>
          </p:nvSpPr>
          <p:spPr>
            <a:xfrm rot="-300000" flipV="1">
              <a:off x="4481831" y="57835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平行四邊形 61"/>
            <p:cNvSpPr/>
            <p:nvPr/>
          </p:nvSpPr>
          <p:spPr>
            <a:xfrm rot="-300000" flipV="1">
              <a:off x="4545673" y="57778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p:cNvSpPr/>
            <p:nvPr/>
          </p:nvSpPr>
          <p:spPr>
            <a:xfrm rot="-300000" flipV="1">
              <a:off x="4500881" y="582925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平行四邊形 63"/>
            <p:cNvSpPr/>
            <p:nvPr/>
          </p:nvSpPr>
          <p:spPr>
            <a:xfrm rot="-300000" flipV="1">
              <a:off x="4564723" y="582354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平行四邊形 64"/>
            <p:cNvSpPr/>
            <p:nvPr/>
          </p:nvSpPr>
          <p:spPr>
            <a:xfrm rot="-300000" flipV="1">
              <a:off x="4519931" y="58768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平行四邊形 65"/>
            <p:cNvSpPr/>
            <p:nvPr/>
          </p:nvSpPr>
          <p:spPr>
            <a:xfrm rot="-300000" flipV="1">
              <a:off x="4583773" y="58711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平行四邊形 66"/>
            <p:cNvSpPr/>
            <p:nvPr/>
          </p:nvSpPr>
          <p:spPr>
            <a:xfrm rot="-300000" flipV="1">
              <a:off x="4607561" y="572447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平行四邊形 67"/>
            <p:cNvSpPr/>
            <p:nvPr/>
          </p:nvSpPr>
          <p:spPr>
            <a:xfrm rot="-300000" flipV="1">
              <a:off x="4671403" y="57187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平行四邊形 71"/>
            <p:cNvSpPr/>
            <p:nvPr/>
          </p:nvSpPr>
          <p:spPr>
            <a:xfrm rot="-300000" flipV="1">
              <a:off x="4709503" y="58121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平行四邊形 72"/>
            <p:cNvSpPr/>
            <p:nvPr/>
          </p:nvSpPr>
          <p:spPr>
            <a:xfrm rot="-300000" flipV="1">
              <a:off x="4664711" y="58654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p:cNvSpPr/>
            <p:nvPr/>
          </p:nvSpPr>
          <p:spPr>
            <a:xfrm rot="-300000" flipV="1">
              <a:off x="4728553" y="58597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平行四邊形 74"/>
            <p:cNvSpPr/>
            <p:nvPr/>
          </p:nvSpPr>
          <p:spPr>
            <a:xfrm rot="-300000" flipV="1">
              <a:off x="4735196" y="57130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平行四邊形 75"/>
            <p:cNvSpPr/>
            <p:nvPr/>
          </p:nvSpPr>
          <p:spPr>
            <a:xfrm rot="-300000" flipV="1">
              <a:off x="4812373" y="570543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平行四邊形 77"/>
            <p:cNvSpPr/>
            <p:nvPr/>
          </p:nvSpPr>
          <p:spPr>
            <a:xfrm rot="-300000" flipV="1">
              <a:off x="4831423" y="57530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平行四邊形 79"/>
            <p:cNvSpPr/>
            <p:nvPr/>
          </p:nvSpPr>
          <p:spPr>
            <a:xfrm rot="-300000" flipV="1">
              <a:off x="4850473" y="579877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平行四邊形 80"/>
            <p:cNvSpPr/>
            <p:nvPr/>
          </p:nvSpPr>
          <p:spPr>
            <a:xfrm rot="-300000" flipV="1">
              <a:off x="4792346" y="58540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平行四邊形 81"/>
            <p:cNvSpPr/>
            <p:nvPr/>
          </p:nvSpPr>
          <p:spPr>
            <a:xfrm rot="-300000" flipV="1">
              <a:off x="4869523" y="584640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平行四邊形 82"/>
            <p:cNvSpPr/>
            <p:nvPr/>
          </p:nvSpPr>
          <p:spPr>
            <a:xfrm rot="-300000" flipV="1">
              <a:off x="4878259" y="569706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平行四邊形 83"/>
            <p:cNvSpPr/>
            <p:nvPr/>
          </p:nvSpPr>
          <p:spPr>
            <a:xfrm rot="-300000" flipV="1">
              <a:off x="4897309" y="57446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平行四邊形 84"/>
            <p:cNvSpPr/>
            <p:nvPr/>
          </p:nvSpPr>
          <p:spPr>
            <a:xfrm rot="-300000" flipV="1">
              <a:off x="4916359" y="57904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平行四邊形 85"/>
            <p:cNvSpPr/>
            <p:nvPr/>
          </p:nvSpPr>
          <p:spPr>
            <a:xfrm rot="-300000" flipV="1">
              <a:off x="4935409" y="58380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平行四邊形 86"/>
            <p:cNvSpPr/>
            <p:nvPr/>
          </p:nvSpPr>
          <p:spPr>
            <a:xfrm rot="-300000" flipV="1">
              <a:off x="4942052" y="569134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平行四邊形 87"/>
            <p:cNvSpPr/>
            <p:nvPr/>
          </p:nvSpPr>
          <p:spPr>
            <a:xfrm rot="-300000" flipV="1">
              <a:off x="5005894" y="568563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平行四邊形 88"/>
            <p:cNvSpPr/>
            <p:nvPr/>
          </p:nvSpPr>
          <p:spPr>
            <a:xfrm rot="-300000" flipV="1">
              <a:off x="4961102" y="573897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平行四邊形 89"/>
            <p:cNvSpPr/>
            <p:nvPr/>
          </p:nvSpPr>
          <p:spPr>
            <a:xfrm rot="-300000" flipV="1">
              <a:off x="5024944" y="573326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平行四邊形 90"/>
            <p:cNvSpPr/>
            <p:nvPr/>
          </p:nvSpPr>
          <p:spPr>
            <a:xfrm rot="-300000" flipV="1">
              <a:off x="4980152" y="57846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平行四邊形 91"/>
            <p:cNvSpPr/>
            <p:nvPr/>
          </p:nvSpPr>
          <p:spPr>
            <a:xfrm rot="-300000" flipV="1">
              <a:off x="5043994" y="57789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平行四邊形 92"/>
            <p:cNvSpPr/>
            <p:nvPr/>
          </p:nvSpPr>
          <p:spPr>
            <a:xfrm rot="-300000" flipV="1">
              <a:off x="4999202" y="583231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平行四邊形 93"/>
            <p:cNvSpPr/>
            <p:nvPr/>
          </p:nvSpPr>
          <p:spPr>
            <a:xfrm rot="-300000" flipV="1">
              <a:off x="5063044" y="582660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平行四邊形 94"/>
            <p:cNvSpPr/>
            <p:nvPr/>
          </p:nvSpPr>
          <p:spPr>
            <a:xfrm rot="-300000" flipV="1">
              <a:off x="3680029" y="575841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平行四邊形 95"/>
            <p:cNvSpPr/>
            <p:nvPr/>
          </p:nvSpPr>
          <p:spPr>
            <a:xfrm rot="-300000" flipV="1">
              <a:off x="3743871" y="575270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平行四邊形 96"/>
            <p:cNvSpPr/>
            <p:nvPr/>
          </p:nvSpPr>
          <p:spPr>
            <a:xfrm rot="-300000" flipV="1">
              <a:off x="3807664" y="574507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平行四邊形 97"/>
            <p:cNvSpPr/>
            <p:nvPr/>
          </p:nvSpPr>
          <p:spPr>
            <a:xfrm rot="-300000" flipV="1">
              <a:off x="3871506" y="573936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平行四邊形 98"/>
            <p:cNvSpPr/>
            <p:nvPr/>
          </p:nvSpPr>
          <p:spPr>
            <a:xfrm rot="-300000" flipV="1">
              <a:off x="3935299" y="57336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平行四邊形 99"/>
            <p:cNvSpPr/>
            <p:nvPr/>
          </p:nvSpPr>
          <p:spPr>
            <a:xfrm rot="-300000" flipV="1">
              <a:off x="4000069" y="572983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平行四邊形 100"/>
            <p:cNvSpPr/>
            <p:nvPr/>
          </p:nvSpPr>
          <p:spPr>
            <a:xfrm rot="-300000" flipV="1">
              <a:off x="4063911" y="572412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平行四邊形 101"/>
            <p:cNvSpPr/>
            <p:nvPr/>
          </p:nvSpPr>
          <p:spPr>
            <a:xfrm rot="-300000" flipV="1">
              <a:off x="4127704" y="57165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平行四邊形 102"/>
            <p:cNvSpPr/>
            <p:nvPr/>
          </p:nvSpPr>
          <p:spPr>
            <a:xfrm rot="-300000" flipV="1">
              <a:off x="4191546" y="571079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平行四邊形 103"/>
            <p:cNvSpPr/>
            <p:nvPr/>
          </p:nvSpPr>
          <p:spPr>
            <a:xfrm rot="-300000" flipV="1">
              <a:off x="4255339" y="570507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平行四邊形 104"/>
            <p:cNvSpPr/>
            <p:nvPr/>
          </p:nvSpPr>
          <p:spPr>
            <a:xfrm rot="-300000" flipV="1">
              <a:off x="4318204" y="569935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平行四邊形 105"/>
            <p:cNvSpPr/>
            <p:nvPr/>
          </p:nvSpPr>
          <p:spPr>
            <a:xfrm rot="-300000" flipV="1">
              <a:off x="4382046" y="569364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平行四邊形 106"/>
            <p:cNvSpPr/>
            <p:nvPr/>
          </p:nvSpPr>
          <p:spPr>
            <a:xfrm rot="-300000" flipV="1">
              <a:off x="4445839" y="568602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平行四邊形 107"/>
            <p:cNvSpPr/>
            <p:nvPr/>
          </p:nvSpPr>
          <p:spPr>
            <a:xfrm rot="-300000" flipV="1">
              <a:off x="4509681" y="5680312"/>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平行四邊形 108"/>
            <p:cNvSpPr/>
            <p:nvPr/>
          </p:nvSpPr>
          <p:spPr>
            <a:xfrm rot="-300000" flipV="1">
              <a:off x="4590619" y="567649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109"/>
            <p:cNvSpPr/>
            <p:nvPr/>
          </p:nvSpPr>
          <p:spPr>
            <a:xfrm rot="-300000" flipV="1">
              <a:off x="4655389" y="567268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110"/>
            <p:cNvSpPr/>
            <p:nvPr/>
          </p:nvSpPr>
          <p:spPr>
            <a:xfrm rot="-300000" flipV="1">
              <a:off x="4719231" y="566697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111"/>
            <p:cNvSpPr/>
            <p:nvPr/>
          </p:nvSpPr>
          <p:spPr>
            <a:xfrm rot="-300000" flipV="1">
              <a:off x="4796359" y="565744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平行四邊形 112"/>
            <p:cNvSpPr/>
            <p:nvPr/>
          </p:nvSpPr>
          <p:spPr>
            <a:xfrm rot="-300000" flipV="1">
              <a:off x="4860201" y="5651737"/>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平行四邊形 113"/>
            <p:cNvSpPr/>
            <p:nvPr/>
          </p:nvSpPr>
          <p:spPr>
            <a:xfrm rot="-300000" flipV="1">
              <a:off x="4923994" y="5646015"/>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平行四邊形 114"/>
            <p:cNvSpPr/>
            <p:nvPr/>
          </p:nvSpPr>
          <p:spPr>
            <a:xfrm rot="-300000" flipV="1">
              <a:off x="4984949" y="5638000"/>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平行四邊形 115"/>
            <p:cNvSpPr/>
            <p:nvPr/>
          </p:nvSpPr>
          <p:spPr>
            <a:xfrm rot="-300000" flipV="1">
              <a:off x="3647441" y="56787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平行四邊形 116"/>
            <p:cNvSpPr/>
            <p:nvPr/>
          </p:nvSpPr>
          <p:spPr>
            <a:xfrm rot="-300000" flipV="1">
              <a:off x="3711283" y="56730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平行四邊形 117"/>
            <p:cNvSpPr/>
            <p:nvPr/>
          </p:nvSpPr>
          <p:spPr>
            <a:xfrm rot="-300000" flipV="1">
              <a:off x="3775076" y="566542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平行四邊形 118"/>
            <p:cNvSpPr/>
            <p:nvPr/>
          </p:nvSpPr>
          <p:spPr>
            <a:xfrm rot="-300000" flipV="1">
              <a:off x="3838918" y="565971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平行四邊形 119"/>
            <p:cNvSpPr/>
            <p:nvPr/>
          </p:nvSpPr>
          <p:spPr>
            <a:xfrm rot="-300000" flipV="1">
              <a:off x="3902711" y="565399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平行四邊形 120"/>
            <p:cNvSpPr/>
            <p:nvPr/>
          </p:nvSpPr>
          <p:spPr>
            <a:xfrm rot="-300000" flipV="1">
              <a:off x="3966553" y="564828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平行四邊形 121"/>
            <p:cNvSpPr/>
            <p:nvPr/>
          </p:nvSpPr>
          <p:spPr>
            <a:xfrm rot="-300000" flipV="1">
              <a:off x="4030346" y="564065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平行四邊形 122"/>
            <p:cNvSpPr/>
            <p:nvPr/>
          </p:nvSpPr>
          <p:spPr>
            <a:xfrm rot="-300000" flipV="1">
              <a:off x="4094188" y="563494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平行四邊形 123"/>
            <p:cNvSpPr/>
            <p:nvPr/>
          </p:nvSpPr>
          <p:spPr>
            <a:xfrm rot="-300000" flipV="1">
              <a:off x="4159886" y="5631131"/>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平行四邊形 124"/>
            <p:cNvSpPr/>
            <p:nvPr/>
          </p:nvSpPr>
          <p:spPr>
            <a:xfrm rot="-300000" flipV="1">
              <a:off x="4223728" y="562542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平行四邊形 125"/>
            <p:cNvSpPr/>
            <p:nvPr/>
          </p:nvSpPr>
          <p:spPr>
            <a:xfrm rot="-300000" flipV="1">
              <a:off x="4287521" y="561779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平行四邊形 126"/>
            <p:cNvSpPr/>
            <p:nvPr/>
          </p:nvSpPr>
          <p:spPr>
            <a:xfrm rot="-300000" flipV="1">
              <a:off x="4351363" y="561208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p:cNvSpPr/>
            <p:nvPr/>
          </p:nvSpPr>
          <p:spPr>
            <a:xfrm rot="-300000" flipV="1">
              <a:off x="4415156" y="560636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平行四邊形 128"/>
            <p:cNvSpPr/>
            <p:nvPr/>
          </p:nvSpPr>
          <p:spPr>
            <a:xfrm rot="-300000" flipV="1">
              <a:off x="4478998" y="560065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平行四邊形 131"/>
            <p:cNvSpPr/>
            <p:nvPr/>
          </p:nvSpPr>
          <p:spPr>
            <a:xfrm rot="-300000" flipV="1">
              <a:off x="4559936" y="559493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平行四邊形 132"/>
            <p:cNvSpPr/>
            <p:nvPr/>
          </p:nvSpPr>
          <p:spPr>
            <a:xfrm rot="-300000" flipV="1">
              <a:off x="4623778" y="55892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平行四邊形 135"/>
            <p:cNvSpPr/>
            <p:nvPr/>
          </p:nvSpPr>
          <p:spPr>
            <a:xfrm rot="-300000" flipV="1">
              <a:off x="4687571" y="55835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平行四邊形 136"/>
            <p:cNvSpPr/>
            <p:nvPr/>
          </p:nvSpPr>
          <p:spPr>
            <a:xfrm rot="-300000" flipV="1">
              <a:off x="4764748" y="5575893"/>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平行四邊形 137"/>
            <p:cNvSpPr/>
            <p:nvPr/>
          </p:nvSpPr>
          <p:spPr>
            <a:xfrm rot="-300000" flipV="1">
              <a:off x="4830634" y="556752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平行四邊形 138"/>
            <p:cNvSpPr/>
            <p:nvPr/>
          </p:nvSpPr>
          <p:spPr>
            <a:xfrm rot="-300000" flipV="1">
              <a:off x="4894427" y="5561806"/>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p:cNvSpPr/>
            <p:nvPr/>
          </p:nvSpPr>
          <p:spPr>
            <a:xfrm rot="-300000" flipV="1">
              <a:off x="4958269" y="5556098"/>
              <a:ext cx="71734" cy="45719"/>
            </a:xfrm>
            <a:prstGeom prst="parallelogram">
              <a:avLst/>
            </a:prstGeom>
            <a:solidFill>
              <a:schemeClr val="bg1">
                <a:lumMod val="85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4" name="橢圓 143"/>
          <p:cNvSpPr/>
          <p:nvPr/>
        </p:nvSpPr>
        <p:spPr>
          <a:xfrm rot="-1200000">
            <a:off x="6980863" y="4455227"/>
            <a:ext cx="144016" cy="216024"/>
          </a:xfrm>
          <a:prstGeom prst="ellipse">
            <a:avLst/>
          </a:prstGeom>
          <a:solidFill>
            <a:schemeClr val="bg1">
              <a:lumMod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2" name="群組 151"/>
          <p:cNvGrpSpPr/>
          <p:nvPr/>
        </p:nvGrpSpPr>
        <p:grpSpPr>
          <a:xfrm>
            <a:off x="6804248" y="2924944"/>
            <a:ext cx="576064" cy="1296144"/>
            <a:chOff x="5220072" y="3068960"/>
            <a:chExt cx="576064" cy="1296144"/>
          </a:xfrm>
        </p:grpSpPr>
        <p:sp>
          <p:nvSpPr>
            <p:cNvPr id="145" name="矩形 144"/>
            <p:cNvSpPr/>
            <p:nvPr/>
          </p:nvSpPr>
          <p:spPr>
            <a:xfrm>
              <a:off x="5220072" y="3068960"/>
              <a:ext cx="576064" cy="1296144"/>
            </a:xfrm>
            <a:prstGeom prst="rect">
              <a:avLst/>
            </a:prstGeom>
            <a:solidFill>
              <a:schemeClr val="bg1">
                <a:lumMod val="50000"/>
              </a:schemeClr>
            </a:solidFill>
            <a:ln>
              <a:noFill/>
            </a:ln>
            <a:scene3d>
              <a:camera prst="isometricRightUp">
                <a:rot lat="600000" lon="20400000" rev="0"/>
              </a:camera>
              <a:lightRig rig="threePt" dir="t"/>
            </a:scene3d>
            <a:sp3d>
              <a:bevelT w="1270000" h="0"/>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平行四邊形 146"/>
            <p:cNvSpPr/>
            <p:nvPr/>
          </p:nvSpPr>
          <p:spPr>
            <a:xfrm rot="-240000">
              <a:off x="5273208" y="3137671"/>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平行四邊形 147"/>
            <p:cNvSpPr/>
            <p:nvPr/>
          </p:nvSpPr>
          <p:spPr>
            <a:xfrm rot="-240000">
              <a:off x="5276665" y="3314836"/>
              <a:ext cx="478853" cy="120936"/>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平行四邊形 148"/>
            <p:cNvSpPr/>
            <p:nvPr/>
          </p:nvSpPr>
          <p:spPr>
            <a:xfrm rot="-240000">
              <a:off x="5509922" y="350928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平行四邊形 149"/>
            <p:cNvSpPr/>
            <p:nvPr/>
          </p:nvSpPr>
          <p:spPr>
            <a:xfrm rot="-240000">
              <a:off x="5509922" y="3635015"/>
              <a:ext cx="239427" cy="60468"/>
            </a:xfrm>
            <a:prstGeom prst="parallelogram">
              <a:avLst>
                <a:gd name="adj" fmla="val 7998"/>
              </a:avLst>
            </a:prstGeom>
            <a:solidFill>
              <a:schemeClr val="bg1"/>
            </a:solidFill>
            <a:ln cmpd="dbl">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橢圓 150"/>
            <p:cNvSpPr/>
            <p:nvPr/>
          </p:nvSpPr>
          <p:spPr>
            <a:xfrm>
              <a:off x="5652120" y="378904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p:cNvGrpSpPr/>
          <p:nvPr/>
        </p:nvGrpSpPr>
        <p:grpSpPr>
          <a:xfrm>
            <a:off x="4860032" y="2708920"/>
            <a:ext cx="1728192" cy="1656184"/>
            <a:chOff x="3275856" y="2852936"/>
            <a:chExt cx="1728192" cy="1656184"/>
          </a:xfrm>
        </p:grpSpPr>
        <p:sp>
          <p:nvSpPr>
            <p:cNvPr id="7" name="橢圓 6"/>
            <p:cNvSpPr/>
            <p:nvPr/>
          </p:nvSpPr>
          <p:spPr>
            <a:xfrm>
              <a:off x="3635896" y="4149080"/>
              <a:ext cx="1080120" cy="3600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rot="-240000">
              <a:off x="3275856" y="2852936"/>
              <a:ext cx="1728192" cy="1440160"/>
            </a:xfrm>
            <a:prstGeom prst="rect">
              <a:avLst/>
            </a:prstGeom>
            <a:solidFill>
              <a:schemeClr val="bg1"/>
            </a:soli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240000">
              <a:off x="3504956" y="3051280"/>
              <a:ext cx="1301362" cy="1002915"/>
            </a:xfrm>
            <a:prstGeom prst="rect">
              <a:avLst/>
            </a:prstGeom>
            <a:gradFill>
              <a:gsLst>
                <a:gs pos="0">
                  <a:schemeClr val="tx1">
                    <a:lumMod val="95000"/>
                    <a:lumOff val="5000"/>
                  </a:schemeClr>
                </a:gs>
                <a:gs pos="50000">
                  <a:schemeClr val="tx1">
                    <a:lumMod val="75000"/>
                    <a:lumOff val="25000"/>
                  </a:schemeClr>
                </a:gs>
                <a:gs pos="100000">
                  <a:schemeClr val="bg1">
                    <a:lumMod val="50000"/>
                  </a:schemeClr>
                </a:gs>
              </a:gsLst>
              <a:lin ang="13200000" scaled="0"/>
            </a:gradFill>
            <a:ln w="12700" cmpd="sng">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橢圓 141"/>
            <p:cNvSpPr/>
            <p:nvPr/>
          </p:nvSpPr>
          <p:spPr>
            <a:xfrm>
              <a:off x="4716016" y="4077072"/>
              <a:ext cx="72008" cy="7200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6" name="投影片編號版面配置區 145"/>
          <p:cNvSpPr>
            <a:spLocks noGrp="1"/>
          </p:cNvSpPr>
          <p:nvPr>
            <p:ph type="sldNum" sz="quarter" idx="12"/>
          </p:nvPr>
        </p:nvSpPr>
        <p:spPr/>
        <p:txBody>
          <a:bodyPr/>
          <a:lstStyle/>
          <a:p>
            <a:fld id="{AC4F3721-7B86-4553-8DA8-FFD0BB461115}" type="slidenum">
              <a:rPr lang="zh-TW" altLang="en-US" smtClean="0"/>
              <a:pPr/>
              <a:t>37</a:t>
            </a:fld>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金屬氧化物半導體場效電晶體</a:t>
            </a:r>
            <a:r>
              <a:rPr lang="en-US" altLang="zh-TW" dirty="0" smtClean="0"/>
              <a:t>(MOSFET)</a:t>
            </a:r>
          </a:p>
          <a:p>
            <a:endParaRPr lang="en-US" altLang="zh-TW" dirty="0" smtClean="0"/>
          </a:p>
          <a:p>
            <a:endParaRPr lang="en-US" altLang="zh-TW" dirty="0" smtClean="0"/>
          </a:p>
          <a:p>
            <a:endParaRPr lang="en-US" altLang="zh-TW" dirty="0" smtClean="0"/>
          </a:p>
          <a:p>
            <a:r>
              <a:rPr lang="zh-TW" altLang="en-US" dirty="0" smtClean="0"/>
              <a:t>邏輯電路</a:t>
            </a:r>
            <a:endParaRPr lang="en-US" altLang="zh-TW" dirty="0" smtClean="0"/>
          </a:p>
          <a:p>
            <a:pPr lvl="1"/>
            <a:r>
              <a:rPr lang="en-US" altLang="zh-TW" dirty="0" smtClean="0"/>
              <a:t>not, </a:t>
            </a:r>
            <a:r>
              <a:rPr lang="en-US" altLang="zh-TW" dirty="0" err="1" smtClean="0"/>
              <a:t>nand</a:t>
            </a:r>
            <a:r>
              <a:rPr lang="en-US" altLang="zh-TW" dirty="0" smtClean="0"/>
              <a:t>, nor</a:t>
            </a:r>
          </a:p>
          <a:p>
            <a:pPr lvl="1"/>
            <a:r>
              <a:rPr lang="en-US" altLang="zh-TW" dirty="0" smtClean="0"/>
              <a:t>and, or </a:t>
            </a:r>
          </a:p>
          <a:p>
            <a:pPr lvl="1"/>
            <a:endParaRPr lang="en-US" altLang="zh-TW" dirty="0" smtClean="0"/>
          </a:p>
          <a:p>
            <a:r>
              <a:rPr lang="en-US" altLang="zh-TW" dirty="0" smtClean="0"/>
              <a:t>CPU</a:t>
            </a:r>
            <a:r>
              <a:rPr lang="zh-TW" altLang="en-US" dirty="0" smtClean="0"/>
              <a:t>運算</a:t>
            </a:r>
            <a:endParaRPr lang="en-US" altLang="zh-TW" dirty="0" smtClean="0"/>
          </a:p>
          <a:p>
            <a:pPr lvl="1"/>
            <a:r>
              <a:rPr lang="zh-TW" altLang="en-US" dirty="0" smtClean="0"/>
              <a:t>加、減、乘、除、位移</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38</a:t>
            </a:fld>
            <a:endParaRPr lang="zh-TW" altLang="en-US"/>
          </a:p>
        </p:txBody>
      </p:sp>
      <p:cxnSp>
        <p:nvCxnSpPr>
          <p:cNvPr id="6" name="直線接點 5"/>
          <p:cNvCxnSpPr/>
          <p:nvPr/>
        </p:nvCxnSpPr>
        <p:spPr>
          <a:xfrm>
            <a:off x="2483768" y="234888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2339752" y="2564904"/>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123728" y="2708920"/>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627784"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2339752" y="2708920"/>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627784"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1835696" y="2924944"/>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948264" y="2420888"/>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6804248" y="2780928"/>
            <a:ext cx="288032"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588224" y="2924944"/>
            <a:ext cx="6564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7092280"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04248" y="2924944"/>
            <a:ext cx="0" cy="21602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7092280"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6300192" y="3140968"/>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051720" y="2996952"/>
            <a:ext cx="790601" cy="369332"/>
          </a:xfrm>
          <a:prstGeom prst="rect">
            <a:avLst/>
          </a:prstGeom>
          <a:noFill/>
        </p:spPr>
        <p:txBody>
          <a:bodyPr wrap="none" rtlCol="0">
            <a:spAutoFit/>
          </a:bodyPr>
          <a:lstStyle/>
          <a:p>
            <a:r>
              <a:rPr lang="en-US" altLang="zh-TW" dirty="0" err="1" smtClean="0"/>
              <a:t>nMOS</a:t>
            </a:r>
            <a:endParaRPr lang="zh-TW" altLang="en-US" dirty="0"/>
          </a:p>
        </p:txBody>
      </p:sp>
      <p:sp>
        <p:nvSpPr>
          <p:cNvPr id="29" name="文字方塊 28"/>
          <p:cNvSpPr txBox="1"/>
          <p:nvPr/>
        </p:nvSpPr>
        <p:spPr>
          <a:xfrm>
            <a:off x="6588224" y="3212976"/>
            <a:ext cx="790601" cy="369332"/>
          </a:xfrm>
          <a:prstGeom prst="rect">
            <a:avLst/>
          </a:prstGeom>
          <a:noFill/>
        </p:spPr>
        <p:txBody>
          <a:bodyPr wrap="none" rtlCol="0">
            <a:spAutoFit/>
          </a:bodyPr>
          <a:lstStyle/>
          <a:p>
            <a:r>
              <a:rPr lang="en-US" altLang="zh-TW" dirty="0" err="1" smtClean="0"/>
              <a:t>pMOS</a:t>
            </a:r>
            <a:endParaRPr lang="zh-TW" altLang="en-US" dirty="0"/>
          </a:p>
        </p:txBody>
      </p:sp>
      <p:sp>
        <p:nvSpPr>
          <p:cNvPr id="30" name="文字方塊 29"/>
          <p:cNvSpPr txBox="1"/>
          <p:nvPr/>
        </p:nvSpPr>
        <p:spPr>
          <a:xfrm>
            <a:off x="2555776" y="2204864"/>
            <a:ext cx="2038315" cy="369332"/>
          </a:xfrm>
          <a:prstGeom prst="rect">
            <a:avLst/>
          </a:prstGeom>
          <a:noFill/>
        </p:spPr>
        <p:txBody>
          <a:bodyPr wrap="none" rtlCol="0">
            <a:spAutoFit/>
          </a:bodyPr>
          <a:lstStyle/>
          <a:p>
            <a:r>
              <a:rPr lang="zh-TW" altLang="en-US" dirty="0" smtClean="0"/>
              <a:t>閘極</a:t>
            </a:r>
            <a:r>
              <a:rPr lang="en-US" altLang="zh-TW" dirty="0" smtClean="0"/>
              <a:t>(Gate, </a:t>
            </a:r>
            <a:r>
              <a:rPr lang="zh-TW" altLang="en-US" dirty="0" smtClean="0"/>
              <a:t>控制端</a:t>
            </a:r>
            <a:r>
              <a:rPr lang="en-US" altLang="zh-TW" dirty="0" smtClean="0"/>
              <a:t>)</a:t>
            </a:r>
            <a:endParaRPr lang="zh-TW" altLang="en-US" dirty="0"/>
          </a:p>
        </p:txBody>
      </p:sp>
      <p:sp>
        <p:nvSpPr>
          <p:cNvPr id="31" name="文字方塊 30"/>
          <p:cNvSpPr txBox="1"/>
          <p:nvPr/>
        </p:nvSpPr>
        <p:spPr>
          <a:xfrm>
            <a:off x="3203848" y="2708920"/>
            <a:ext cx="2105063" cy="369332"/>
          </a:xfrm>
          <a:prstGeom prst="rect">
            <a:avLst/>
          </a:prstGeom>
          <a:noFill/>
        </p:spPr>
        <p:txBody>
          <a:bodyPr wrap="none" rtlCol="0">
            <a:spAutoFit/>
          </a:bodyPr>
          <a:lstStyle/>
          <a:p>
            <a:r>
              <a:rPr lang="zh-TW" altLang="en-US" dirty="0" smtClean="0"/>
              <a:t>汲極</a:t>
            </a:r>
            <a:r>
              <a:rPr lang="en-US" altLang="zh-TW" dirty="0" smtClean="0"/>
              <a:t>(Drain,</a:t>
            </a:r>
            <a:r>
              <a:rPr lang="zh-TW" altLang="en-US" dirty="0" smtClean="0"/>
              <a:t> 輸出端</a:t>
            </a:r>
            <a:r>
              <a:rPr lang="en-US" altLang="zh-TW" dirty="0" smtClean="0"/>
              <a:t>)</a:t>
            </a:r>
            <a:endParaRPr lang="zh-TW" altLang="en-US" dirty="0"/>
          </a:p>
        </p:txBody>
      </p:sp>
      <p:sp>
        <p:nvSpPr>
          <p:cNvPr id="32" name="文字方塊 31"/>
          <p:cNvSpPr txBox="1"/>
          <p:nvPr/>
        </p:nvSpPr>
        <p:spPr>
          <a:xfrm>
            <a:off x="0" y="2492896"/>
            <a:ext cx="2244332" cy="369332"/>
          </a:xfrm>
          <a:prstGeom prst="rect">
            <a:avLst/>
          </a:prstGeom>
          <a:noFill/>
        </p:spPr>
        <p:txBody>
          <a:bodyPr wrap="none" rtlCol="0">
            <a:spAutoFit/>
          </a:bodyPr>
          <a:lstStyle/>
          <a:p>
            <a:r>
              <a:rPr lang="zh-TW" altLang="en-US" dirty="0" smtClean="0"/>
              <a:t>源極</a:t>
            </a:r>
            <a:r>
              <a:rPr lang="en-US" altLang="zh-TW" dirty="0" smtClean="0"/>
              <a:t>(Source, </a:t>
            </a:r>
            <a:r>
              <a:rPr lang="zh-TW" altLang="en-US" dirty="0" smtClean="0"/>
              <a:t>輸入端</a:t>
            </a:r>
            <a:r>
              <a:rPr lang="en-US" altLang="zh-TW" dirty="0" smtClean="0"/>
              <a:t>)</a:t>
            </a:r>
            <a:endParaRPr lang="zh-TW" altLang="en-US" dirty="0"/>
          </a:p>
        </p:txBody>
      </p:sp>
      <p:sp>
        <p:nvSpPr>
          <p:cNvPr id="33" name="文字方塊 32"/>
          <p:cNvSpPr txBox="1"/>
          <p:nvPr/>
        </p:nvSpPr>
        <p:spPr>
          <a:xfrm>
            <a:off x="6012160" y="2996952"/>
            <a:ext cx="311304" cy="369332"/>
          </a:xfrm>
          <a:prstGeom prst="rect">
            <a:avLst/>
          </a:prstGeom>
          <a:noFill/>
        </p:spPr>
        <p:txBody>
          <a:bodyPr wrap="none" rtlCol="0">
            <a:spAutoFit/>
          </a:bodyPr>
          <a:lstStyle/>
          <a:p>
            <a:r>
              <a:rPr lang="en-US" altLang="zh-TW" dirty="0" smtClean="0"/>
              <a:t>S</a:t>
            </a:r>
            <a:endParaRPr lang="zh-TW" altLang="en-US" dirty="0"/>
          </a:p>
        </p:txBody>
      </p:sp>
      <p:sp>
        <p:nvSpPr>
          <p:cNvPr id="34" name="文字方塊 33"/>
          <p:cNvSpPr txBox="1"/>
          <p:nvPr/>
        </p:nvSpPr>
        <p:spPr>
          <a:xfrm>
            <a:off x="7668344" y="2924944"/>
            <a:ext cx="340158" cy="369332"/>
          </a:xfrm>
          <a:prstGeom prst="rect">
            <a:avLst/>
          </a:prstGeom>
          <a:noFill/>
        </p:spPr>
        <p:txBody>
          <a:bodyPr wrap="none" rtlCol="0">
            <a:spAutoFit/>
          </a:bodyPr>
          <a:lstStyle/>
          <a:p>
            <a:r>
              <a:rPr lang="en-US" altLang="zh-TW" dirty="0" smtClean="0"/>
              <a:t>D</a:t>
            </a:r>
            <a:endParaRPr lang="zh-TW" altLang="en-US" dirty="0"/>
          </a:p>
        </p:txBody>
      </p:sp>
      <p:sp>
        <p:nvSpPr>
          <p:cNvPr id="35" name="文字方塊 34"/>
          <p:cNvSpPr txBox="1"/>
          <p:nvPr/>
        </p:nvSpPr>
        <p:spPr>
          <a:xfrm>
            <a:off x="6732240" y="2132856"/>
            <a:ext cx="338554" cy="369332"/>
          </a:xfrm>
          <a:prstGeom prst="rect">
            <a:avLst/>
          </a:prstGeom>
          <a:noFill/>
        </p:spPr>
        <p:txBody>
          <a:bodyPr wrap="none" rtlCol="0">
            <a:spAutoFit/>
          </a:bodyPr>
          <a:lstStyle/>
          <a:p>
            <a:r>
              <a:rPr lang="en-US" altLang="zh-TW" dirty="0" smtClean="0"/>
              <a:t>G</a:t>
            </a:r>
            <a:endParaRPr lang="zh-TW" altLang="en-US" dirty="0"/>
          </a:p>
        </p:txBody>
      </p:sp>
      <p:sp>
        <p:nvSpPr>
          <p:cNvPr id="36" name="橢圓 35"/>
          <p:cNvSpPr/>
          <p:nvPr/>
        </p:nvSpPr>
        <p:spPr>
          <a:xfrm>
            <a:off x="6876256" y="2636912"/>
            <a:ext cx="144016" cy="144016"/>
          </a:xfrm>
          <a:prstGeom prst="ellipse">
            <a:avLst/>
          </a:prstGeom>
          <a:noFill/>
          <a:ln w="508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布林</a:t>
            </a:r>
            <a:r>
              <a:rPr lang="en-US" altLang="zh-TW" dirty="0" smtClean="0"/>
              <a:t>(</a:t>
            </a:r>
            <a:r>
              <a:rPr lang="en-US" altLang="zh-TW" dirty="0" err="1" smtClean="0"/>
              <a:t>boolean</a:t>
            </a:r>
            <a:r>
              <a:rPr lang="en-US" altLang="zh-TW" dirty="0" smtClean="0"/>
              <a:t>)</a:t>
            </a:r>
            <a:r>
              <a:rPr lang="zh-TW" altLang="en-US" dirty="0" smtClean="0"/>
              <a:t>值</a:t>
            </a:r>
            <a:endParaRPr lang="en-US" altLang="zh-TW" dirty="0" smtClean="0"/>
          </a:p>
          <a:p>
            <a:pPr lvl="1"/>
            <a:r>
              <a:rPr lang="en-US" altLang="zh-TW" dirty="0" smtClean="0"/>
              <a:t>0,1</a:t>
            </a:r>
            <a:r>
              <a:rPr lang="zh-TW" altLang="en-US" dirty="0" smtClean="0"/>
              <a:t>或</a:t>
            </a:r>
            <a:r>
              <a:rPr lang="en-US" altLang="zh-TW" dirty="0" smtClean="0"/>
              <a:t>true, false</a:t>
            </a:r>
          </a:p>
          <a:p>
            <a:pPr lvl="1">
              <a:buNone/>
            </a:pPr>
            <a:r>
              <a:rPr lang="en-US" altLang="zh-TW" dirty="0" smtClean="0"/>
              <a:t>	=&gt;</a:t>
            </a:r>
            <a:r>
              <a:rPr lang="zh-TW" altLang="en-US" dirty="0" smtClean="0"/>
              <a:t>二進位</a:t>
            </a:r>
            <a:r>
              <a:rPr lang="en-US" altLang="zh-TW" dirty="0" smtClean="0"/>
              <a:t>(binary)</a:t>
            </a:r>
            <a:r>
              <a:rPr lang="zh-TW" altLang="en-US" dirty="0" smtClean="0"/>
              <a:t>數字系統</a:t>
            </a:r>
            <a:endParaRPr lang="en-US" altLang="zh-TW" dirty="0" smtClean="0"/>
          </a:p>
          <a:p>
            <a:pPr lvl="1">
              <a:buNone/>
            </a:pPr>
            <a:r>
              <a:rPr lang="en-US" altLang="zh-TW" dirty="0" smtClean="0"/>
              <a:t>	=&gt;</a:t>
            </a:r>
            <a:r>
              <a:rPr lang="zh-TW" altLang="en-US" dirty="0" smtClean="0"/>
              <a:t>邏輯運算</a:t>
            </a:r>
            <a:r>
              <a:rPr lang="en-US" altLang="zh-TW" dirty="0" smtClean="0"/>
              <a:t>(</a:t>
            </a:r>
            <a:r>
              <a:rPr lang="en-US" altLang="zh-TW" dirty="0" err="1" smtClean="0"/>
              <a:t>nand</a:t>
            </a:r>
            <a:r>
              <a:rPr lang="en-US" altLang="zh-TW" dirty="0" smtClean="0"/>
              <a:t>, not, nor =&gt; or, and, </a:t>
            </a:r>
            <a:r>
              <a:rPr lang="en-US" altLang="zh-TW" dirty="0" err="1" smtClean="0"/>
              <a:t>xor</a:t>
            </a:r>
            <a:r>
              <a:rPr lang="en-US" altLang="zh-TW" dirty="0" smtClean="0"/>
              <a:t>)</a:t>
            </a:r>
          </a:p>
          <a:p>
            <a:pPr lvl="1">
              <a:buNone/>
            </a:pPr>
            <a:r>
              <a:rPr lang="en-US" altLang="zh-TW" dirty="0" smtClean="0"/>
              <a:t>	=&gt;</a:t>
            </a:r>
            <a:r>
              <a:rPr lang="zh-TW" altLang="en-US" dirty="0" smtClean="0"/>
              <a:t>加法</a:t>
            </a:r>
            <a:r>
              <a:rPr lang="en-US" altLang="zh-TW" dirty="0" smtClean="0"/>
              <a:t>(</a:t>
            </a:r>
            <a:r>
              <a:rPr lang="zh-TW" altLang="en-US" dirty="0" smtClean="0"/>
              <a:t>加法器</a:t>
            </a:r>
            <a:r>
              <a:rPr lang="en-US" altLang="zh-TW" dirty="0" smtClean="0"/>
              <a:t>) (addition, </a:t>
            </a:r>
            <a:r>
              <a:rPr lang="en-US" altLang="zh-TW" dirty="0" err="1" smtClean="0"/>
              <a:t>additor</a:t>
            </a:r>
            <a:r>
              <a:rPr lang="en-US" altLang="zh-TW" dirty="0" smtClean="0"/>
              <a:t>)</a:t>
            </a:r>
          </a:p>
          <a:p>
            <a:pPr lvl="1">
              <a:buNone/>
            </a:pPr>
            <a:r>
              <a:rPr lang="en-US" altLang="zh-TW" dirty="0" smtClean="0"/>
              <a:t>	=&gt;</a:t>
            </a:r>
            <a:r>
              <a:rPr lang="zh-TW" altLang="en-US" dirty="0" smtClean="0"/>
              <a:t>減法</a:t>
            </a:r>
            <a:r>
              <a:rPr lang="en-US" altLang="zh-TW" dirty="0" smtClean="0"/>
              <a:t>(</a:t>
            </a:r>
            <a:r>
              <a:rPr lang="zh-TW" altLang="en-US" dirty="0" smtClean="0"/>
              <a:t>補數</a:t>
            </a:r>
            <a:r>
              <a:rPr lang="en-US" altLang="zh-TW" dirty="0" smtClean="0"/>
              <a:t>+1)</a:t>
            </a:r>
            <a:r>
              <a:rPr lang="zh-TW" altLang="en-US" dirty="0" smtClean="0"/>
              <a:t>、乘法</a:t>
            </a:r>
            <a:r>
              <a:rPr lang="en-US" altLang="zh-TW" dirty="0" smtClean="0"/>
              <a:t>(</a:t>
            </a:r>
            <a:r>
              <a:rPr lang="zh-TW" altLang="en-US" dirty="0" smtClean="0"/>
              <a:t>多次加法</a:t>
            </a:r>
            <a:r>
              <a:rPr lang="en-US" altLang="zh-TW" dirty="0" smtClean="0"/>
              <a:t>)</a:t>
            </a:r>
            <a:r>
              <a:rPr lang="zh-TW" altLang="en-US" dirty="0" smtClean="0"/>
              <a:t>、除法</a:t>
            </a:r>
            <a:r>
              <a:rPr lang="en-US" altLang="zh-TW" dirty="0" smtClean="0"/>
              <a:t>(</a:t>
            </a:r>
            <a:r>
              <a:rPr lang="zh-TW" altLang="en-US" dirty="0" smtClean="0"/>
              <a:t>多次乘法與減法</a:t>
            </a:r>
            <a:r>
              <a:rPr lang="en-US" altLang="zh-TW" dirty="0" smtClean="0"/>
              <a:t>)</a:t>
            </a:r>
          </a:p>
          <a:p>
            <a:pPr lvl="1">
              <a:buNone/>
            </a:pPr>
            <a:r>
              <a:rPr lang="en-US" altLang="zh-TW" dirty="0" smtClean="0"/>
              <a:t>	=&gt;</a:t>
            </a:r>
            <a:r>
              <a:rPr lang="zh-TW" altLang="en-US" dirty="0" smtClean="0"/>
              <a:t>因此</a:t>
            </a:r>
            <a:r>
              <a:rPr lang="en-US" altLang="zh-TW" dirty="0" smtClean="0"/>
              <a:t>CPU</a:t>
            </a:r>
            <a:r>
              <a:rPr lang="zh-TW" altLang="en-US" dirty="0" smtClean="0"/>
              <a:t>把算數與邏輯運算放在一起，也就是</a:t>
            </a:r>
            <a:r>
              <a:rPr lang="en-US" altLang="zh-TW" dirty="0" smtClean="0"/>
              <a:t>CPU</a:t>
            </a:r>
            <a:r>
              <a:rPr lang="zh-TW" altLang="en-US" dirty="0" smtClean="0"/>
              <a:t>的</a:t>
            </a:r>
            <a:r>
              <a:rPr lang="zh-TW" altLang="en-US" b="1" dirty="0" smtClean="0"/>
              <a:t>算數與邏輯運算單元</a:t>
            </a:r>
            <a:r>
              <a:rPr lang="en-US" altLang="zh-TW" dirty="0" smtClean="0"/>
              <a:t>(ALU, Arithmetic and Logic Unit)</a:t>
            </a:r>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情資</a:t>
            </a:r>
            <a:endParaRPr lang="en-US" altLang="zh-TW" dirty="0" smtClean="0"/>
          </a:p>
          <a:p>
            <a:pPr lvl="1"/>
            <a:r>
              <a:rPr lang="zh-TW" altLang="en-US" dirty="0" smtClean="0"/>
              <a:t>爬蟲撰寫與利用</a:t>
            </a:r>
            <a:endParaRPr lang="zh-TW" altLang="en-US" dirty="0"/>
          </a:p>
        </p:txBody>
      </p:sp>
      <p:pic>
        <p:nvPicPr>
          <p:cNvPr id="1026" name="Picture 2"/>
          <p:cNvPicPr>
            <a:picLocks noChangeAspect="1" noChangeArrowheads="1"/>
          </p:cNvPicPr>
          <p:nvPr/>
        </p:nvPicPr>
        <p:blipFill>
          <a:blip r:embed="rId2" cstate="print"/>
          <a:srcRect/>
          <a:stretch>
            <a:fillRect/>
          </a:stretch>
        </p:blipFill>
        <p:spPr bwMode="auto">
          <a:xfrm>
            <a:off x="827584" y="3789040"/>
            <a:ext cx="7505700" cy="22764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139952" y="1484784"/>
            <a:ext cx="4238625" cy="2076450"/>
          </a:xfrm>
          <a:prstGeom prst="rect">
            <a:avLst/>
          </a:prstGeom>
          <a:noFill/>
          <a:ln w="9525">
            <a:noFill/>
            <a:miter lim="800000"/>
            <a:headEnd/>
            <a:tailEnd/>
          </a:ln>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4</a:t>
            </a:fld>
            <a:endParaRPr lang="zh-TW" altLang="en-US"/>
          </a:p>
        </p:txBody>
      </p:sp>
      <p:sp>
        <p:nvSpPr>
          <p:cNvPr id="7" name="矩形 6"/>
          <p:cNvSpPr/>
          <p:nvPr/>
        </p:nvSpPr>
        <p:spPr>
          <a:xfrm>
            <a:off x="1403648" y="436510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95536" y="3789040"/>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a:t>
            </a:r>
            <a:r>
              <a:rPr lang="zh-TW" altLang="en-US" dirty="0" smtClean="0"/>
              <a:t>進位</a:t>
            </a:r>
            <a:endParaRPr lang="en-US" altLang="zh-TW" dirty="0" smtClean="0"/>
          </a:p>
          <a:p>
            <a:pPr lvl="1"/>
            <a:r>
              <a:rPr lang="en-US" altLang="zh-TW" dirty="0" smtClean="0"/>
              <a:t>0, 1, 2, …, 10, 11, 12</a:t>
            </a:r>
          </a:p>
          <a:p>
            <a:endParaRPr lang="en-US" altLang="zh-TW" dirty="0" smtClean="0"/>
          </a:p>
          <a:p>
            <a:r>
              <a:rPr lang="en-US" altLang="zh-TW" dirty="0" smtClean="0"/>
              <a:t>60</a:t>
            </a:r>
            <a:r>
              <a:rPr lang="zh-TW" altLang="en-US" dirty="0" smtClean="0"/>
              <a:t>進位</a:t>
            </a:r>
            <a:endParaRPr lang="en-US" altLang="zh-TW" dirty="0" smtClean="0"/>
          </a:p>
          <a:p>
            <a:pPr lvl="1"/>
            <a:r>
              <a:rPr lang="en-US" altLang="zh-TW" dirty="0" smtClean="0"/>
              <a:t>60</a:t>
            </a:r>
            <a:r>
              <a:rPr lang="zh-TW" altLang="en-US" dirty="0" smtClean="0"/>
              <a:t>秒</a:t>
            </a:r>
            <a:r>
              <a:rPr lang="en-US" altLang="zh-TW" dirty="0" smtClean="0"/>
              <a:t>1</a:t>
            </a:r>
            <a:r>
              <a:rPr lang="zh-TW" altLang="en-US" dirty="0" smtClean="0"/>
              <a:t>分鐘</a:t>
            </a:r>
            <a:endParaRPr lang="en-US" altLang="zh-TW" dirty="0" smtClean="0"/>
          </a:p>
          <a:p>
            <a:pPr lvl="1"/>
            <a:r>
              <a:rPr lang="en-US" altLang="zh-TW" dirty="0" smtClean="0"/>
              <a:t>60</a:t>
            </a:r>
            <a:r>
              <a:rPr lang="zh-TW" altLang="en-US" dirty="0" smtClean="0"/>
              <a:t>分鐘</a:t>
            </a:r>
            <a:r>
              <a:rPr lang="en-US" altLang="zh-TW" dirty="0" smtClean="0"/>
              <a:t>1</a:t>
            </a:r>
            <a:r>
              <a:rPr lang="zh-TW" altLang="en-US" dirty="0" smtClean="0"/>
              <a:t>小時</a:t>
            </a:r>
            <a:endParaRPr lang="en-US" altLang="zh-TW" dirty="0" smtClean="0"/>
          </a:p>
          <a:p>
            <a:pPr lvl="1"/>
            <a:r>
              <a:rPr lang="en-US" altLang="zh-TW" dirty="0" smtClean="0"/>
              <a:t>3600</a:t>
            </a:r>
            <a:r>
              <a:rPr lang="zh-TW" altLang="en-US" dirty="0" smtClean="0"/>
              <a:t>秒</a:t>
            </a:r>
            <a:r>
              <a:rPr lang="en-US" altLang="zh-TW" dirty="0" smtClean="0"/>
              <a:t>1</a:t>
            </a:r>
            <a:r>
              <a:rPr lang="zh-TW" altLang="en-US" dirty="0" smtClean="0"/>
              <a:t>小時</a:t>
            </a:r>
            <a:endParaRPr lang="en-US" altLang="zh-TW" dirty="0" smtClean="0"/>
          </a:p>
          <a:p>
            <a:pPr lvl="1"/>
            <a:endParaRPr lang="en-US" altLang="zh-TW" dirty="0" smtClean="0"/>
          </a:p>
          <a:p>
            <a:r>
              <a:rPr lang="en-US" altLang="zh-TW" dirty="0" smtClean="0"/>
              <a:t>2/8/16</a:t>
            </a:r>
            <a:r>
              <a:rPr lang="zh-TW" altLang="en-US" dirty="0" smtClean="0"/>
              <a:t>進位</a:t>
            </a:r>
            <a:endParaRPr lang="en-US" altLang="zh-TW" dirty="0" smtClean="0"/>
          </a:p>
          <a:p>
            <a:pPr lvl="1"/>
            <a:r>
              <a:rPr lang="zh-TW" altLang="en-US" dirty="0" smtClean="0"/>
              <a:t>電腦常用的表示方式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40</a:t>
            </a:fld>
            <a:endParaRPr lang="zh-TW" altLang="en-US"/>
          </a:p>
        </p:txBody>
      </p:sp>
      <p:sp>
        <p:nvSpPr>
          <p:cNvPr id="6" name="橢圓 5"/>
          <p:cNvSpPr/>
          <p:nvPr/>
        </p:nvSpPr>
        <p:spPr>
          <a:xfrm>
            <a:off x="5436096" y="3068960"/>
            <a:ext cx="2016224" cy="1944216"/>
          </a:xfrm>
          <a:prstGeom prst="ellipse">
            <a:avLst/>
          </a:prstGeom>
          <a:no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6464528" y="306718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rot="1800000">
            <a:off x="6887304" y="3181747"/>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rot="3600000">
            <a:off x="5756521" y="4303255"/>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rot="5400000">
            <a:off x="5600432" y="390168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7200000">
            <a:off x="7144994" y="4304144"/>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9000000">
            <a:off x="6866984" y="459409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64528" y="47269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rot="1800000">
            <a:off x="6041751" y="462545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rot="3600000">
            <a:off x="7183582" y="350100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rot="5400000">
            <a:off x="7299920" y="3891528"/>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rot="7200000">
            <a:off x="5724266" y="3449320"/>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rot="9000000">
            <a:off x="6062072" y="3171586"/>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6300192" y="3356992"/>
            <a:ext cx="407484" cy="369332"/>
          </a:xfrm>
          <a:prstGeom prst="rect">
            <a:avLst/>
          </a:prstGeom>
          <a:noFill/>
        </p:spPr>
        <p:txBody>
          <a:bodyPr wrap="none" rtlCol="0">
            <a:spAutoFit/>
          </a:bodyPr>
          <a:lstStyle/>
          <a:p>
            <a:r>
              <a:rPr lang="en-US" altLang="zh-TW" dirty="0" smtClean="0"/>
              <a:t>12</a:t>
            </a:r>
            <a:endParaRPr lang="zh-TW" altLang="en-US" dirty="0"/>
          </a:p>
        </p:txBody>
      </p:sp>
      <p:sp>
        <p:nvSpPr>
          <p:cNvPr id="37" name="文字方塊 36"/>
          <p:cNvSpPr txBox="1"/>
          <p:nvPr/>
        </p:nvSpPr>
        <p:spPr>
          <a:xfrm>
            <a:off x="6876256" y="3861048"/>
            <a:ext cx="288862" cy="369332"/>
          </a:xfrm>
          <a:prstGeom prst="rect">
            <a:avLst/>
          </a:prstGeom>
          <a:noFill/>
        </p:spPr>
        <p:txBody>
          <a:bodyPr wrap="none" rtlCol="0">
            <a:spAutoFit/>
          </a:bodyPr>
          <a:lstStyle/>
          <a:p>
            <a:r>
              <a:rPr lang="en-US" altLang="zh-TW" dirty="0" smtClean="0"/>
              <a:t>3</a:t>
            </a:r>
            <a:endParaRPr lang="zh-TW" altLang="en-US" dirty="0"/>
          </a:p>
        </p:txBody>
      </p:sp>
      <p:sp>
        <p:nvSpPr>
          <p:cNvPr id="38" name="文字方塊 37"/>
          <p:cNvSpPr txBox="1"/>
          <p:nvPr/>
        </p:nvSpPr>
        <p:spPr>
          <a:xfrm>
            <a:off x="6300192" y="4365104"/>
            <a:ext cx="306494" cy="369332"/>
          </a:xfrm>
          <a:prstGeom prst="rect">
            <a:avLst/>
          </a:prstGeom>
          <a:noFill/>
        </p:spPr>
        <p:txBody>
          <a:bodyPr wrap="none" rtlCol="0">
            <a:spAutoFit/>
          </a:bodyPr>
          <a:lstStyle/>
          <a:p>
            <a:r>
              <a:rPr lang="en-US" altLang="zh-TW" dirty="0" smtClean="0"/>
              <a:t>6</a:t>
            </a:r>
            <a:endParaRPr lang="zh-TW" altLang="en-US" dirty="0"/>
          </a:p>
        </p:txBody>
      </p:sp>
      <p:sp>
        <p:nvSpPr>
          <p:cNvPr id="39" name="文字方塊 38"/>
          <p:cNvSpPr txBox="1"/>
          <p:nvPr/>
        </p:nvSpPr>
        <p:spPr>
          <a:xfrm>
            <a:off x="5724128" y="3861048"/>
            <a:ext cx="306494" cy="369332"/>
          </a:xfrm>
          <a:prstGeom prst="rect">
            <a:avLst/>
          </a:prstGeom>
          <a:noFill/>
        </p:spPr>
        <p:txBody>
          <a:bodyPr wrap="none" rtlCol="0">
            <a:spAutoFit/>
          </a:bodyPr>
          <a:lstStyle/>
          <a:p>
            <a:r>
              <a:rPr lang="en-US" altLang="zh-TW" dirty="0" smtClean="0"/>
              <a:t>9</a:t>
            </a:r>
            <a:endParaRPr lang="zh-TW" altLang="en-US" dirty="0"/>
          </a:p>
        </p:txBody>
      </p:sp>
      <p:cxnSp>
        <p:nvCxnSpPr>
          <p:cNvPr id="42" name="直線接點 41"/>
          <p:cNvCxnSpPr/>
          <p:nvPr/>
        </p:nvCxnSpPr>
        <p:spPr>
          <a:xfrm>
            <a:off x="6464528" y="3717032"/>
            <a:ext cx="0" cy="288032"/>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H="1" flipV="1">
            <a:off x="6156176" y="3501008"/>
            <a:ext cx="282704" cy="498116"/>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N</a:t>
            </a:r>
            <a:r>
              <a:rPr lang="zh-TW" altLang="en-US" dirty="0" smtClean="0"/>
              <a:t>進位</a:t>
            </a:r>
            <a:endParaRPr lang="en-US" altLang="zh-TW" dirty="0" smtClean="0"/>
          </a:p>
          <a:p>
            <a:pPr lvl="1"/>
            <a:r>
              <a:rPr lang="en-US" altLang="zh-TW" dirty="0" smtClean="0"/>
              <a:t>N</a:t>
            </a:r>
            <a:r>
              <a:rPr lang="zh-TW" altLang="en-US" dirty="0" smtClean="0"/>
              <a:t>*</a:t>
            </a:r>
            <a:r>
              <a:rPr lang="en-US" altLang="zh-TW" dirty="0" smtClean="0"/>
              <a:t>M=&gt;N</a:t>
            </a:r>
            <a:r>
              <a:rPr lang="zh-TW" altLang="en-US" dirty="0" smtClean="0"/>
              <a:t>進位的</a:t>
            </a:r>
            <a:r>
              <a:rPr lang="en-US" altLang="zh-TW" dirty="0" smtClean="0"/>
              <a:t>{M,0}</a:t>
            </a:r>
          </a:p>
          <a:p>
            <a:pPr lvl="1"/>
            <a:r>
              <a:rPr lang="en-US" altLang="zh-TW" dirty="0" smtClean="0"/>
              <a:t>10</a:t>
            </a:r>
            <a:r>
              <a:rPr lang="zh-TW" altLang="en-US" dirty="0" smtClean="0"/>
              <a:t>進位中使用</a:t>
            </a:r>
            <a:r>
              <a:rPr lang="en-US" altLang="zh-TW" dirty="0" smtClean="0"/>
              <a:t>0-9</a:t>
            </a:r>
            <a:r>
              <a:rPr lang="zh-TW" altLang="en-US" dirty="0" smtClean="0"/>
              <a:t>的羅馬數字表示</a:t>
            </a:r>
            <a:endParaRPr lang="en-US" altLang="zh-TW" dirty="0" smtClean="0"/>
          </a:p>
          <a:p>
            <a:pPr lvl="1"/>
            <a:r>
              <a:rPr lang="en-US" altLang="zh-TW" dirty="0" smtClean="0"/>
              <a:t>16</a:t>
            </a:r>
            <a:r>
              <a:rPr lang="zh-TW" altLang="en-US" dirty="0" smtClean="0"/>
              <a:t>進位中利用</a:t>
            </a:r>
            <a:r>
              <a:rPr lang="en-US" altLang="zh-TW" dirty="0" smtClean="0"/>
              <a:t>A=10, B=11, C=12, D=13, E=14, F=15</a:t>
            </a:r>
          </a:p>
          <a:p>
            <a:pPr lvl="2"/>
            <a:r>
              <a:rPr lang="en-US" altLang="zh-TW" dirty="0" smtClean="0"/>
              <a:t>Ex: FF_16 = (15*16+15)_10 = 255</a:t>
            </a:r>
          </a:p>
          <a:p>
            <a:pPr lvl="1"/>
            <a:r>
              <a:rPr lang="en-US" altLang="zh-TW" dirty="0" smtClean="0"/>
              <a:t>2/8</a:t>
            </a:r>
            <a:r>
              <a:rPr lang="zh-TW" altLang="en-US" dirty="0" smtClean="0"/>
              <a:t>進位中利用</a:t>
            </a:r>
            <a:r>
              <a:rPr lang="en-US" altLang="zh-TW" dirty="0" smtClean="0"/>
              <a:t>0-7</a:t>
            </a:r>
            <a:r>
              <a:rPr lang="zh-TW" altLang="en-US" dirty="0" smtClean="0"/>
              <a:t>代表位數，因此沒有</a:t>
            </a:r>
            <a:r>
              <a:rPr lang="en-US" altLang="zh-TW" dirty="0" smtClean="0"/>
              <a:t>16</a:t>
            </a:r>
            <a:r>
              <a:rPr lang="zh-TW" altLang="en-US" dirty="0" smtClean="0"/>
              <a:t>進位的數字問題</a:t>
            </a:r>
            <a:endParaRPr lang="en-US" altLang="zh-TW" dirty="0" smtClean="0"/>
          </a:p>
          <a:p>
            <a:r>
              <a:rPr lang="en-US" altLang="zh-TW" dirty="0" smtClean="0"/>
              <a:t>2</a:t>
            </a:r>
            <a:r>
              <a:rPr lang="zh-TW" altLang="en-US" dirty="0" smtClean="0"/>
              <a:t>進位</a:t>
            </a:r>
            <a:endParaRPr lang="en-US" altLang="zh-TW" dirty="0" smtClean="0"/>
          </a:p>
          <a:p>
            <a:pPr lvl="1"/>
            <a:r>
              <a:rPr lang="zh-TW" altLang="en-US" dirty="0" smtClean="0"/>
              <a:t>電路設計為</a:t>
            </a:r>
            <a:r>
              <a:rPr lang="en-US" altLang="zh-TW" dirty="0" smtClean="0"/>
              <a:t>0(</a:t>
            </a:r>
            <a:r>
              <a:rPr lang="zh-TW" altLang="en-US" dirty="0" smtClean="0"/>
              <a:t>低電位</a:t>
            </a:r>
            <a:r>
              <a:rPr lang="en-US" altLang="zh-TW" dirty="0" smtClean="0"/>
              <a:t>)</a:t>
            </a:r>
            <a:r>
              <a:rPr lang="zh-TW" altLang="en-US" dirty="0" smtClean="0"/>
              <a:t>與</a:t>
            </a:r>
            <a:r>
              <a:rPr lang="en-US" altLang="zh-TW" dirty="0" smtClean="0"/>
              <a:t>1 (</a:t>
            </a:r>
            <a:r>
              <a:rPr lang="zh-TW" altLang="en-US" dirty="0" smtClean="0"/>
              <a:t>高電位</a:t>
            </a:r>
            <a:r>
              <a:rPr lang="en-US" altLang="zh-TW" dirty="0" smtClean="0"/>
              <a:t>)</a:t>
            </a:r>
          </a:p>
          <a:p>
            <a:pPr lvl="1"/>
            <a:r>
              <a:rPr lang="zh-TW" altLang="en-US" dirty="0" smtClean="0"/>
              <a:t>常用來做底層加速運算的用途</a:t>
            </a:r>
            <a:endParaRPr lang="en-US" altLang="zh-TW" dirty="0" smtClean="0"/>
          </a:p>
          <a:p>
            <a:r>
              <a:rPr lang="en-US" altLang="zh-TW" dirty="0" smtClean="0"/>
              <a:t>8</a:t>
            </a:r>
            <a:r>
              <a:rPr lang="zh-TW" altLang="en-US" dirty="0" smtClean="0"/>
              <a:t>進位</a:t>
            </a:r>
            <a:endParaRPr lang="en-US" altLang="zh-TW" dirty="0" smtClean="0"/>
          </a:p>
          <a:p>
            <a:pPr lvl="1"/>
            <a:r>
              <a:rPr lang="zh-TW" altLang="en-US" dirty="0" smtClean="0"/>
              <a:t>作為簡易的</a:t>
            </a:r>
            <a:r>
              <a:rPr lang="en-US" altLang="zh-TW" dirty="0" smtClean="0"/>
              <a:t>2</a:t>
            </a:r>
            <a:r>
              <a:rPr lang="zh-TW" altLang="en-US" dirty="0" smtClean="0"/>
              <a:t>進位運算的中間進位數字系統</a:t>
            </a:r>
            <a:endParaRPr lang="en-US" altLang="zh-TW" dirty="0" smtClean="0"/>
          </a:p>
          <a:p>
            <a:r>
              <a:rPr lang="en-US" altLang="zh-TW" dirty="0" smtClean="0"/>
              <a:t>16</a:t>
            </a:r>
            <a:r>
              <a:rPr lang="zh-TW" altLang="en-US" dirty="0" smtClean="0"/>
              <a:t>進位</a:t>
            </a:r>
            <a:endParaRPr lang="en-US" altLang="zh-TW" dirty="0" smtClean="0"/>
          </a:p>
          <a:p>
            <a:pPr lvl="1"/>
            <a:r>
              <a:rPr lang="zh-TW" altLang="en-US" dirty="0" smtClean="0"/>
              <a:t>作為表示</a:t>
            </a:r>
            <a:r>
              <a:rPr lang="en-US" altLang="zh-TW" dirty="0" smtClean="0"/>
              <a:t>2</a:t>
            </a:r>
            <a:r>
              <a:rPr lang="zh-TW" altLang="en-US" dirty="0" smtClean="0"/>
              <a:t>進位的最好方式</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10 </a:t>
            </a:r>
            <a:r>
              <a:rPr lang="zh-TW" altLang="en-US" dirty="0" smtClean="0"/>
              <a:t>進位</a:t>
            </a:r>
            <a:endParaRPr lang="en-US" altLang="zh-TW" dirty="0" smtClean="0"/>
          </a:p>
          <a:p>
            <a:pPr lvl="1"/>
            <a:r>
              <a:rPr lang="en-US" altLang="zh-TW" dirty="0" smtClean="0"/>
              <a:t>255_10</a:t>
            </a:r>
            <a:r>
              <a:rPr lang="zh-TW" altLang="en-US" dirty="0" smtClean="0"/>
              <a:t>代表</a:t>
            </a:r>
            <a:r>
              <a:rPr lang="en-US" altLang="zh-TW" dirty="0" smtClean="0"/>
              <a:t>10</a:t>
            </a:r>
            <a:r>
              <a:rPr lang="zh-TW" altLang="en-US" dirty="0" smtClean="0"/>
              <a:t>進位</a:t>
            </a:r>
            <a:r>
              <a:rPr lang="en-US" altLang="zh-TW" dirty="0" smtClean="0"/>
              <a:t>255</a:t>
            </a:r>
          </a:p>
          <a:p>
            <a:r>
              <a:rPr lang="en-US" altLang="zh-TW" dirty="0" smtClean="0"/>
              <a:t>2</a:t>
            </a:r>
            <a:r>
              <a:rPr lang="zh-TW" altLang="en-US" dirty="0" smtClean="0"/>
              <a:t>進位</a:t>
            </a:r>
            <a:endParaRPr lang="en-US" altLang="zh-TW" dirty="0" smtClean="0"/>
          </a:p>
          <a:p>
            <a:pPr lvl="1"/>
            <a:r>
              <a:rPr lang="en-US" altLang="zh-TW" dirty="0" smtClean="0"/>
              <a:t>255_10=11111111_2</a:t>
            </a:r>
          </a:p>
          <a:p>
            <a:r>
              <a:rPr lang="en-US" altLang="zh-TW" dirty="0" smtClean="0"/>
              <a:t>8</a:t>
            </a:r>
            <a:r>
              <a:rPr lang="zh-TW" altLang="en-US" dirty="0" smtClean="0"/>
              <a:t>進位</a:t>
            </a:r>
            <a:endParaRPr lang="en-US" altLang="zh-TW" dirty="0" smtClean="0"/>
          </a:p>
          <a:p>
            <a:pPr lvl="1"/>
            <a:r>
              <a:rPr lang="en-US" altLang="zh-TW" dirty="0" smtClean="0"/>
              <a:t>255_10=0377_8</a:t>
            </a:r>
          </a:p>
          <a:p>
            <a:r>
              <a:rPr lang="en-US" altLang="zh-TW" dirty="0" smtClean="0"/>
              <a:t>16</a:t>
            </a:r>
            <a:r>
              <a:rPr lang="zh-TW" altLang="en-US" dirty="0" smtClean="0"/>
              <a:t>進位</a:t>
            </a:r>
            <a:endParaRPr lang="en-US" altLang="zh-TW" dirty="0" smtClean="0"/>
          </a:p>
          <a:p>
            <a:pPr lvl="1"/>
            <a:r>
              <a:rPr lang="en-US" altLang="zh-TW" dirty="0" smtClean="0"/>
              <a:t>255_10=FF_16(F=15_10, F=15_10)</a:t>
            </a:r>
          </a:p>
          <a:p>
            <a:pPr lvl="1"/>
            <a:r>
              <a:rPr lang="en-US" altLang="zh-TW" dirty="0" smtClean="0"/>
              <a:t>A=10, B=11, C=12, D=13, E=14, F=15</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2</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43</a:t>
            </a:fld>
            <a:endParaRPr lang="zh-TW" altLang="en-US"/>
          </a:p>
        </p:txBody>
      </p:sp>
      <p:cxnSp>
        <p:nvCxnSpPr>
          <p:cNvPr id="8" name="直線單箭頭接點 7"/>
          <p:cNvCxnSpPr/>
          <p:nvPr/>
        </p:nvCxnSpPr>
        <p:spPr>
          <a:xfrm flipV="1">
            <a:off x="4427984" y="2852936"/>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4860032" y="2780928"/>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6300192" y="2996952"/>
            <a:ext cx="1926297"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0</a:t>
            </a:r>
            <a:endParaRPr lang="zh-TW" altLang="en-US" sz="4800" baseline="30000" dirty="0"/>
          </a:p>
        </p:txBody>
      </p:sp>
      <p:sp>
        <p:nvSpPr>
          <p:cNvPr id="15" name="文字方塊 14"/>
          <p:cNvSpPr txBox="1"/>
          <p:nvPr/>
        </p:nvSpPr>
        <p:spPr>
          <a:xfrm>
            <a:off x="2699792" y="2060848"/>
            <a:ext cx="1909690" cy="830997"/>
          </a:xfrm>
          <a:prstGeom prst="rect">
            <a:avLst/>
          </a:prstGeom>
          <a:solidFill>
            <a:schemeClr val="accent3"/>
          </a:solidFill>
        </p:spPr>
        <p:txBody>
          <a:bodyPr wrap="none" rtlCol="0">
            <a:spAutoFit/>
          </a:bodyPr>
          <a:lstStyle/>
          <a:p>
            <a:r>
              <a:rPr lang="en-US" altLang="zh-TW" sz="4800" dirty="0" smtClean="0"/>
              <a:t>0=0x2</a:t>
            </a:r>
            <a:r>
              <a:rPr lang="en-US" altLang="zh-TW" sz="4800" baseline="30000" dirty="0" smtClean="0"/>
              <a:t>2</a:t>
            </a:r>
            <a:endParaRPr lang="zh-TW" altLang="en-US" sz="4800" baseline="30000" dirty="0"/>
          </a:p>
        </p:txBody>
      </p:sp>
      <p:sp>
        <p:nvSpPr>
          <p:cNvPr id="18" name="文字方塊 17"/>
          <p:cNvSpPr txBox="1"/>
          <p:nvPr/>
        </p:nvSpPr>
        <p:spPr>
          <a:xfrm>
            <a:off x="971600" y="3068960"/>
            <a:ext cx="1856214" cy="830997"/>
          </a:xfrm>
          <a:prstGeom prst="rect">
            <a:avLst/>
          </a:prstGeom>
          <a:solidFill>
            <a:schemeClr val="accent3"/>
          </a:solidFill>
        </p:spPr>
        <p:txBody>
          <a:bodyPr wrap="none" rtlCol="0">
            <a:spAutoFit/>
          </a:bodyPr>
          <a:lstStyle/>
          <a:p>
            <a:r>
              <a:rPr lang="en-US" altLang="zh-TW" sz="4800" dirty="0" smtClean="0"/>
              <a:t>8=1x2</a:t>
            </a:r>
            <a:r>
              <a:rPr lang="en-US" altLang="zh-TW" sz="4800" baseline="30000" dirty="0" smtClean="0"/>
              <a:t>3</a:t>
            </a:r>
            <a:endParaRPr lang="zh-TW" altLang="en-US" sz="4800" baseline="30000" dirty="0"/>
          </a:p>
        </p:txBody>
      </p:sp>
      <p:cxnSp>
        <p:nvCxnSpPr>
          <p:cNvPr id="22" name="直線單箭頭接點 21"/>
          <p:cNvCxnSpPr/>
          <p:nvPr/>
        </p:nvCxnSpPr>
        <p:spPr>
          <a:xfrm>
            <a:off x="5220072" y="3429000"/>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5220072"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716016" y="2060848"/>
            <a:ext cx="1869423" cy="830997"/>
          </a:xfrm>
          <a:prstGeom prst="rect">
            <a:avLst/>
          </a:prstGeom>
          <a:solidFill>
            <a:schemeClr val="accent3"/>
          </a:solidFill>
        </p:spPr>
        <p:txBody>
          <a:bodyPr wrap="none" rtlCol="0">
            <a:spAutoFit/>
          </a:bodyPr>
          <a:lstStyle/>
          <a:p>
            <a:r>
              <a:rPr lang="en-US" altLang="zh-TW" sz="4800" dirty="0" smtClean="0"/>
              <a:t>2=1x2</a:t>
            </a:r>
            <a:r>
              <a:rPr lang="en-US" altLang="zh-TW" sz="4800" baseline="30000" dirty="0" smtClean="0"/>
              <a:t>1</a:t>
            </a:r>
            <a:endParaRPr lang="zh-TW" altLang="en-US" sz="4800" baseline="30000" dirty="0"/>
          </a:p>
        </p:txBody>
      </p:sp>
      <p:cxnSp>
        <p:nvCxnSpPr>
          <p:cNvPr id="28" name="直線單箭頭接點 27"/>
          <p:cNvCxnSpPr/>
          <p:nvPr/>
        </p:nvCxnSpPr>
        <p:spPr>
          <a:xfrm flipH="1">
            <a:off x="2771800" y="3429000"/>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3995936" y="3429000"/>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1619672" y="3645024"/>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
        <p:nvSpPr>
          <p:cNvPr id="43" name="文字方塊 42"/>
          <p:cNvSpPr txBox="1"/>
          <p:nvPr/>
        </p:nvSpPr>
        <p:spPr>
          <a:xfrm>
            <a:off x="1115616" y="5085184"/>
            <a:ext cx="6517746" cy="707886"/>
          </a:xfrm>
          <a:prstGeom prst="rect">
            <a:avLst/>
          </a:prstGeom>
          <a:noFill/>
        </p:spPr>
        <p:txBody>
          <a:bodyPr wrap="none" rtlCol="0">
            <a:spAutoFit/>
          </a:bodyPr>
          <a:lstStyle/>
          <a:p>
            <a:r>
              <a:rPr lang="en-US" altLang="zh-TW" sz="4000" dirty="0" smtClean="0"/>
              <a:t>2</a:t>
            </a:r>
            <a:r>
              <a:rPr lang="zh-TW" altLang="en-US" sz="4000" dirty="0" smtClean="0"/>
              <a:t>轉</a:t>
            </a:r>
            <a:r>
              <a:rPr lang="en-US" altLang="zh-TW" sz="4000" dirty="0" smtClean="0"/>
              <a:t>10: n</a:t>
            </a:r>
            <a:r>
              <a:rPr lang="en-US" altLang="zh-TW" sz="4000" baseline="-25000" dirty="0" smtClean="0"/>
              <a:t>10</a:t>
            </a:r>
            <a:r>
              <a:rPr lang="en-US" altLang="zh-TW" sz="4000" dirty="0" smtClean="0"/>
              <a:t>= b</a:t>
            </a:r>
            <a:r>
              <a:rPr lang="en-US" altLang="zh-TW" sz="4000" baseline="-25000" dirty="0" smtClean="0"/>
              <a:t>m</a:t>
            </a:r>
            <a:r>
              <a:rPr lang="en-US" altLang="zh-TW" sz="4000" dirty="0" smtClean="0"/>
              <a:t>x2</a:t>
            </a:r>
            <a:r>
              <a:rPr lang="en-US" altLang="zh-TW" sz="4000" baseline="30000" dirty="0" smtClean="0"/>
              <a:t>m </a:t>
            </a:r>
            <a:r>
              <a:rPr lang="en-US" altLang="zh-TW" sz="4000" dirty="0" smtClean="0"/>
              <a:t>+ … + b</a:t>
            </a:r>
            <a:r>
              <a:rPr lang="en-US" altLang="zh-TW" sz="4000" baseline="-25000" dirty="0" smtClean="0"/>
              <a:t>0</a:t>
            </a:r>
            <a:r>
              <a:rPr lang="en-US" altLang="zh-TW" sz="4000" dirty="0" smtClean="0"/>
              <a:t>x2</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44</a:t>
            </a:fld>
            <a:endParaRPr lang="zh-TW" altLang="en-US"/>
          </a:p>
        </p:txBody>
      </p:sp>
      <p:grpSp>
        <p:nvGrpSpPr>
          <p:cNvPr id="10" name="群組 9"/>
          <p:cNvGrpSpPr/>
          <p:nvPr/>
        </p:nvGrpSpPr>
        <p:grpSpPr>
          <a:xfrm>
            <a:off x="2843808" y="2564904"/>
            <a:ext cx="1440160"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348880"/>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12" name="文字方塊 11"/>
          <p:cNvSpPr txBox="1"/>
          <p:nvPr/>
        </p:nvSpPr>
        <p:spPr>
          <a:xfrm>
            <a:off x="2123728" y="2420888"/>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13" name="群組 12"/>
          <p:cNvGrpSpPr/>
          <p:nvPr/>
        </p:nvGrpSpPr>
        <p:grpSpPr>
          <a:xfrm>
            <a:off x="2987824" y="3284984"/>
            <a:ext cx="1224136"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068960"/>
            <a:ext cx="553357" cy="1015663"/>
          </a:xfrm>
          <a:prstGeom prst="rect">
            <a:avLst/>
          </a:prstGeom>
          <a:noFill/>
        </p:spPr>
        <p:txBody>
          <a:bodyPr wrap="none" rtlCol="0">
            <a:spAutoFit/>
          </a:bodyPr>
          <a:lstStyle/>
          <a:p>
            <a:r>
              <a:rPr lang="en-US" altLang="zh-TW" sz="6000" dirty="0" smtClean="0"/>
              <a:t>5</a:t>
            </a:r>
            <a:endParaRPr lang="zh-TW" altLang="en-US" sz="6000" dirty="0"/>
          </a:p>
        </p:txBody>
      </p:sp>
      <p:sp>
        <p:nvSpPr>
          <p:cNvPr id="17" name="文字方塊 16"/>
          <p:cNvSpPr txBox="1"/>
          <p:nvPr/>
        </p:nvSpPr>
        <p:spPr>
          <a:xfrm>
            <a:off x="4572000" y="2420888"/>
            <a:ext cx="1282723" cy="830997"/>
          </a:xfrm>
          <a:prstGeom prst="rect">
            <a:avLst/>
          </a:prstGeom>
          <a:noFill/>
        </p:spPr>
        <p:txBody>
          <a:bodyPr wrap="none" rtlCol="0">
            <a:spAutoFit/>
          </a:bodyPr>
          <a:lstStyle/>
          <a:p>
            <a:r>
              <a:rPr lang="en-US" altLang="zh-TW" sz="4800" dirty="0" smtClean="0"/>
              <a:t>5…0</a:t>
            </a:r>
            <a:endParaRPr lang="zh-TW" altLang="en-US" sz="4800" dirty="0"/>
          </a:p>
        </p:txBody>
      </p:sp>
      <p:sp>
        <p:nvSpPr>
          <p:cNvPr id="18" name="文字方塊 17"/>
          <p:cNvSpPr txBox="1"/>
          <p:nvPr/>
        </p:nvSpPr>
        <p:spPr>
          <a:xfrm>
            <a:off x="4572000" y="3284984"/>
            <a:ext cx="1301959" cy="830997"/>
          </a:xfrm>
          <a:prstGeom prst="rect">
            <a:avLst/>
          </a:prstGeom>
          <a:noFill/>
        </p:spPr>
        <p:txBody>
          <a:bodyPr wrap="none" rtlCol="0">
            <a:spAutoFit/>
          </a:bodyPr>
          <a:lstStyle/>
          <a:p>
            <a:r>
              <a:rPr lang="en-US" altLang="zh-TW" sz="4800" dirty="0" smtClean="0"/>
              <a:t>2…1</a:t>
            </a:r>
            <a:endParaRPr lang="zh-TW" altLang="en-US" sz="4800" dirty="0"/>
          </a:p>
        </p:txBody>
      </p:sp>
      <p:sp>
        <p:nvSpPr>
          <p:cNvPr id="19" name="文字方塊 18"/>
          <p:cNvSpPr txBox="1"/>
          <p:nvPr/>
        </p:nvSpPr>
        <p:spPr>
          <a:xfrm>
            <a:off x="2267744" y="3068960"/>
            <a:ext cx="577402" cy="1015663"/>
          </a:xfrm>
          <a:prstGeom prst="rect">
            <a:avLst/>
          </a:prstGeom>
          <a:noFill/>
        </p:spPr>
        <p:txBody>
          <a:bodyPr wrap="none" rtlCol="0">
            <a:spAutoFit/>
          </a:bodyPr>
          <a:lstStyle/>
          <a:p>
            <a:r>
              <a:rPr lang="en-US" altLang="zh-TW" sz="6000" dirty="0" smtClean="0"/>
              <a:t>2</a:t>
            </a:r>
            <a:endParaRPr lang="zh-TW" altLang="en-US" sz="6000" dirty="0"/>
          </a:p>
        </p:txBody>
      </p:sp>
      <p:grpSp>
        <p:nvGrpSpPr>
          <p:cNvPr id="20" name="群組 19"/>
          <p:cNvGrpSpPr/>
          <p:nvPr/>
        </p:nvGrpSpPr>
        <p:grpSpPr>
          <a:xfrm>
            <a:off x="3131840" y="4077072"/>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4" name="文字方塊 23"/>
          <p:cNvSpPr txBox="1"/>
          <p:nvPr/>
        </p:nvSpPr>
        <p:spPr>
          <a:xfrm>
            <a:off x="4644008" y="4077072"/>
            <a:ext cx="1263487" cy="830997"/>
          </a:xfrm>
          <a:prstGeom prst="rect">
            <a:avLst/>
          </a:prstGeom>
          <a:noFill/>
        </p:spPr>
        <p:txBody>
          <a:bodyPr wrap="none" rtlCol="0">
            <a:spAutoFit/>
          </a:bodyPr>
          <a:lstStyle/>
          <a:p>
            <a:r>
              <a:rPr lang="en-US" altLang="zh-TW" sz="4800" dirty="0" smtClean="0"/>
              <a:t>1…0</a:t>
            </a:r>
            <a:endParaRPr lang="zh-TW" altLang="en-US" sz="4800" dirty="0"/>
          </a:p>
        </p:txBody>
      </p:sp>
      <p:sp>
        <p:nvSpPr>
          <p:cNvPr id="25" name="文字方塊 24"/>
          <p:cNvSpPr txBox="1"/>
          <p:nvPr/>
        </p:nvSpPr>
        <p:spPr>
          <a:xfrm>
            <a:off x="2483768" y="3861048"/>
            <a:ext cx="577402" cy="1015663"/>
          </a:xfrm>
          <a:prstGeom prst="rect">
            <a:avLst/>
          </a:prstGeom>
          <a:noFill/>
        </p:spPr>
        <p:txBody>
          <a:bodyPr wrap="none" rtlCol="0">
            <a:spAutoFit/>
          </a:bodyPr>
          <a:lstStyle/>
          <a:p>
            <a:r>
              <a:rPr lang="en-US" altLang="zh-TW" sz="6000" dirty="0" smtClean="0"/>
              <a:t>2</a:t>
            </a:r>
            <a:endParaRPr lang="zh-TW" altLang="en-US" sz="6000" dirty="0"/>
          </a:p>
        </p:txBody>
      </p:sp>
      <p:sp>
        <p:nvSpPr>
          <p:cNvPr id="26" name="矩形 25"/>
          <p:cNvSpPr/>
          <p:nvPr/>
        </p:nvSpPr>
        <p:spPr>
          <a:xfrm>
            <a:off x="46440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36096"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436096"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436096"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4644008" y="5157192"/>
            <a:ext cx="151216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156176"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835696" y="5173940"/>
            <a:ext cx="4217308" cy="1107996"/>
          </a:xfrm>
          <a:prstGeom prst="rect">
            <a:avLst/>
          </a:prstGeom>
          <a:noFill/>
        </p:spPr>
        <p:txBody>
          <a:bodyPr wrap="none" rtlCol="0">
            <a:spAutoFit/>
          </a:bodyPr>
          <a:lstStyle/>
          <a:p>
            <a:r>
              <a:rPr lang="en-US" altLang="zh-TW" sz="6600" dirty="0" smtClean="0"/>
              <a:t>10</a:t>
            </a:r>
            <a:r>
              <a:rPr lang="en-US" altLang="zh-TW" sz="6600" baseline="-25000" dirty="0" smtClean="0"/>
              <a:t>10</a:t>
            </a:r>
            <a:r>
              <a:rPr lang="en-US" altLang="zh-TW" sz="6600" dirty="0" smtClean="0"/>
              <a:t> = 1010</a:t>
            </a:r>
            <a:r>
              <a:rPr lang="en-US" altLang="zh-TW" sz="6600" baseline="-25000" dirty="0" smtClean="0"/>
              <a:t>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2(</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45</a:t>
            </a:fld>
            <a:endParaRPr lang="zh-TW" altLang="en-US"/>
          </a:p>
        </p:txBody>
      </p:sp>
      <p:sp>
        <p:nvSpPr>
          <p:cNvPr id="23" name="文字方塊 22"/>
          <p:cNvSpPr txBox="1"/>
          <p:nvPr/>
        </p:nvSpPr>
        <p:spPr>
          <a:xfrm>
            <a:off x="1979712" y="2204864"/>
            <a:ext cx="4948214" cy="707886"/>
          </a:xfrm>
          <a:prstGeom prst="rect">
            <a:avLst/>
          </a:prstGeom>
          <a:solidFill>
            <a:schemeClr val="accent3"/>
          </a:solidFill>
        </p:spPr>
        <p:txBody>
          <a:bodyPr wrap="none" rtlCol="0">
            <a:spAutoFit/>
          </a:bodyPr>
          <a:lstStyle/>
          <a:p>
            <a:r>
              <a:rPr lang="en-US" altLang="zh-TW" sz="4000" dirty="0" smtClean="0"/>
              <a:t>10. 3125</a:t>
            </a:r>
            <a:r>
              <a:rPr lang="en-US" altLang="zh-TW" sz="4000" baseline="-25000" dirty="0" smtClean="0"/>
              <a:t>10</a:t>
            </a:r>
            <a:r>
              <a:rPr lang="en-US" altLang="zh-TW" sz="4000" dirty="0" smtClean="0"/>
              <a:t> = 1010.0101</a:t>
            </a:r>
            <a:r>
              <a:rPr lang="en-US" altLang="zh-TW" sz="4000" baseline="-25000" dirty="0" smtClean="0"/>
              <a:t>2</a:t>
            </a:r>
          </a:p>
        </p:txBody>
      </p:sp>
      <p:cxnSp>
        <p:nvCxnSpPr>
          <p:cNvPr id="24" name="直線接點 23"/>
          <p:cNvCxnSpPr/>
          <p:nvPr/>
        </p:nvCxnSpPr>
        <p:spPr>
          <a:xfrm>
            <a:off x="395536" y="3717032"/>
            <a:ext cx="2448272"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516263" y="30246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539552" y="299695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27" name="文字方塊 26"/>
          <p:cNvSpPr txBox="1"/>
          <p:nvPr/>
        </p:nvSpPr>
        <p:spPr>
          <a:xfrm>
            <a:off x="1331640" y="3068960"/>
            <a:ext cx="1641219" cy="707886"/>
          </a:xfrm>
          <a:prstGeom prst="rect">
            <a:avLst/>
          </a:prstGeom>
          <a:noFill/>
        </p:spPr>
        <p:txBody>
          <a:bodyPr wrap="none" rtlCol="0">
            <a:spAutoFit/>
          </a:bodyPr>
          <a:lstStyle/>
          <a:p>
            <a:r>
              <a:rPr lang="en-US" altLang="zh-TW" sz="4000" dirty="0" smtClean="0"/>
              <a:t>0. 3125</a:t>
            </a:r>
            <a:endParaRPr lang="zh-TW" altLang="en-US" sz="4000" dirty="0"/>
          </a:p>
        </p:txBody>
      </p:sp>
      <p:cxnSp>
        <p:nvCxnSpPr>
          <p:cNvPr id="28" name="直線接點 27"/>
          <p:cNvCxnSpPr/>
          <p:nvPr/>
        </p:nvCxnSpPr>
        <p:spPr>
          <a:xfrm>
            <a:off x="467544" y="4437112"/>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588271" y="37447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467544" y="5229200"/>
            <a:ext cx="18722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588271" y="453681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467544" y="5949280"/>
            <a:ext cx="1656184"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588271" y="525689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403648" y="3789040"/>
            <a:ext cx="1336263" cy="707886"/>
          </a:xfrm>
          <a:prstGeom prst="rect">
            <a:avLst/>
          </a:prstGeom>
          <a:noFill/>
        </p:spPr>
        <p:txBody>
          <a:bodyPr wrap="none" rtlCol="0">
            <a:spAutoFit/>
          </a:bodyPr>
          <a:lstStyle/>
          <a:p>
            <a:r>
              <a:rPr lang="en-US" altLang="zh-TW" sz="4000" dirty="0" smtClean="0"/>
              <a:t>0.625</a:t>
            </a:r>
            <a:endParaRPr lang="zh-TW" altLang="en-US" sz="4000" dirty="0"/>
          </a:p>
        </p:txBody>
      </p:sp>
      <p:sp>
        <p:nvSpPr>
          <p:cNvPr id="35" name="文字方塊 34"/>
          <p:cNvSpPr txBox="1"/>
          <p:nvPr/>
        </p:nvSpPr>
        <p:spPr>
          <a:xfrm>
            <a:off x="1403648" y="4509120"/>
            <a:ext cx="1043299" cy="707886"/>
          </a:xfrm>
          <a:prstGeom prst="rect">
            <a:avLst/>
          </a:prstGeom>
          <a:noFill/>
        </p:spPr>
        <p:txBody>
          <a:bodyPr wrap="none" rtlCol="0">
            <a:spAutoFit/>
          </a:bodyPr>
          <a:lstStyle/>
          <a:p>
            <a:r>
              <a:rPr lang="en-US" altLang="zh-TW" sz="4000" dirty="0" smtClean="0"/>
              <a:t>1.25</a:t>
            </a:r>
            <a:endParaRPr lang="zh-TW" altLang="en-US" sz="4000" dirty="0"/>
          </a:p>
        </p:txBody>
      </p:sp>
      <p:sp>
        <p:nvSpPr>
          <p:cNvPr id="36" name="文字方塊 35"/>
          <p:cNvSpPr txBox="1"/>
          <p:nvPr/>
        </p:nvSpPr>
        <p:spPr>
          <a:xfrm>
            <a:off x="1403648" y="5157192"/>
            <a:ext cx="830677" cy="707886"/>
          </a:xfrm>
          <a:prstGeom prst="rect">
            <a:avLst/>
          </a:prstGeom>
          <a:noFill/>
        </p:spPr>
        <p:txBody>
          <a:bodyPr wrap="none" rtlCol="0">
            <a:spAutoFit/>
          </a:bodyPr>
          <a:lstStyle/>
          <a:p>
            <a:r>
              <a:rPr lang="en-US" altLang="zh-TW" sz="4000" dirty="0" smtClean="0"/>
              <a:t>0.5</a:t>
            </a:r>
            <a:endParaRPr lang="zh-TW" altLang="en-US" sz="4000" dirty="0"/>
          </a:p>
        </p:txBody>
      </p:sp>
      <p:sp>
        <p:nvSpPr>
          <p:cNvPr id="37" name="文字方塊 36"/>
          <p:cNvSpPr txBox="1"/>
          <p:nvPr/>
        </p:nvSpPr>
        <p:spPr>
          <a:xfrm>
            <a:off x="1403648" y="5862082"/>
            <a:ext cx="813043" cy="707886"/>
          </a:xfrm>
          <a:prstGeom prst="rect">
            <a:avLst/>
          </a:prstGeom>
          <a:noFill/>
        </p:spPr>
        <p:txBody>
          <a:bodyPr wrap="none" rtlCol="0">
            <a:spAutoFit/>
          </a:bodyPr>
          <a:lstStyle/>
          <a:p>
            <a:r>
              <a:rPr lang="en-US" altLang="zh-TW" sz="4000" dirty="0" smtClean="0"/>
              <a:t>1.0</a:t>
            </a:r>
            <a:endParaRPr lang="zh-TW" altLang="en-US" sz="4000" dirty="0"/>
          </a:p>
        </p:txBody>
      </p:sp>
      <p:sp>
        <p:nvSpPr>
          <p:cNvPr id="38" name="文字方塊 37"/>
          <p:cNvSpPr txBox="1"/>
          <p:nvPr/>
        </p:nvSpPr>
        <p:spPr>
          <a:xfrm>
            <a:off x="539552" y="3717032"/>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39" name="文字方塊 38"/>
          <p:cNvSpPr txBox="1"/>
          <p:nvPr/>
        </p:nvSpPr>
        <p:spPr>
          <a:xfrm>
            <a:off x="611560" y="458112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0" name="文字方塊 39"/>
          <p:cNvSpPr txBox="1"/>
          <p:nvPr/>
        </p:nvSpPr>
        <p:spPr>
          <a:xfrm>
            <a:off x="611560" y="5301208"/>
            <a:ext cx="445956" cy="707886"/>
          </a:xfrm>
          <a:prstGeom prst="rect">
            <a:avLst/>
          </a:prstGeom>
          <a:noFill/>
        </p:spPr>
        <p:txBody>
          <a:bodyPr wrap="none" rtlCol="0">
            <a:spAutoFit/>
          </a:bodyPr>
          <a:lstStyle/>
          <a:p>
            <a:r>
              <a:rPr lang="en-US" altLang="zh-TW" sz="4000" dirty="0" smtClean="0"/>
              <a:t>2</a:t>
            </a:r>
            <a:endParaRPr lang="zh-TW" altLang="en-US" sz="4000" dirty="0"/>
          </a:p>
        </p:txBody>
      </p:sp>
      <p:sp>
        <p:nvSpPr>
          <p:cNvPr id="41" name="矩形 40"/>
          <p:cNvSpPr/>
          <p:nvPr/>
        </p:nvSpPr>
        <p:spPr>
          <a:xfrm>
            <a:off x="1403648" y="3717032"/>
            <a:ext cx="360040" cy="2852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0899" name="Picture 3"/>
          <p:cNvPicPr>
            <a:picLocks noChangeAspect="1" noChangeArrowheads="1"/>
          </p:cNvPicPr>
          <p:nvPr/>
        </p:nvPicPr>
        <p:blipFill>
          <a:blip r:embed="rId2" cstate="print"/>
          <a:srcRect/>
          <a:stretch>
            <a:fillRect/>
          </a:stretch>
        </p:blipFill>
        <p:spPr bwMode="auto">
          <a:xfrm>
            <a:off x="2987824" y="3068961"/>
            <a:ext cx="6156175" cy="3789040"/>
          </a:xfrm>
          <a:prstGeom prst="rect">
            <a:avLst/>
          </a:prstGeom>
          <a:noFill/>
          <a:ln w="9525">
            <a:noFill/>
            <a:miter lim="800000"/>
            <a:headEnd/>
            <a:tailEnd/>
          </a:ln>
        </p:spPr>
      </p:pic>
      <p:sp>
        <p:nvSpPr>
          <p:cNvPr id="42" name="矩形 41"/>
          <p:cNvSpPr/>
          <p:nvPr/>
        </p:nvSpPr>
        <p:spPr>
          <a:xfrm>
            <a:off x="3923928" y="3068960"/>
            <a:ext cx="792088" cy="288032"/>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860032" y="5301208"/>
            <a:ext cx="216024"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5292080" y="5301208"/>
            <a:ext cx="1800200" cy="1080120"/>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2915816" y="6525344"/>
            <a:ext cx="792088" cy="332656"/>
          </a:xfrm>
          <a:prstGeom prst="rect">
            <a:avLst/>
          </a:prstGeom>
          <a:noFill/>
          <a:ln w="508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46</a:t>
            </a:fld>
            <a:endParaRPr lang="zh-TW" altLang="en-US"/>
          </a:p>
        </p:txBody>
      </p:sp>
      <p:sp>
        <p:nvSpPr>
          <p:cNvPr id="14" name="文字方塊 13"/>
          <p:cNvSpPr txBox="1"/>
          <p:nvPr/>
        </p:nvSpPr>
        <p:spPr>
          <a:xfrm>
            <a:off x="6372200" y="3140968"/>
            <a:ext cx="1944763" cy="830997"/>
          </a:xfrm>
          <a:prstGeom prst="rect">
            <a:avLst/>
          </a:prstGeom>
          <a:solidFill>
            <a:schemeClr val="accent3"/>
          </a:solidFill>
        </p:spPr>
        <p:txBody>
          <a:bodyPr wrap="none" rtlCol="0">
            <a:spAutoFit/>
          </a:bodyPr>
          <a:lstStyle/>
          <a:p>
            <a:r>
              <a:rPr lang="en-US" altLang="zh-TW" sz="4800" dirty="0" smtClean="0"/>
              <a:t>4=4x8</a:t>
            </a:r>
            <a:r>
              <a:rPr lang="en-US" altLang="zh-TW" sz="4800" baseline="30000" dirty="0" smtClean="0"/>
              <a:t>0</a:t>
            </a:r>
            <a:endParaRPr lang="zh-TW" altLang="en-US" sz="4800" baseline="30000" dirty="0"/>
          </a:p>
        </p:txBody>
      </p:sp>
      <p:sp>
        <p:nvSpPr>
          <p:cNvPr id="15" name="文字方塊 14"/>
          <p:cNvSpPr txBox="1"/>
          <p:nvPr/>
        </p:nvSpPr>
        <p:spPr>
          <a:xfrm>
            <a:off x="2123728" y="2132856"/>
            <a:ext cx="2514856" cy="830997"/>
          </a:xfrm>
          <a:prstGeom prst="rect">
            <a:avLst/>
          </a:prstGeom>
          <a:solidFill>
            <a:schemeClr val="accent3"/>
          </a:solidFill>
        </p:spPr>
        <p:txBody>
          <a:bodyPr wrap="none" rtlCol="0">
            <a:spAutoFit/>
          </a:bodyPr>
          <a:lstStyle/>
          <a:p>
            <a:r>
              <a:rPr lang="en-US" altLang="zh-TW" sz="4800" dirty="0" smtClean="0"/>
              <a:t>128=2x8</a:t>
            </a:r>
            <a:r>
              <a:rPr lang="en-US" altLang="zh-TW" sz="4800" baseline="30000" dirty="0" smtClean="0"/>
              <a:t>2</a:t>
            </a:r>
            <a:endParaRPr lang="zh-TW" altLang="en-US" sz="4800" baseline="30000" dirty="0"/>
          </a:p>
        </p:txBody>
      </p:sp>
      <p:sp>
        <p:nvSpPr>
          <p:cNvPr id="18" name="文字方塊 17"/>
          <p:cNvSpPr txBox="1"/>
          <p:nvPr/>
        </p:nvSpPr>
        <p:spPr>
          <a:xfrm>
            <a:off x="323528" y="3068960"/>
            <a:ext cx="2444900" cy="830997"/>
          </a:xfrm>
          <a:prstGeom prst="rect">
            <a:avLst/>
          </a:prstGeom>
          <a:solidFill>
            <a:schemeClr val="accent3"/>
          </a:solidFill>
        </p:spPr>
        <p:txBody>
          <a:bodyPr wrap="none" rtlCol="0">
            <a:spAutoFit/>
          </a:bodyPr>
          <a:lstStyle/>
          <a:p>
            <a:r>
              <a:rPr lang="en-US" altLang="zh-TW" sz="4800" dirty="0" smtClean="0"/>
              <a:t>512=1x8</a:t>
            </a:r>
            <a:r>
              <a:rPr lang="en-US" altLang="zh-TW" sz="4800" baseline="30000" dirty="0" smtClean="0"/>
              <a:t>3</a:t>
            </a:r>
            <a:endParaRPr lang="zh-TW" altLang="en-US" sz="4800" baseline="30000" dirty="0"/>
          </a:p>
        </p:txBody>
      </p:sp>
      <p:sp>
        <p:nvSpPr>
          <p:cNvPr id="25" name="文字方塊 24"/>
          <p:cNvSpPr txBox="1"/>
          <p:nvPr/>
        </p:nvSpPr>
        <p:spPr>
          <a:xfrm>
            <a:off x="4716016" y="2132856"/>
            <a:ext cx="2193229" cy="830997"/>
          </a:xfrm>
          <a:prstGeom prst="rect">
            <a:avLst/>
          </a:prstGeom>
          <a:solidFill>
            <a:schemeClr val="accent3"/>
          </a:solidFill>
        </p:spPr>
        <p:txBody>
          <a:bodyPr wrap="none" rtlCol="0">
            <a:spAutoFit/>
          </a:bodyPr>
          <a:lstStyle/>
          <a:p>
            <a:r>
              <a:rPr lang="en-US" altLang="zh-TW" sz="4800" dirty="0" smtClean="0"/>
              <a:t>24=3x8</a:t>
            </a:r>
            <a:r>
              <a:rPr lang="en-US" altLang="zh-TW" sz="4800" baseline="30000" dirty="0" smtClean="0"/>
              <a:t>1</a:t>
            </a:r>
            <a:endParaRPr lang="zh-TW" altLang="en-US" sz="4800" baseline="30000" dirty="0"/>
          </a:p>
        </p:txBody>
      </p:sp>
      <p:sp>
        <p:nvSpPr>
          <p:cNvPr id="32" name="文字方塊 31"/>
          <p:cNvSpPr txBox="1"/>
          <p:nvPr/>
        </p:nvSpPr>
        <p:spPr>
          <a:xfrm>
            <a:off x="1259632" y="38610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cxnSp>
        <p:nvCxnSpPr>
          <p:cNvPr id="23" name="直線單箭頭接點 22"/>
          <p:cNvCxnSpPr/>
          <p:nvPr/>
        </p:nvCxnSpPr>
        <p:spPr>
          <a:xfrm flipV="1">
            <a:off x="4499992"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932040" y="2924944"/>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292080" y="3573016"/>
            <a:ext cx="1008112"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292080"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2843808" y="3573016"/>
            <a:ext cx="122413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067944" y="3573016"/>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87624" y="5229200"/>
            <a:ext cx="6517746" cy="707886"/>
          </a:xfrm>
          <a:prstGeom prst="rect">
            <a:avLst/>
          </a:prstGeom>
          <a:noFill/>
        </p:spPr>
        <p:txBody>
          <a:bodyPr wrap="none" rtlCol="0">
            <a:spAutoFit/>
          </a:bodyPr>
          <a:lstStyle/>
          <a:p>
            <a:r>
              <a:rPr lang="en-US" altLang="zh-TW" sz="4000" dirty="0" smtClean="0"/>
              <a:t>8</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x8</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x8</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47</a:t>
            </a:fld>
            <a:endParaRPr lang="zh-TW" altLang="en-US"/>
          </a:p>
        </p:txBody>
      </p:sp>
      <p:grpSp>
        <p:nvGrpSpPr>
          <p:cNvPr id="5" name="群組 9"/>
          <p:cNvGrpSpPr/>
          <p:nvPr/>
        </p:nvGrpSpPr>
        <p:grpSpPr>
          <a:xfrm>
            <a:off x="2843808" y="2636912"/>
            <a:ext cx="1728192"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3131840" y="2420888"/>
            <a:ext cx="1388522" cy="1015663"/>
          </a:xfrm>
          <a:prstGeom prst="rect">
            <a:avLst/>
          </a:prstGeom>
          <a:noFill/>
        </p:spPr>
        <p:txBody>
          <a:bodyPr wrap="none" rtlCol="0">
            <a:spAutoFit/>
          </a:bodyPr>
          <a:lstStyle/>
          <a:p>
            <a:r>
              <a:rPr lang="en-US" altLang="zh-TW" sz="6000" dirty="0" smtClean="0"/>
              <a:t>668</a:t>
            </a:r>
            <a:endParaRPr lang="zh-TW" altLang="en-US" sz="6000" dirty="0"/>
          </a:p>
        </p:txBody>
      </p:sp>
      <p:sp>
        <p:nvSpPr>
          <p:cNvPr id="12" name="文字方塊 11"/>
          <p:cNvSpPr txBox="1"/>
          <p:nvPr/>
        </p:nvSpPr>
        <p:spPr>
          <a:xfrm>
            <a:off x="2123728" y="2492896"/>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6" name="群組 12"/>
          <p:cNvGrpSpPr/>
          <p:nvPr/>
        </p:nvGrpSpPr>
        <p:grpSpPr>
          <a:xfrm>
            <a:off x="2987824" y="3356992"/>
            <a:ext cx="151216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3203848" y="3140968"/>
            <a:ext cx="930063" cy="1015663"/>
          </a:xfrm>
          <a:prstGeom prst="rect">
            <a:avLst/>
          </a:prstGeom>
          <a:noFill/>
        </p:spPr>
        <p:txBody>
          <a:bodyPr wrap="none" rtlCol="0">
            <a:spAutoFit/>
          </a:bodyPr>
          <a:lstStyle/>
          <a:p>
            <a:r>
              <a:rPr lang="en-US" altLang="zh-TW" sz="6000" dirty="0" smtClean="0"/>
              <a:t>83</a:t>
            </a:r>
            <a:endParaRPr lang="zh-TW" altLang="en-US" sz="6000" dirty="0"/>
          </a:p>
        </p:txBody>
      </p:sp>
      <p:sp>
        <p:nvSpPr>
          <p:cNvPr id="17" name="文字方塊 16"/>
          <p:cNvSpPr txBox="1"/>
          <p:nvPr/>
        </p:nvSpPr>
        <p:spPr>
          <a:xfrm>
            <a:off x="5148064" y="2420888"/>
            <a:ext cx="1585690" cy="830997"/>
          </a:xfrm>
          <a:prstGeom prst="rect">
            <a:avLst/>
          </a:prstGeom>
          <a:noFill/>
        </p:spPr>
        <p:txBody>
          <a:bodyPr wrap="none" rtlCol="0">
            <a:spAutoFit/>
          </a:bodyPr>
          <a:lstStyle/>
          <a:p>
            <a:r>
              <a:rPr lang="en-US" altLang="zh-TW" sz="4800" dirty="0" smtClean="0"/>
              <a:t>83…4</a:t>
            </a:r>
            <a:endParaRPr lang="zh-TW" altLang="en-US" sz="4800" dirty="0"/>
          </a:p>
        </p:txBody>
      </p:sp>
      <p:sp>
        <p:nvSpPr>
          <p:cNvPr id="18" name="文字方塊 17"/>
          <p:cNvSpPr txBox="1"/>
          <p:nvPr/>
        </p:nvSpPr>
        <p:spPr>
          <a:xfrm>
            <a:off x="5148064" y="3284984"/>
            <a:ext cx="1542410" cy="830997"/>
          </a:xfrm>
          <a:prstGeom prst="rect">
            <a:avLst/>
          </a:prstGeom>
          <a:noFill/>
        </p:spPr>
        <p:txBody>
          <a:bodyPr wrap="none" rtlCol="0">
            <a:spAutoFit/>
          </a:bodyPr>
          <a:lstStyle/>
          <a:p>
            <a:r>
              <a:rPr lang="en-US" altLang="zh-TW" sz="4800" dirty="0" smtClean="0"/>
              <a:t>10…3</a:t>
            </a:r>
            <a:endParaRPr lang="zh-TW" altLang="en-US" sz="4800" dirty="0"/>
          </a:p>
        </p:txBody>
      </p:sp>
      <p:sp>
        <p:nvSpPr>
          <p:cNvPr id="19" name="文字方塊 18"/>
          <p:cNvSpPr txBox="1"/>
          <p:nvPr/>
        </p:nvSpPr>
        <p:spPr>
          <a:xfrm>
            <a:off x="2267744" y="3140968"/>
            <a:ext cx="580608" cy="1015663"/>
          </a:xfrm>
          <a:prstGeom prst="rect">
            <a:avLst/>
          </a:prstGeom>
          <a:noFill/>
        </p:spPr>
        <p:txBody>
          <a:bodyPr wrap="none" rtlCol="0">
            <a:spAutoFit/>
          </a:bodyPr>
          <a:lstStyle/>
          <a:p>
            <a:r>
              <a:rPr lang="en-US" altLang="zh-TW" sz="6000" dirty="0" smtClean="0"/>
              <a:t>8</a:t>
            </a:r>
            <a:endParaRPr lang="zh-TW" altLang="en-US" sz="6000" dirty="0"/>
          </a:p>
        </p:txBody>
      </p:sp>
      <p:grpSp>
        <p:nvGrpSpPr>
          <p:cNvPr id="8" name="群組 19"/>
          <p:cNvGrpSpPr/>
          <p:nvPr/>
        </p:nvGrpSpPr>
        <p:grpSpPr>
          <a:xfrm>
            <a:off x="3131840" y="4149080"/>
            <a:ext cx="1008112"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3347864" y="3933056"/>
            <a:ext cx="925253" cy="1015663"/>
          </a:xfrm>
          <a:prstGeom prst="rect">
            <a:avLst/>
          </a:prstGeom>
          <a:noFill/>
        </p:spPr>
        <p:txBody>
          <a:bodyPr wrap="none" rtlCol="0">
            <a:spAutoFit/>
          </a:bodyPr>
          <a:lstStyle/>
          <a:p>
            <a:r>
              <a:rPr lang="en-US" altLang="zh-TW" sz="6000" dirty="0" smtClean="0"/>
              <a:t>10</a:t>
            </a:r>
            <a:endParaRPr lang="zh-TW" altLang="en-US" sz="6000" dirty="0"/>
          </a:p>
        </p:txBody>
      </p:sp>
      <p:sp>
        <p:nvSpPr>
          <p:cNvPr id="24" name="文字方塊 23"/>
          <p:cNvSpPr txBox="1"/>
          <p:nvPr/>
        </p:nvSpPr>
        <p:spPr>
          <a:xfrm>
            <a:off x="5220072" y="4077072"/>
            <a:ext cx="1261884" cy="830997"/>
          </a:xfrm>
          <a:prstGeom prst="rect">
            <a:avLst/>
          </a:prstGeom>
          <a:noFill/>
        </p:spPr>
        <p:txBody>
          <a:bodyPr wrap="none" rtlCol="0">
            <a:spAutoFit/>
          </a:bodyPr>
          <a:lstStyle/>
          <a:p>
            <a:r>
              <a:rPr lang="en-US" altLang="zh-TW" sz="4800" dirty="0" smtClean="0"/>
              <a:t>1…2</a:t>
            </a:r>
            <a:endParaRPr lang="zh-TW" altLang="en-US" sz="4800" dirty="0"/>
          </a:p>
        </p:txBody>
      </p:sp>
      <p:sp>
        <p:nvSpPr>
          <p:cNvPr id="25" name="文字方塊 24"/>
          <p:cNvSpPr txBox="1"/>
          <p:nvPr/>
        </p:nvSpPr>
        <p:spPr>
          <a:xfrm>
            <a:off x="2483768" y="3933056"/>
            <a:ext cx="580608" cy="1015663"/>
          </a:xfrm>
          <a:prstGeom prst="rect">
            <a:avLst/>
          </a:prstGeom>
          <a:noFill/>
        </p:spPr>
        <p:txBody>
          <a:bodyPr wrap="none" rtlCol="0">
            <a:spAutoFit/>
          </a:bodyPr>
          <a:lstStyle/>
          <a:p>
            <a:r>
              <a:rPr lang="en-US" altLang="zh-TW" sz="6000" dirty="0" smtClean="0"/>
              <a:t>8</a:t>
            </a:r>
            <a:endParaRPr lang="zh-TW" altLang="en-US" sz="6000" dirty="0"/>
          </a:p>
        </p:txBody>
      </p:sp>
      <p:sp>
        <p:nvSpPr>
          <p:cNvPr id="26" name="矩形 25"/>
          <p:cNvSpPr/>
          <p:nvPr/>
        </p:nvSpPr>
        <p:spPr>
          <a:xfrm>
            <a:off x="5220072"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22818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12160"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22818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172819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6948264"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619672" y="5245948"/>
            <a:ext cx="4725204" cy="1107996"/>
          </a:xfrm>
          <a:prstGeom prst="rect">
            <a:avLst/>
          </a:prstGeom>
          <a:noFill/>
        </p:spPr>
        <p:txBody>
          <a:bodyPr wrap="none" rtlCol="0">
            <a:spAutoFit/>
          </a:bodyPr>
          <a:lstStyle/>
          <a:p>
            <a:r>
              <a:rPr lang="en-US" altLang="zh-TW" sz="6600" dirty="0" smtClean="0"/>
              <a:t>668</a:t>
            </a:r>
            <a:r>
              <a:rPr lang="en-US" altLang="zh-TW" sz="6600" baseline="-25000" dirty="0" smtClean="0"/>
              <a:t>10</a:t>
            </a:r>
            <a:r>
              <a:rPr lang="en-US" altLang="zh-TW" sz="6600" dirty="0" smtClean="0"/>
              <a:t> = 1234</a:t>
            </a:r>
            <a:r>
              <a:rPr lang="en-US" altLang="zh-TW" sz="6600" baseline="-25000" dirty="0" smtClean="0"/>
              <a:t>8</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8(</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48</a:t>
            </a:fld>
            <a:endParaRPr lang="zh-TW" altLang="en-US"/>
          </a:p>
        </p:txBody>
      </p:sp>
      <p:sp>
        <p:nvSpPr>
          <p:cNvPr id="23" name="文字方塊 22"/>
          <p:cNvSpPr txBox="1"/>
          <p:nvPr/>
        </p:nvSpPr>
        <p:spPr>
          <a:xfrm>
            <a:off x="971600" y="2204864"/>
            <a:ext cx="7015254" cy="707886"/>
          </a:xfrm>
          <a:prstGeom prst="rect">
            <a:avLst/>
          </a:prstGeom>
          <a:solidFill>
            <a:schemeClr val="accent3"/>
          </a:solidFill>
        </p:spPr>
        <p:txBody>
          <a:bodyPr wrap="none" rtlCol="0">
            <a:spAutoFit/>
          </a:bodyPr>
          <a:lstStyle/>
          <a:p>
            <a:r>
              <a:rPr lang="en-US" altLang="zh-TW" sz="4000" dirty="0" smtClean="0"/>
              <a:t>1234. 1630859375 </a:t>
            </a:r>
            <a:r>
              <a:rPr lang="en-US" altLang="zh-TW" sz="4000" baseline="-25000" dirty="0" smtClean="0"/>
              <a:t>10</a:t>
            </a:r>
            <a:r>
              <a:rPr lang="en-US" altLang="zh-TW" sz="4000" dirty="0" smtClean="0"/>
              <a:t> = 1234.1234</a:t>
            </a:r>
            <a:r>
              <a:rPr lang="en-US" altLang="zh-TW" sz="4000" baseline="-25000" dirty="0" smtClean="0"/>
              <a:t>8</a:t>
            </a:r>
          </a:p>
        </p:txBody>
      </p:sp>
      <p:cxnSp>
        <p:nvCxnSpPr>
          <p:cNvPr id="24" name="直線接點 23"/>
          <p:cNvCxnSpPr/>
          <p:nvPr/>
        </p:nvCxnSpPr>
        <p:spPr>
          <a:xfrm>
            <a:off x="72008" y="3645024"/>
            <a:ext cx="392392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rot="1830260">
            <a:off x="192735" y="295263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p:cNvSpPr txBox="1"/>
          <p:nvPr/>
        </p:nvSpPr>
        <p:spPr>
          <a:xfrm>
            <a:off x="216024" y="2924944"/>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27" name="文字方塊 26"/>
          <p:cNvSpPr txBox="1"/>
          <p:nvPr/>
        </p:nvSpPr>
        <p:spPr>
          <a:xfrm>
            <a:off x="1008112" y="2996952"/>
            <a:ext cx="3249929" cy="707886"/>
          </a:xfrm>
          <a:prstGeom prst="rect">
            <a:avLst/>
          </a:prstGeom>
          <a:noFill/>
        </p:spPr>
        <p:txBody>
          <a:bodyPr wrap="none" rtlCol="0">
            <a:spAutoFit/>
          </a:bodyPr>
          <a:lstStyle/>
          <a:p>
            <a:r>
              <a:rPr lang="en-US" altLang="zh-TW" sz="4000" dirty="0" smtClean="0"/>
              <a:t>0. 1630859375 </a:t>
            </a:r>
            <a:endParaRPr lang="zh-TW" altLang="en-US" sz="4000" dirty="0"/>
          </a:p>
        </p:txBody>
      </p:sp>
      <p:cxnSp>
        <p:nvCxnSpPr>
          <p:cNvPr id="28" name="直線接點 27"/>
          <p:cNvCxnSpPr/>
          <p:nvPr/>
        </p:nvCxnSpPr>
        <p:spPr>
          <a:xfrm>
            <a:off x="144016" y="4509120"/>
            <a:ext cx="320384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弧形 28"/>
          <p:cNvSpPr/>
          <p:nvPr/>
        </p:nvSpPr>
        <p:spPr>
          <a:xfrm rot="1830260">
            <a:off x="264743" y="3816731"/>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0" name="直線接點 29"/>
          <p:cNvCxnSpPr/>
          <p:nvPr/>
        </p:nvCxnSpPr>
        <p:spPr>
          <a:xfrm>
            <a:off x="144016" y="5301208"/>
            <a:ext cx="248376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rot="1830260">
            <a:off x="264743" y="460881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2" name="直線接點 31"/>
          <p:cNvCxnSpPr/>
          <p:nvPr/>
        </p:nvCxnSpPr>
        <p:spPr>
          <a:xfrm>
            <a:off x="144016" y="6021288"/>
            <a:ext cx="169168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1830260">
            <a:off x="264743" y="532889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4" name="文字方塊 33"/>
          <p:cNvSpPr txBox="1"/>
          <p:nvPr/>
        </p:nvSpPr>
        <p:spPr>
          <a:xfrm>
            <a:off x="1080120" y="3861048"/>
            <a:ext cx="2392835" cy="707886"/>
          </a:xfrm>
          <a:prstGeom prst="rect">
            <a:avLst/>
          </a:prstGeom>
          <a:noFill/>
        </p:spPr>
        <p:txBody>
          <a:bodyPr wrap="none" rtlCol="0">
            <a:spAutoFit/>
          </a:bodyPr>
          <a:lstStyle/>
          <a:p>
            <a:r>
              <a:rPr lang="en-US" altLang="zh-TW" sz="4000" dirty="0" smtClean="0"/>
              <a:t>1. 3046875</a:t>
            </a:r>
            <a:endParaRPr lang="zh-TW" altLang="en-US" sz="4000" dirty="0"/>
          </a:p>
        </p:txBody>
      </p:sp>
      <p:sp>
        <p:nvSpPr>
          <p:cNvPr id="35" name="文字方塊 34"/>
          <p:cNvSpPr txBox="1"/>
          <p:nvPr/>
        </p:nvSpPr>
        <p:spPr>
          <a:xfrm>
            <a:off x="1080120" y="4581128"/>
            <a:ext cx="1635704" cy="707886"/>
          </a:xfrm>
          <a:prstGeom prst="rect">
            <a:avLst/>
          </a:prstGeom>
          <a:noFill/>
        </p:spPr>
        <p:txBody>
          <a:bodyPr wrap="none" rtlCol="0">
            <a:spAutoFit/>
          </a:bodyPr>
          <a:lstStyle/>
          <a:p>
            <a:r>
              <a:rPr lang="en-US" altLang="zh-TW" sz="4000" dirty="0" smtClean="0"/>
              <a:t>2. 4375</a:t>
            </a:r>
            <a:endParaRPr lang="zh-TW" altLang="en-US" sz="4000" dirty="0"/>
          </a:p>
        </p:txBody>
      </p:sp>
      <p:sp>
        <p:nvSpPr>
          <p:cNvPr id="36" name="文字方塊 35"/>
          <p:cNvSpPr txBox="1"/>
          <p:nvPr/>
        </p:nvSpPr>
        <p:spPr>
          <a:xfrm>
            <a:off x="1080120" y="5229200"/>
            <a:ext cx="902811" cy="707886"/>
          </a:xfrm>
          <a:prstGeom prst="rect">
            <a:avLst/>
          </a:prstGeom>
          <a:noFill/>
        </p:spPr>
        <p:txBody>
          <a:bodyPr wrap="none" rtlCol="0">
            <a:spAutoFit/>
          </a:bodyPr>
          <a:lstStyle/>
          <a:p>
            <a:r>
              <a:rPr lang="en-US" altLang="zh-TW" sz="4000" dirty="0" smtClean="0"/>
              <a:t>3. 5</a:t>
            </a:r>
            <a:endParaRPr lang="zh-TW" altLang="en-US" sz="4000" dirty="0"/>
          </a:p>
        </p:txBody>
      </p:sp>
      <p:sp>
        <p:nvSpPr>
          <p:cNvPr id="37" name="文字方塊 36"/>
          <p:cNvSpPr txBox="1"/>
          <p:nvPr/>
        </p:nvSpPr>
        <p:spPr>
          <a:xfrm>
            <a:off x="1080120" y="5934090"/>
            <a:ext cx="950901" cy="707886"/>
          </a:xfrm>
          <a:prstGeom prst="rect">
            <a:avLst/>
          </a:prstGeom>
          <a:noFill/>
        </p:spPr>
        <p:txBody>
          <a:bodyPr wrap="none" rtlCol="0">
            <a:spAutoFit/>
          </a:bodyPr>
          <a:lstStyle/>
          <a:p>
            <a:r>
              <a:rPr lang="en-US" altLang="zh-TW" sz="4000" dirty="0" smtClean="0"/>
              <a:t>4. 0</a:t>
            </a:r>
            <a:endParaRPr lang="zh-TW" altLang="en-US" sz="4000" dirty="0"/>
          </a:p>
        </p:txBody>
      </p:sp>
      <p:sp>
        <p:nvSpPr>
          <p:cNvPr id="38" name="文字方塊 37"/>
          <p:cNvSpPr txBox="1"/>
          <p:nvPr/>
        </p:nvSpPr>
        <p:spPr>
          <a:xfrm>
            <a:off x="216024" y="3789040"/>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39" name="文字方塊 38"/>
          <p:cNvSpPr txBox="1"/>
          <p:nvPr/>
        </p:nvSpPr>
        <p:spPr>
          <a:xfrm>
            <a:off x="288032" y="465313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0" name="文字方塊 39"/>
          <p:cNvSpPr txBox="1"/>
          <p:nvPr/>
        </p:nvSpPr>
        <p:spPr>
          <a:xfrm>
            <a:off x="288032" y="5373216"/>
            <a:ext cx="449162" cy="707886"/>
          </a:xfrm>
          <a:prstGeom prst="rect">
            <a:avLst/>
          </a:prstGeom>
          <a:noFill/>
        </p:spPr>
        <p:txBody>
          <a:bodyPr wrap="none" rtlCol="0">
            <a:spAutoFit/>
          </a:bodyPr>
          <a:lstStyle/>
          <a:p>
            <a:r>
              <a:rPr lang="en-US" altLang="zh-TW" sz="4000" dirty="0" smtClean="0"/>
              <a:t>8</a:t>
            </a:r>
            <a:endParaRPr lang="zh-TW" altLang="en-US" sz="4000" dirty="0"/>
          </a:p>
        </p:txBody>
      </p:sp>
      <p:sp>
        <p:nvSpPr>
          <p:cNvPr id="41" name="矩形 40"/>
          <p:cNvSpPr/>
          <p:nvPr/>
        </p:nvSpPr>
        <p:spPr>
          <a:xfrm>
            <a:off x="936104" y="3717032"/>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1922" name="Picture 2"/>
          <p:cNvPicPr>
            <a:picLocks noChangeAspect="1" noChangeArrowheads="1"/>
          </p:cNvPicPr>
          <p:nvPr/>
        </p:nvPicPr>
        <p:blipFill>
          <a:blip r:embed="rId2" cstate="print"/>
          <a:srcRect/>
          <a:stretch>
            <a:fillRect/>
          </a:stretch>
        </p:blipFill>
        <p:spPr bwMode="auto">
          <a:xfrm>
            <a:off x="3707904" y="3813786"/>
            <a:ext cx="5436096" cy="3044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進位</a:t>
            </a:r>
            <a:endParaRPr lang="en-US" altLang="zh-TW" dirty="0" smtClean="0"/>
          </a:p>
          <a:p>
            <a:endParaRPr lang="en-US" altLang="zh-TW" dirty="0" smtClean="0"/>
          </a:p>
          <a:p>
            <a:endParaRPr lang="zh-TW" altLang="en-US" baseline="-250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49</a:t>
            </a:fld>
            <a:endParaRPr lang="zh-TW" altLang="en-US"/>
          </a:p>
        </p:txBody>
      </p:sp>
      <p:sp>
        <p:nvSpPr>
          <p:cNvPr id="14" name="文字方塊 13"/>
          <p:cNvSpPr txBox="1"/>
          <p:nvPr/>
        </p:nvSpPr>
        <p:spPr>
          <a:xfrm>
            <a:off x="6372200" y="3212976"/>
            <a:ext cx="2669770" cy="830997"/>
          </a:xfrm>
          <a:prstGeom prst="rect">
            <a:avLst/>
          </a:prstGeom>
          <a:solidFill>
            <a:schemeClr val="accent3"/>
          </a:solidFill>
        </p:spPr>
        <p:txBody>
          <a:bodyPr wrap="none" rtlCol="0">
            <a:spAutoFit/>
          </a:bodyPr>
          <a:lstStyle/>
          <a:p>
            <a:r>
              <a:rPr lang="en-US" altLang="zh-TW" sz="4800" dirty="0" smtClean="0"/>
              <a:t>13=13x16</a:t>
            </a:r>
            <a:r>
              <a:rPr lang="en-US" altLang="zh-TW" sz="4800" baseline="30000" dirty="0" smtClean="0"/>
              <a:t>0</a:t>
            </a:r>
            <a:endParaRPr lang="zh-TW" altLang="en-US" sz="4800" baseline="30000" dirty="0"/>
          </a:p>
        </p:txBody>
      </p:sp>
      <p:sp>
        <p:nvSpPr>
          <p:cNvPr id="15" name="文字方塊 14"/>
          <p:cNvSpPr txBox="1"/>
          <p:nvPr/>
        </p:nvSpPr>
        <p:spPr>
          <a:xfrm>
            <a:off x="1547664" y="2132856"/>
            <a:ext cx="3357779" cy="830997"/>
          </a:xfrm>
          <a:prstGeom prst="rect">
            <a:avLst/>
          </a:prstGeom>
          <a:solidFill>
            <a:schemeClr val="accent3"/>
          </a:solidFill>
        </p:spPr>
        <p:txBody>
          <a:bodyPr wrap="none" rtlCol="0">
            <a:spAutoFit/>
          </a:bodyPr>
          <a:lstStyle/>
          <a:p>
            <a:r>
              <a:rPr lang="en-US" altLang="zh-TW" sz="4800" dirty="0" smtClean="0"/>
              <a:t>2816=11x16</a:t>
            </a:r>
            <a:r>
              <a:rPr lang="en-US" altLang="zh-TW" sz="4800" baseline="30000" dirty="0" smtClean="0"/>
              <a:t>2</a:t>
            </a:r>
            <a:endParaRPr lang="zh-TW" altLang="en-US" sz="4800" baseline="30000" dirty="0"/>
          </a:p>
        </p:txBody>
      </p:sp>
      <p:sp>
        <p:nvSpPr>
          <p:cNvPr id="18" name="文字方塊 17"/>
          <p:cNvSpPr txBox="1"/>
          <p:nvPr/>
        </p:nvSpPr>
        <p:spPr>
          <a:xfrm>
            <a:off x="0" y="3068960"/>
            <a:ext cx="3749744" cy="830997"/>
          </a:xfrm>
          <a:prstGeom prst="rect">
            <a:avLst/>
          </a:prstGeom>
          <a:solidFill>
            <a:schemeClr val="accent3"/>
          </a:solidFill>
        </p:spPr>
        <p:txBody>
          <a:bodyPr wrap="none" rtlCol="0">
            <a:spAutoFit/>
          </a:bodyPr>
          <a:lstStyle/>
          <a:p>
            <a:r>
              <a:rPr lang="en-US" altLang="zh-TW" sz="4800" dirty="0" smtClean="0"/>
              <a:t>40960=10x16</a:t>
            </a:r>
            <a:r>
              <a:rPr lang="en-US" altLang="zh-TW" sz="4800" baseline="30000" dirty="0" smtClean="0"/>
              <a:t>3</a:t>
            </a:r>
            <a:endParaRPr lang="zh-TW" altLang="en-US" sz="4800" baseline="30000" dirty="0"/>
          </a:p>
        </p:txBody>
      </p:sp>
      <p:sp>
        <p:nvSpPr>
          <p:cNvPr id="25" name="文字方塊 24"/>
          <p:cNvSpPr txBox="1"/>
          <p:nvPr/>
        </p:nvSpPr>
        <p:spPr>
          <a:xfrm>
            <a:off x="5220072" y="2060848"/>
            <a:ext cx="3065263" cy="830997"/>
          </a:xfrm>
          <a:prstGeom prst="rect">
            <a:avLst/>
          </a:prstGeom>
          <a:solidFill>
            <a:schemeClr val="accent3"/>
          </a:solidFill>
        </p:spPr>
        <p:txBody>
          <a:bodyPr wrap="none" rtlCol="0">
            <a:spAutoFit/>
          </a:bodyPr>
          <a:lstStyle/>
          <a:p>
            <a:r>
              <a:rPr lang="en-US" altLang="zh-TW" sz="4800" dirty="0" smtClean="0"/>
              <a:t>192=12x16</a:t>
            </a:r>
            <a:r>
              <a:rPr lang="en-US" altLang="zh-TW" sz="4800" baseline="30000" dirty="0" smtClean="0"/>
              <a:t>1</a:t>
            </a:r>
            <a:endParaRPr lang="zh-TW" altLang="en-US" sz="4800" baseline="30000" dirty="0"/>
          </a:p>
        </p:txBody>
      </p:sp>
      <p:sp>
        <p:nvSpPr>
          <p:cNvPr id="32" name="文字方塊 31"/>
          <p:cNvSpPr txBox="1"/>
          <p:nvPr/>
        </p:nvSpPr>
        <p:spPr>
          <a:xfrm>
            <a:off x="827584" y="4005064"/>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cxnSp>
        <p:nvCxnSpPr>
          <p:cNvPr id="16" name="直線單箭頭接點 15"/>
          <p:cNvCxnSpPr/>
          <p:nvPr/>
        </p:nvCxnSpPr>
        <p:spPr>
          <a:xfrm flipV="1">
            <a:off x="4932040" y="2996952"/>
            <a:ext cx="0" cy="12241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436096" y="2996952"/>
            <a:ext cx="0" cy="12961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796136" y="3645024"/>
            <a:ext cx="57606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5796136"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3707904" y="3645024"/>
            <a:ext cx="864096"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572000" y="3645024"/>
            <a:ext cx="0" cy="64807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971600" y="5229200"/>
            <a:ext cx="7194598" cy="707886"/>
          </a:xfrm>
          <a:prstGeom prst="rect">
            <a:avLst/>
          </a:prstGeom>
          <a:noFill/>
        </p:spPr>
        <p:txBody>
          <a:bodyPr wrap="none" rtlCol="0">
            <a:spAutoFit/>
          </a:bodyPr>
          <a:lstStyle/>
          <a:p>
            <a:r>
              <a:rPr lang="en-US" altLang="zh-TW" sz="4000" dirty="0" smtClean="0"/>
              <a:t>16</a:t>
            </a:r>
            <a:r>
              <a:rPr lang="zh-TW" altLang="en-US" sz="4000" dirty="0" smtClean="0"/>
              <a:t>轉</a:t>
            </a:r>
            <a:r>
              <a:rPr lang="en-US" altLang="zh-TW" sz="4000" dirty="0" smtClean="0"/>
              <a:t>10: n</a:t>
            </a:r>
            <a:r>
              <a:rPr lang="en-US" altLang="zh-TW" sz="4000" baseline="-25000" dirty="0" smtClean="0"/>
              <a:t>10</a:t>
            </a:r>
            <a:r>
              <a:rPr lang="en-US" altLang="zh-TW" sz="4000" dirty="0" smtClean="0"/>
              <a:t>= a</a:t>
            </a:r>
            <a:r>
              <a:rPr lang="en-US" altLang="zh-TW" sz="4000" baseline="-25000" dirty="0" smtClean="0"/>
              <a:t>m</a:t>
            </a:r>
            <a:r>
              <a:rPr lang="en-US" altLang="zh-TW" sz="4000" dirty="0" smtClean="0"/>
              <a:t>x16</a:t>
            </a:r>
            <a:r>
              <a:rPr lang="en-US" altLang="zh-TW" sz="4000" baseline="30000" dirty="0" smtClean="0"/>
              <a:t>m </a:t>
            </a:r>
            <a:r>
              <a:rPr lang="en-US" altLang="zh-TW" sz="4000" dirty="0" smtClean="0"/>
              <a:t>+ … + a</a:t>
            </a:r>
            <a:r>
              <a:rPr lang="en-US" altLang="zh-TW" sz="4000" baseline="-25000" dirty="0" smtClean="0"/>
              <a:t>0</a:t>
            </a:r>
            <a:r>
              <a:rPr lang="en-US" altLang="zh-TW" sz="4000" dirty="0" smtClean="0"/>
              <a:t>x16</a:t>
            </a:r>
            <a:r>
              <a:rPr lang="en-US" altLang="zh-TW" sz="4000" baseline="30000" dirty="0" smtClean="0"/>
              <a:t>0</a:t>
            </a:r>
            <a:r>
              <a:rPr lang="zh-TW" altLang="en-US" sz="4000" dirty="0" smtClean="0"/>
              <a:t> </a:t>
            </a:r>
            <a:endParaRPr lang="zh-TW" alt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弱點掃描</a:t>
            </a:r>
            <a:endParaRPr lang="en-US" altLang="zh-TW" dirty="0" smtClean="0"/>
          </a:p>
          <a:p>
            <a:pPr lvl="1"/>
            <a:r>
              <a:rPr lang="zh-TW" altLang="en-US" dirty="0" smtClean="0"/>
              <a:t>網頁弱掃</a:t>
            </a:r>
            <a:endParaRPr lang="en-US" altLang="zh-TW" dirty="0" smtClean="0"/>
          </a:p>
          <a:p>
            <a:pPr lvl="1"/>
            <a:r>
              <a:rPr lang="zh-TW" altLang="en-US" dirty="0" smtClean="0"/>
              <a:t>主機弱掃</a:t>
            </a:r>
            <a:endParaRPr lang="zh-TW" altLang="en-US" dirty="0"/>
          </a:p>
        </p:txBody>
      </p:sp>
      <p:pic>
        <p:nvPicPr>
          <p:cNvPr id="4098" name="Picture 2"/>
          <p:cNvPicPr>
            <a:picLocks noChangeAspect="1" noChangeArrowheads="1"/>
          </p:cNvPicPr>
          <p:nvPr/>
        </p:nvPicPr>
        <p:blipFill>
          <a:blip r:embed="rId2" cstate="print"/>
          <a:srcRect/>
          <a:stretch>
            <a:fillRect/>
          </a:stretch>
        </p:blipFill>
        <p:spPr bwMode="auto">
          <a:xfrm>
            <a:off x="323528" y="4667250"/>
            <a:ext cx="8410575" cy="2190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292080" y="1484784"/>
            <a:ext cx="3057525" cy="542925"/>
          </a:xfrm>
          <a:prstGeom prst="rect">
            <a:avLst/>
          </a:prstGeom>
          <a:noFill/>
          <a:ln w="9525">
            <a:noFill/>
            <a:miter lim="800000"/>
            <a:headEnd/>
            <a:tailEnd/>
          </a:ln>
        </p:spPr>
      </p:pic>
      <p:pic>
        <p:nvPicPr>
          <p:cNvPr id="4101" name="Picture 5" descr="https://d3eaqdewfg2crq.cloudfront.net/wp-content/uploads/2012/04/verified-SQL-Injection.png"/>
          <p:cNvPicPr>
            <a:picLocks noChangeAspect="1" noChangeArrowheads="1"/>
          </p:cNvPicPr>
          <p:nvPr/>
        </p:nvPicPr>
        <p:blipFill>
          <a:blip r:embed="rId4" cstate="print"/>
          <a:srcRect/>
          <a:stretch>
            <a:fillRect/>
          </a:stretch>
        </p:blipFill>
        <p:spPr bwMode="auto">
          <a:xfrm>
            <a:off x="3851920" y="2060848"/>
            <a:ext cx="5133306" cy="3075024"/>
          </a:xfrm>
          <a:prstGeom prst="rect">
            <a:avLst/>
          </a:prstGeom>
          <a:noFill/>
        </p:spPr>
      </p:pic>
      <p:sp>
        <p:nvSpPr>
          <p:cNvPr id="7" name="投影片編號版面配置區 6"/>
          <p:cNvSpPr>
            <a:spLocks noGrp="1"/>
          </p:cNvSpPr>
          <p:nvPr>
            <p:ph type="sldNum" sz="quarter" idx="12"/>
          </p:nvPr>
        </p:nvSpPr>
        <p:spPr/>
        <p:txBody>
          <a:bodyPr/>
          <a:lstStyle/>
          <a:p>
            <a:fld id="{AC4F3721-7B86-4553-8DA8-FFD0BB461115}" type="slidenum">
              <a:rPr lang="zh-TW" altLang="en-US" smtClean="0"/>
              <a:pPr/>
              <a:t>5</a:t>
            </a:fld>
            <a:endParaRPr lang="zh-TW" altLang="en-US"/>
          </a:p>
        </p:txBody>
      </p:sp>
      <p:sp>
        <p:nvSpPr>
          <p:cNvPr id="8" name="矩形 7"/>
          <p:cNvSpPr/>
          <p:nvPr/>
        </p:nvSpPr>
        <p:spPr>
          <a:xfrm>
            <a:off x="251520" y="5157192"/>
            <a:ext cx="23762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p>
          <a:p>
            <a:pPr lvl="1"/>
            <a:r>
              <a:rPr lang="zh-TW" altLang="en-US" dirty="0" smtClean="0"/>
              <a:t>輾轉相除法</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50</a:t>
            </a:fld>
            <a:endParaRPr lang="zh-TW" altLang="en-US"/>
          </a:p>
        </p:txBody>
      </p:sp>
      <p:grpSp>
        <p:nvGrpSpPr>
          <p:cNvPr id="5" name="群組 9"/>
          <p:cNvGrpSpPr/>
          <p:nvPr/>
        </p:nvGrpSpPr>
        <p:grpSpPr>
          <a:xfrm>
            <a:off x="2339752" y="2636912"/>
            <a:ext cx="2232248" cy="720080"/>
            <a:chOff x="4572000" y="2852936"/>
            <a:chExt cx="2160240" cy="720080"/>
          </a:xfrm>
        </p:grpSpPr>
        <p:cxnSp>
          <p:nvCxnSpPr>
            <p:cNvPr id="7" name="直線接點 6"/>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1" name="文字方塊 10"/>
          <p:cNvSpPr txBox="1"/>
          <p:nvPr/>
        </p:nvSpPr>
        <p:spPr>
          <a:xfrm>
            <a:off x="2339752" y="2420888"/>
            <a:ext cx="2076209" cy="1015663"/>
          </a:xfrm>
          <a:prstGeom prst="rect">
            <a:avLst/>
          </a:prstGeom>
          <a:noFill/>
        </p:spPr>
        <p:txBody>
          <a:bodyPr wrap="none" rtlCol="0">
            <a:spAutoFit/>
          </a:bodyPr>
          <a:lstStyle/>
          <a:p>
            <a:r>
              <a:rPr lang="en-US" altLang="zh-TW" sz="6000" dirty="0" smtClean="0"/>
              <a:t>43981</a:t>
            </a:r>
            <a:endParaRPr lang="zh-TW" altLang="en-US" sz="6000" dirty="0"/>
          </a:p>
        </p:txBody>
      </p:sp>
      <p:sp>
        <p:nvSpPr>
          <p:cNvPr id="12" name="文字方塊 11"/>
          <p:cNvSpPr txBox="1"/>
          <p:nvPr/>
        </p:nvSpPr>
        <p:spPr>
          <a:xfrm>
            <a:off x="1403648" y="249289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6" name="群組 12"/>
          <p:cNvGrpSpPr/>
          <p:nvPr/>
        </p:nvGrpSpPr>
        <p:grpSpPr>
          <a:xfrm>
            <a:off x="2483768" y="3356992"/>
            <a:ext cx="1872208" cy="720080"/>
            <a:chOff x="4572000" y="2852936"/>
            <a:chExt cx="2160240" cy="720080"/>
          </a:xfrm>
        </p:grpSpPr>
        <p:cxnSp>
          <p:nvCxnSpPr>
            <p:cNvPr id="14" name="直線接點 13"/>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16" name="文字方塊 15"/>
          <p:cNvSpPr txBox="1"/>
          <p:nvPr/>
        </p:nvSpPr>
        <p:spPr>
          <a:xfrm>
            <a:off x="2699792" y="3140968"/>
            <a:ext cx="1665712" cy="1015663"/>
          </a:xfrm>
          <a:prstGeom prst="rect">
            <a:avLst/>
          </a:prstGeom>
          <a:noFill/>
        </p:spPr>
        <p:txBody>
          <a:bodyPr wrap="none" rtlCol="0">
            <a:spAutoFit/>
          </a:bodyPr>
          <a:lstStyle/>
          <a:p>
            <a:r>
              <a:rPr lang="en-US" altLang="zh-TW" sz="6000" dirty="0" smtClean="0"/>
              <a:t>2748</a:t>
            </a:r>
            <a:endParaRPr lang="zh-TW" altLang="en-US" sz="6000" dirty="0"/>
          </a:p>
        </p:txBody>
      </p:sp>
      <p:sp>
        <p:nvSpPr>
          <p:cNvPr id="17" name="文字方塊 16"/>
          <p:cNvSpPr txBox="1"/>
          <p:nvPr/>
        </p:nvSpPr>
        <p:spPr>
          <a:xfrm>
            <a:off x="5148064" y="2420888"/>
            <a:ext cx="2396425" cy="830997"/>
          </a:xfrm>
          <a:prstGeom prst="rect">
            <a:avLst/>
          </a:prstGeom>
          <a:noFill/>
        </p:spPr>
        <p:txBody>
          <a:bodyPr wrap="none" rtlCol="0">
            <a:spAutoFit/>
          </a:bodyPr>
          <a:lstStyle/>
          <a:p>
            <a:r>
              <a:rPr lang="en-US" altLang="zh-TW" sz="4800" dirty="0" smtClean="0"/>
              <a:t>2748…13</a:t>
            </a:r>
            <a:endParaRPr lang="zh-TW" altLang="en-US" sz="4800" dirty="0"/>
          </a:p>
        </p:txBody>
      </p:sp>
      <p:sp>
        <p:nvSpPr>
          <p:cNvPr id="18" name="文字方塊 17"/>
          <p:cNvSpPr txBox="1"/>
          <p:nvPr/>
        </p:nvSpPr>
        <p:spPr>
          <a:xfrm>
            <a:off x="5148064" y="3284984"/>
            <a:ext cx="2064155" cy="830997"/>
          </a:xfrm>
          <a:prstGeom prst="rect">
            <a:avLst/>
          </a:prstGeom>
          <a:noFill/>
        </p:spPr>
        <p:txBody>
          <a:bodyPr wrap="none" rtlCol="0">
            <a:spAutoFit/>
          </a:bodyPr>
          <a:lstStyle/>
          <a:p>
            <a:r>
              <a:rPr lang="en-US" altLang="zh-TW" sz="4800" dirty="0" smtClean="0"/>
              <a:t>171…12</a:t>
            </a:r>
            <a:endParaRPr lang="zh-TW" altLang="en-US" sz="4800" dirty="0"/>
          </a:p>
        </p:txBody>
      </p:sp>
      <p:sp>
        <p:nvSpPr>
          <p:cNvPr id="19" name="文字方塊 18"/>
          <p:cNvSpPr txBox="1"/>
          <p:nvPr/>
        </p:nvSpPr>
        <p:spPr>
          <a:xfrm>
            <a:off x="1547664" y="3212976"/>
            <a:ext cx="933269" cy="1015663"/>
          </a:xfrm>
          <a:prstGeom prst="rect">
            <a:avLst/>
          </a:prstGeom>
          <a:noFill/>
        </p:spPr>
        <p:txBody>
          <a:bodyPr wrap="none" rtlCol="0">
            <a:spAutoFit/>
          </a:bodyPr>
          <a:lstStyle/>
          <a:p>
            <a:r>
              <a:rPr lang="en-US" altLang="zh-TW" sz="6000" dirty="0" smtClean="0"/>
              <a:t>16</a:t>
            </a:r>
            <a:endParaRPr lang="zh-TW" altLang="en-US" sz="6000" dirty="0"/>
          </a:p>
        </p:txBody>
      </p:sp>
      <p:grpSp>
        <p:nvGrpSpPr>
          <p:cNvPr id="8" name="群組 19"/>
          <p:cNvGrpSpPr/>
          <p:nvPr/>
        </p:nvGrpSpPr>
        <p:grpSpPr>
          <a:xfrm>
            <a:off x="2627784" y="4149080"/>
            <a:ext cx="1440160" cy="720080"/>
            <a:chOff x="4572000" y="2852936"/>
            <a:chExt cx="2160240" cy="720080"/>
          </a:xfrm>
        </p:grpSpPr>
        <p:cxnSp>
          <p:nvCxnSpPr>
            <p:cNvPr id="21" name="直線接點 20"/>
            <p:cNvCxnSpPr/>
            <p:nvPr/>
          </p:nvCxnSpPr>
          <p:spPr>
            <a:xfrm>
              <a:off x="4572000" y="2852936"/>
              <a:ext cx="0" cy="72008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572000" y="3573016"/>
              <a:ext cx="2160240" cy="0"/>
            </a:xfrm>
            <a:prstGeom prst="line">
              <a:avLst/>
            </a:prstGeom>
            <a:ln w="50800"/>
          </p:spPr>
          <p:style>
            <a:lnRef idx="1">
              <a:schemeClr val="accent1"/>
            </a:lnRef>
            <a:fillRef idx="0">
              <a:schemeClr val="accent1"/>
            </a:fillRef>
            <a:effectRef idx="0">
              <a:schemeClr val="accent1"/>
            </a:effectRef>
            <a:fontRef idx="minor">
              <a:schemeClr val="tx1"/>
            </a:fontRef>
          </p:style>
        </p:cxnSp>
      </p:grpSp>
      <p:sp>
        <p:nvSpPr>
          <p:cNvPr id="23" name="文字方塊 22"/>
          <p:cNvSpPr txBox="1"/>
          <p:nvPr/>
        </p:nvSpPr>
        <p:spPr>
          <a:xfrm>
            <a:off x="2843808" y="3933056"/>
            <a:ext cx="1187569" cy="1015663"/>
          </a:xfrm>
          <a:prstGeom prst="rect">
            <a:avLst/>
          </a:prstGeom>
          <a:noFill/>
        </p:spPr>
        <p:txBody>
          <a:bodyPr wrap="none" rtlCol="0">
            <a:spAutoFit/>
          </a:bodyPr>
          <a:lstStyle/>
          <a:p>
            <a:r>
              <a:rPr lang="en-US" altLang="zh-TW" sz="6000" dirty="0" smtClean="0"/>
              <a:t>171</a:t>
            </a:r>
            <a:endParaRPr lang="zh-TW" altLang="en-US" sz="6000" dirty="0"/>
          </a:p>
        </p:txBody>
      </p:sp>
      <p:sp>
        <p:nvSpPr>
          <p:cNvPr id="24" name="文字方塊 23"/>
          <p:cNvSpPr txBox="1"/>
          <p:nvPr/>
        </p:nvSpPr>
        <p:spPr>
          <a:xfrm>
            <a:off x="5220072" y="4077072"/>
            <a:ext cx="1814920" cy="830997"/>
          </a:xfrm>
          <a:prstGeom prst="rect">
            <a:avLst/>
          </a:prstGeom>
          <a:noFill/>
        </p:spPr>
        <p:txBody>
          <a:bodyPr wrap="none" rtlCol="0">
            <a:spAutoFit/>
          </a:bodyPr>
          <a:lstStyle/>
          <a:p>
            <a:r>
              <a:rPr lang="en-US" altLang="zh-TW" sz="4800" dirty="0" smtClean="0"/>
              <a:t>10…11</a:t>
            </a:r>
            <a:endParaRPr lang="zh-TW" altLang="en-US" sz="4800" dirty="0"/>
          </a:p>
        </p:txBody>
      </p:sp>
      <p:sp>
        <p:nvSpPr>
          <p:cNvPr id="25" name="文字方塊 24"/>
          <p:cNvSpPr txBox="1"/>
          <p:nvPr/>
        </p:nvSpPr>
        <p:spPr>
          <a:xfrm>
            <a:off x="1763688" y="3933056"/>
            <a:ext cx="933269" cy="1015663"/>
          </a:xfrm>
          <a:prstGeom prst="rect">
            <a:avLst/>
          </a:prstGeom>
          <a:noFill/>
        </p:spPr>
        <p:txBody>
          <a:bodyPr wrap="none" rtlCol="0">
            <a:spAutoFit/>
          </a:bodyPr>
          <a:lstStyle/>
          <a:p>
            <a:r>
              <a:rPr lang="en-US" altLang="zh-TW" sz="6000" dirty="0" smtClean="0"/>
              <a:t>16</a:t>
            </a:r>
            <a:endParaRPr lang="zh-TW" altLang="en-US" sz="6000" dirty="0"/>
          </a:p>
        </p:txBody>
      </p:sp>
      <p:sp>
        <p:nvSpPr>
          <p:cNvPr id="26" name="矩形 25"/>
          <p:cNvSpPr/>
          <p:nvPr/>
        </p:nvSpPr>
        <p:spPr>
          <a:xfrm>
            <a:off x="536408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588224" y="3501008"/>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444208" y="4293096"/>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948264" y="2636912"/>
            <a:ext cx="504056" cy="504056"/>
          </a:xfrm>
          <a:prstGeom prst="rect">
            <a:avLst/>
          </a:prstGeom>
          <a:noFill/>
          <a:ln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p:cNvCxnSpPr/>
          <p:nvPr/>
        </p:nvCxnSpPr>
        <p:spPr>
          <a:xfrm>
            <a:off x="5220072" y="5157192"/>
            <a:ext cx="26642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7884368" y="2708920"/>
            <a:ext cx="0" cy="244827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47664" y="5245948"/>
            <a:ext cx="6200415" cy="1107996"/>
          </a:xfrm>
          <a:prstGeom prst="rect">
            <a:avLst/>
          </a:prstGeom>
          <a:noFill/>
        </p:spPr>
        <p:txBody>
          <a:bodyPr wrap="none" rtlCol="0">
            <a:spAutoFit/>
          </a:bodyPr>
          <a:lstStyle/>
          <a:p>
            <a:r>
              <a:rPr lang="en-US" altLang="zh-TW" sz="6600" dirty="0" smtClean="0"/>
              <a:t>43981</a:t>
            </a:r>
            <a:r>
              <a:rPr lang="en-US" altLang="zh-TW" sz="6600" baseline="-25000" dirty="0" smtClean="0"/>
              <a:t>10</a:t>
            </a:r>
            <a:r>
              <a:rPr lang="en-US" altLang="zh-TW" sz="6600" dirty="0" smtClean="0"/>
              <a:t> = ABCD</a:t>
            </a:r>
            <a:r>
              <a:rPr lang="en-US" altLang="zh-TW" sz="6600" baseline="-25000" dirty="0" smtClean="0"/>
              <a:t>16</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10</a:t>
            </a:r>
            <a:r>
              <a:rPr lang="zh-TW" altLang="en-US" dirty="0" smtClean="0"/>
              <a:t>轉</a:t>
            </a:r>
            <a:r>
              <a:rPr lang="en-US" altLang="zh-TW" dirty="0" smtClean="0"/>
              <a:t>16(</a:t>
            </a:r>
            <a:r>
              <a:rPr lang="zh-TW" altLang="en-US" dirty="0" smtClean="0"/>
              <a:t>小數</a:t>
            </a:r>
            <a:r>
              <a:rPr lang="en-US" altLang="zh-TW" dirty="0" smtClean="0"/>
              <a:t>)</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51</a:t>
            </a:fld>
            <a:endParaRPr lang="zh-TW" altLang="en-US"/>
          </a:p>
        </p:txBody>
      </p:sp>
      <p:sp>
        <p:nvSpPr>
          <p:cNvPr id="5" name="文字方塊 4"/>
          <p:cNvSpPr txBox="1"/>
          <p:nvPr/>
        </p:nvSpPr>
        <p:spPr>
          <a:xfrm>
            <a:off x="323528" y="2492896"/>
            <a:ext cx="8663205" cy="707886"/>
          </a:xfrm>
          <a:prstGeom prst="rect">
            <a:avLst/>
          </a:prstGeom>
          <a:noFill/>
        </p:spPr>
        <p:txBody>
          <a:bodyPr wrap="none" rtlCol="0">
            <a:spAutoFit/>
          </a:bodyPr>
          <a:lstStyle/>
          <a:p>
            <a:r>
              <a:rPr lang="en-US" altLang="zh-TW" sz="4000" dirty="0" smtClean="0"/>
              <a:t>43981. 07110595703125 </a:t>
            </a:r>
            <a:r>
              <a:rPr lang="en-US" altLang="zh-TW" sz="4000" baseline="-25000" dirty="0" smtClean="0"/>
              <a:t>10</a:t>
            </a:r>
            <a:r>
              <a:rPr lang="en-US" altLang="zh-TW" sz="4000" dirty="0" smtClean="0"/>
              <a:t> = ABCD.1234</a:t>
            </a:r>
            <a:r>
              <a:rPr lang="en-US" altLang="zh-TW" sz="4000" baseline="-25000" dirty="0" smtClean="0"/>
              <a:t>16</a:t>
            </a:r>
          </a:p>
        </p:txBody>
      </p:sp>
      <p:cxnSp>
        <p:nvCxnSpPr>
          <p:cNvPr id="7" name="直線接點 6"/>
          <p:cNvCxnSpPr/>
          <p:nvPr/>
        </p:nvCxnSpPr>
        <p:spPr>
          <a:xfrm>
            <a:off x="72008" y="3861048"/>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弧形 7"/>
          <p:cNvSpPr/>
          <p:nvPr/>
        </p:nvSpPr>
        <p:spPr>
          <a:xfrm rot="1830260">
            <a:off x="192735" y="3168659"/>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p:cNvSpPr txBox="1"/>
          <p:nvPr/>
        </p:nvSpPr>
        <p:spPr>
          <a:xfrm>
            <a:off x="0" y="3140968"/>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10" name="文字方塊 9"/>
          <p:cNvSpPr txBox="1"/>
          <p:nvPr/>
        </p:nvSpPr>
        <p:spPr>
          <a:xfrm>
            <a:off x="1008112" y="3212976"/>
            <a:ext cx="4080604" cy="707886"/>
          </a:xfrm>
          <a:prstGeom prst="rect">
            <a:avLst/>
          </a:prstGeom>
          <a:noFill/>
        </p:spPr>
        <p:txBody>
          <a:bodyPr wrap="none" rtlCol="0">
            <a:spAutoFit/>
          </a:bodyPr>
          <a:lstStyle/>
          <a:p>
            <a:r>
              <a:rPr lang="en-US" altLang="zh-TW" sz="4000" dirty="0" smtClean="0"/>
              <a:t>0. 07110595703125</a:t>
            </a:r>
            <a:endParaRPr lang="zh-TW" altLang="en-US" sz="4000" dirty="0"/>
          </a:p>
        </p:txBody>
      </p:sp>
      <p:cxnSp>
        <p:nvCxnSpPr>
          <p:cNvPr id="14" name="直線接點 13"/>
          <p:cNvCxnSpPr/>
          <p:nvPr/>
        </p:nvCxnSpPr>
        <p:spPr>
          <a:xfrm>
            <a:off x="144016" y="4725144"/>
            <a:ext cx="482453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1830260">
            <a:off x="264743" y="4032755"/>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直線接點 15"/>
          <p:cNvCxnSpPr/>
          <p:nvPr/>
        </p:nvCxnSpPr>
        <p:spPr>
          <a:xfrm>
            <a:off x="144016" y="5517232"/>
            <a:ext cx="284380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830260">
            <a:off x="264743" y="482484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8" name="直線接點 17"/>
          <p:cNvCxnSpPr/>
          <p:nvPr/>
        </p:nvCxnSpPr>
        <p:spPr>
          <a:xfrm>
            <a:off x="144016" y="6237312"/>
            <a:ext cx="183569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830260">
            <a:off x="264743" y="5544923"/>
            <a:ext cx="648072" cy="936104"/>
          </a:xfrm>
          <a:prstGeom prst="arc">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文字方塊 19"/>
          <p:cNvSpPr txBox="1"/>
          <p:nvPr/>
        </p:nvSpPr>
        <p:spPr>
          <a:xfrm>
            <a:off x="1080120" y="4077072"/>
            <a:ext cx="2959208" cy="707886"/>
          </a:xfrm>
          <a:prstGeom prst="rect">
            <a:avLst/>
          </a:prstGeom>
          <a:noFill/>
        </p:spPr>
        <p:txBody>
          <a:bodyPr wrap="none" rtlCol="0">
            <a:spAutoFit/>
          </a:bodyPr>
          <a:lstStyle/>
          <a:p>
            <a:r>
              <a:rPr lang="en-US" altLang="zh-TW" sz="4000" dirty="0" smtClean="0"/>
              <a:t>1.1376953125</a:t>
            </a:r>
            <a:endParaRPr lang="zh-TW" altLang="en-US" sz="4000" dirty="0"/>
          </a:p>
        </p:txBody>
      </p:sp>
      <p:sp>
        <p:nvSpPr>
          <p:cNvPr id="21" name="文字方塊 20"/>
          <p:cNvSpPr txBox="1"/>
          <p:nvPr/>
        </p:nvSpPr>
        <p:spPr>
          <a:xfrm>
            <a:off x="1080120" y="4797152"/>
            <a:ext cx="2041200" cy="707886"/>
          </a:xfrm>
          <a:prstGeom prst="rect">
            <a:avLst/>
          </a:prstGeom>
          <a:noFill/>
        </p:spPr>
        <p:txBody>
          <a:bodyPr wrap="none" rtlCol="0">
            <a:spAutoFit/>
          </a:bodyPr>
          <a:lstStyle/>
          <a:p>
            <a:r>
              <a:rPr lang="en-US" altLang="zh-TW" sz="4000" dirty="0" smtClean="0"/>
              <a:t>2.203125</a:t>
            </a:r>
            <a:endParaRPr lang="zh-TW" altLang="en-US" sz="4000" dirty="0"/>
          </a:p>
        </p:txBody>
      </p:sp>
      <p:sp>
        <p:nvSpPr>
          <p:cNvPr id="22" name="文字方塊 21"/>
          <p:cNvSpPr txBox="1"/>
          <p:nvPr/>
        </p:nvSpPr>
        <p:spPr>
          <a:xfrm>
            <a:off x="1080120" y="5445224"/>
            <a:ext cx="1046505" cy="707886"/>
          </a:xfrm>
          <a:prstGeom prst="rect">
            <a:avLst/>
          </a:prstGeom>
          <a:noFill/>
        </p:spPr>
        <p:txBody>
          <a:bodyPr wrap="none" rtlCol="0">
            <a:spAutoFit/>
          </a:bodyPr>
          <a:lstStyle/>
          <a:p>
            <a:r>
              <a:rPr lang="en-US" altLang="zh-TW" sz="4000" dirty="0" smtClean="0"/>
              <a:t>3.25</a:t>
            </a:r>
            <a:endParaRPr lang="zh-TW" altLang="en-US" sz="4000" dirty="0"/>
          </a:p>
        </p:txBody>
      </p:sp>
      <p:sp>
        <p:nvSpPr>
          <p:cNvPr id="23" name="文字方塊 22"/>
          <p:cNvSpPr txBox="1"/>
          <p:nvPr/>
        </p:nvSpPr>
        <p:spPr>
          <a:xfrm>
            <a:off x="1080120" y="6150114"/>
            <a:ext cx="848309" cy="707886"/>
          </a:xfrm>
          <a:prstGeom prst="rect">
            <a:avLst/>
          </a:prstGeom>
          <a:noFill/>
        </p:spPr>
        <p:txBody>
          <a:bodyPr wrap="none" rtlCol="0">
            <a:spAutoFit/>
          </a:bodyPr>
          <a:lstStyle/>
          <a:p>
            <a:r>
              <a:rPr lang="en-US" altLang="zh-TW" sz="4000" dirty="0" smtClean="0"/>
              <a:t>4.0</a:t>
            </a:r>
            <a:endParaRPr lang="zh-TW" altLang="en-US" sz="4000" dirty="0"/>
          </a:p>
        </p:txBody>
      </p:sp>
      <p:sp>
        <p:nvSpPr>
          <p:cNvPr id="24" name="文字方塊 23"/>
          <p:cNvSpPr txBox="1"/>
          <p:nvPr/>
        </p:nvSpPr>
        <p:spPr>
          <a:xfrm>
            <a:off x="0" y="4005064"/>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5" name="文字方塊 24"/>
          <p:cNvSpPr txBox="1"/>
          <p:nvPr/>
        </p:nvSpPr>
        <p:spPr>
          <a:xfrm>
            <a:off x="72008" y="486916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6" name="文字方塊 25"/>
          <p:cNvSpPr txBox="1"/>
          <p:nvPr/>
        </p:nvSpPr>
        <p:spPr>
          <a:xfrm>
            <a:off x="72008" y="5589240"/>
            <a:ext cx="683200" cy="707886"/>
          </a:xfrm>
          <a:prstGeom prst="rect">
            <a:avLst/>
          </a:prstGeom>
          <a:noFill/>
        </p:spPr>
        <p:txBody>
          <a:bodyPr wrap="none" rtlCol="0">
            <a:spAutoFit/>
          </a:bodyPr>
          <a:lstStyle/>
          <a:p>
            <a:r>
              <a:rPr lang="en-US" altLang="zh-TW" sz="4000" dirty="0" smtClean="0"/>
              <a:t>16</a:t>
            </a:r>
            <a:endParaRPr lang="zh-TW" altLang="en-US" sz="4000" dirty="0"/>
          </a:p>
        </p:txBody>
      </p:sp>
      <p:sp>
        <p:nvSpPr>
          <p:cNvPr id="27" name="矩形 26"/>
          <p:cNvSpPr/>
          <p:nvPr/>
        </p:nvSpPr>
        <p:spPr>
          <a:xfrm>
            <a:off x="936104" y="3933056"/>
            <a:ext cx="648072" cy="292494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2946" name="Picture 2"/>
          <p:cNvPicPr>
            <a:picLocks noChangeAspect="1" noChangeArrowheads="1"/>
          </p:cNvPicPr>
          <p:nvPr/>
        </p:nvPicPr>
        <p:blipFill>
          <a:blip r:embed="rId2" cstate="print"/>
          <a:srcRect/>
          <a:stretch>
            <a:fillRect/>
          </a:stretch>
        </p:blipFill>
        <p:spPr bwMode="auto">
          <a:xfrm>
            <a:off x="4067944" y="4004848"/>
            <a:ext cx="5076055" cy="2853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8</a:t>
            </a:r>
            <a:r>
              <a:rPr lang="zh-TW" altLang="en-US" dirty="0" smtClean="0"/>
              <a:t>轉</a:t>
            </a:r>
            <a:r>
              <a:rPr lang="en-US" altLang="zh-TW" dirty="0" smtClean="0"/>
              <a:t>2, 2</a:t>
            </a:r>
            <a:r>
              <a:rPr lang="zh-TW" altLang="en-US" dirty="0" smtClean="0"/>
              <a:t>轉</a:t>
            </a:r>
            <a:r>
              <a:rPr lang="en-US" altLang="zh-TW" dirty="0" smtClean="0"/>
              <a:t>8</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52</a:t>
            </a:fld>
            <a:endParaRPr lang="zh-TW" altLang="en-US"/>
          </a:p>
        </p:txBody>
      </p:sp>
      <p:sp>
        <p:nvSpPr>
          <p:cNvPr id="5" name="文字方塊 4"/>
          <p:cNvSpPr txBox="1"/>
          <p:nvPr/>
        </p:nvSpPr>
        <p:spPr>
          <a:xfrm>
            <a:off x="683568" y="2420888"/>
            <a:ext cx="8283037" cy="1107996"/>
          </a:xfrm>
          <a:prstGeom prst="rect">
            <a:avLst/>
          </a:prstGeom>
          <a:noFill/>
        </p:spPr>
        <p:txBody>
          <a:bodyPr wrap="none" rtlCol="0">
            <a:spAutoFit/>
          </a:bodyPr>
          <a:lstStyle/>
          <a:p>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0</a:t>
            </a:r>
            <a:r>
              <a:rPr lang="zh-TW" altLang="en-US" sz="6600" dirty="0" smtClean="0">
                <a:solidFill>
                  <a:prstClr val="black"/>
                </a:solidFill>
              </a:rPr>
              <a:t>      </a:t>
            </a:r>
            <a:r>
              <a:rPr lang="en-US" altLang="zh-TW" sz="6600" dirty="0" smtClean="0">
                <a:solidFill>
                  <a:prstClr val="black"/>
                </a:solidFill>
              </a:rPr>
              <a:t>4</a:t>
            </a:r>
            <a:r>
              <a:rPr lang="zh-TW" altLang="en-US" sz="6600" dirty="0" smtClean="0">
                <a:solidFill>
                  <a:prstClr val="black"/>
                </a:solidFill>
              </a:rPr>
              <a:t>      </a:t>
            </a:r>
            <a:r>
              <a:rPr lang="en-US" altLang="zh-TW" sz="6600" dirty="0" smtClean="0">
                <a:solidFill>
                  <a:prstClr val="black"/>
                </a:solidFill>
              </a:rPr>
              <a:t>5</a:t>
            </a:r>
            <a:r>
              <a:rPr lang="zh-TW" altLang="en-US" sz="6600" dirty="0" smtClean="0">
                <a:solidFill>
                  <a:prstClr val="black"/>
                </a:solidFill>
              </a:rPr>
              <a:t>      </a:t>
            </a:r>
            <a:r>
              <a:rPr lang="en-US" altLang="zh-TW" sz="6600" dirty="0" smtClean="0">
                <a:solidFill>
                  <a:prstClr val="black"/>
                </a:solidFill>
              </a:rPr>
              <a:t>7</a:t>
            </a:r>
            <a:r>
              <a:rPr lang="en-US" altLang="zh-TW" sz="6600" baseline="-25000" dirty="0" smtClean="0">
                <a:solidFill>
                  <a:prstClr val="black"/>
                </a:solidFill>
              </a:rPr>
              <a:t>8</a:t>
            </a:r>
            <a:endParaRPr lang="zh-TW" altLang="en-US" dirty="0"/>
          </a:p>
        </p:txBody>
      </p:sp>
      <p:cxnSp>
        <p:nvCxnSpPr>
          <p:cNvPr id="6" name="直線單箭頭接點 5"/>
          <p:cNvCxnSpPr/>
          <p:nvPr/>
        </p:nvCxnSpPr>
        <p:spPr>
          <a:xfrm>
            <a:off x="1043608"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67544" y="4293096"/>
            <a:ext cx="8706230" cy="1107996"/>
          </a:xfrm>
          <a:prstGeom prst="rect">
            <a:avLst/>
          </a:prstGeom>
          <a:noFill/>
        </p:spPr>
        <p:txBody>
          <a:bodyPr wrap="none" rtlCol="0">
            <a:spAutoFit/>
          </a:bodyPr>
          <a:lstStyle/>
          <a:p>
            <a:r>
              <a:rPr lang="en-US" altLang="zh-TW" sz="6600" dirty="0" smtClean="0">
                <a:solidFill>
                  <a:prstClr val="black"/>
                </a:solidFill>
              </a:rPr>
              <a:t>001</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000</a:t>
            </a:r>
            <a:r>
              <a:rPr lang="zh-TW" altLang="en-US" sz="6600" dirty="0" smtClean="0">
                <a:solidFill>
                  <a:prstClr val="black"/>
                </a:solidFill>
              </a:rPr>
              <a:t> </a:t>
            </a:r>
            <a:r>
              <a:rPr lang="en-US" altLang="zh-TW" sz="6600" dirty="0" smtClean="0">
                <a:solidFill>
                  <a:prstClr val="black"/>
                </a:solidFill>
              </a:rPr>
              <a:t>100</a:t>
            </a:r>
            <a:r>
              <a:rPr lang="zh-TW" altLang="en-US" sz="6600" dirty="0" smtClean="0">
                <a:solidFill>
                  <a:prstClr val="black"/>
                </a:solidFill>
              </a:rPr>
              <a:t> </a:t>
            </a:r>
            <a:r>
              <a:rPr lang="en-US" altLang="zh-TW" sz="6600" dirty="0" smtClean="0">
                <a:solidFill>
                  <a:prstClr val="black"/>
                </a:solidFill>
              </a:rPr>
              <a:t>101</a:t>
            </a:r>
            <a:r>
              <a:rPr lang="zh-TW" altLang="en-US" sz="6600" dirty="0" smtClean="0">
                <a:solidFill>
                  <a:prstClr val="black"/>
                </a:solidFill>
              </a:rPr>
              <a:t> </a:t>
            </a:r>
            <a:r>
              <a:rPr lang="en-US" altLang="zh-TW" sz="6600" dirty="0" smtClean="0">
                <a:solidFill>
                  <a:prstClr val="black"/>
                </a:solidFill>
              </a:rPr>
              <a:t>111</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241176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851920"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29208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732240"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7884368"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16</a:t>
            </a:r>
            <a:r>
              <a:rPr lang="zh-TW" altLang="en-US" dirty="0" smtClean="0"/>
              <a:t>轉</a:t>
            </a:r>
            <a:r>
              <a:rPr lang="en-US" altLang="zh-TW" dirty="0" smtClean="0"/>
              <a:t>2, 2</a:t>
            </a:r>
            <a:r>
              <a:rPr lang="zh-TW" altLang="en-US" dirty="0" smtClean="0"/>
              <a:t>轉</a:t>
            </a:r>
            <a:r>
              <a:rPr lang="en-US" altLang="zh-TW" dirty="0" smtClean="0"/>
              <a:t>16</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53</a:t>
            </a:fld>
            <a:endParaRPr lang="zh-TW" altLang="en-US"/>
          </a:p>
        </p:txBody>
      </p:sp>
      <p:sp>
        <p:nvSpPr>
          <p:cNvPr id="5" name="文字方塊 4"/>
          <p:cNvSpPr txBox="1"/>
          <p:nvPr/>
        </p:nvSpPr>
        <p:spPr>
          <a:xfrm>
            <a:off x="1187624" y="2420888"/>
            <a:ext cx="6664004" cy="1107996"/>
          </a:xfrm>
          <a:prstGeom prst="rect">
            <a:avLst/>
          </a:prstGeom>
          <a:noFill/>
        </p:spPr>
        <p:txBody>
          <a:bodyPr wrap="none" rtlCol="0">
            <a:spAutoFit/>
          </a:bodyPr>
          <a:lstStyle/>
          <a:p>
            <a:r>
              <a:rPr lang="en-US" altLang="zh-TW" sz="6600" dirty="0" smtClean="0">
                <a:solidFill>
                  <a:prstClr val="black"/>
                </a:solidFill>
              </a:rPr>
              <a:t>A    </a:t>
            </a:r>
            <a:r>
              <a:rPr lang="zh-TW" altLang="en-US" sz="6600" dirty="0" smtClean="0">
                <a:solidFill>
                  <a:prstClr val="black"/>
                </a:solidFill>
              </a:rPr>
              <a:t>    </a:t>
            </a:r>
            <a:r>
              <a:rPr lang="en-US" altLang="zh-TW" sz="6600" dirty="0" smtClean="0">
                <a:solidFill>
                  <a:prstClr val="black"/>
                </a:solidFill>
              </a:rPr>
              <a:t>B</a:t>
            </a:r>
            <a:r>
              <a:rPr lang="zh-TW" altLang="en-US" sz="6600" dirty="0" smtClean="0">
                <a:solidFill>
                  <a:prstClr val="black"/>
                </a:solidFill>
              </a:rPr>
              <a:t>       </a:t>
            </a:r>
            <a:r>
              <a:rPr lang="en-US" altLang="zh-TW" sz="6600" dirty="0" smtClean="0">
                <a:solidFill>
                  <a:prstClr val="black"/>
                </a:solidFill>
              </a:rPr>
              <a:t>1</a:t>
            </a:r>
            <a:r>
              <a:rPr lang="zh-TW" altLang="en-US" sz="6600" dirty="0" smtClean="0">
                <a:solidFill>
                  <a:prstClr val="black"/>
                </a:solidFill>
              </a:rPr>
              <a:t>        </a:t>
            </a:r>
            <a:r>
              <a:rPr lang="en-US" altLang="zh-TW" sz="6600" dirty="0" smtClean="0">
                <a:solidFill>
                  <a:prstClr val="black"/>
                </a:solidFill>
              </a:rPr>
              <a:t>2</a:t>
            </a:r>
            <a:r>
              <a:rPr lang="en-US" altLang="zh-TW" sz="6600" baseline="-25000" dirty="0" smtClean="0">
                <a:solidFill>
                  <a:prstClr val="black"/>
                </a:solidFill>
              </a:rPr>
              <a:t>16</a:t>
            </a:r>
            <a:endParaRPr lang="zh-TW" altLang="en-US" dirty="0"/>
          </a:p>
        </p:txBody>
      </p:sp>
      <p:cxnSp>
        <p:nvCxnSpPr>
          <p:cNvPr id="6" name="直線單箭頭接點 5"/>
          <p:cNvCxnSpPr/>
          <p:nvPr/>
        </p:nvCxnSpPr>
        <p:spPr>
          <a:xfrm>
            <a:off x="1547664" y="3284984"/>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55576" y="4293096"/>
            <a:ext cx="7535524" cy="1107996"/>
          </a:xfrm>
          <a:prstGeom prst="rect">
            <a:avLst/>
          </a:prstGeom>
          <a:noFill/>
        </p:spPr>
        <p:txBody>
          <a:bodyPr wrap="none" rtlCol="0">
            <a:spAutoFit/>
          </a:bodyPr>
          <a:lstStyle/>
          <a:p>
            <a:r>
              <a:rPr lang="en-US" altLang="zh-TW" sz="6600" dirty="0" smtClean="0">
                <a:solidFill>
                  <a:prstClr val="black"/>
                </a:solidFill>
              </a:rPr>
              <a:t>1010</a:t>
            </a:r>
            <a:r>
              <a:rPr lang="zh-TW" altLang="en-US" sz="6600" dirty="0" smtClean="0">
                <a:solidFill>
                  <a:prstClr val="black"/>
                </a:solidFill>
              </a:rPr>
              <a:t> </a:t>
            </a:r>
            <a:r>
              <a:rPr lang="en-US" altLang="zh-TW" sz="6600" dirty="0" smtClean="0">
                <a:solidFill>
                  <a:prstClr val="black"/>
                </a:solidFill>
              </a:rPr>
              <a:t>1011 0001</a:t>
            </a:r>
            <a:r>
              <a:rPr lang="zh-TW" altLang="en-US" sz="6600" dirty="0" smtClean="0">
                <a:solidFill>
                  <a:prstClr val="black"/>
                </a:solidFill>
              </a:rPr>
              <a:t> </a:t>
            </a:r>
            <a:r>
              <a:rPr lang="en-US" altLang="zh-TW" sz="6600" dirty="0" smtClean="0">
                <a:solidFill>
                  <a:prstClr val="black"/>
                </a:solidFill>
              </a:rPr>
              <a:t>0010</a:t>
            </a:r>
            <a:r>
              <a:rPr lang="en-US" altLang="zh-TW" sz="6600" baseline="-25000" dirty="0" smtClean="0">
                <a:solidFill>
                  <a:prstClr val="black"/>
                </a:solidFill>
              </a:rPr>
              <a:t>2</a:t>
            </a:r>
            <a:endParaRPr lang="zh-TW" altLang="en-US" baseline="-25000" dirty="0"/>
          </a:p>
        </p:txBody>
      </p:sp>
      <p:cxnSp>
        <p:nvCxnSpPr>
          <p:cNvPr id="14" name="直線單箭頭接點 13"/>
          <p:cNvCxnSpPr/>
          <p:nvPr/>
        </p:nvCxnSpPr>
        <p:spPr>
          <a:xfrm>
            <a:off x="3419872" y="3356992"/>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076056" y="3429000"/>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6876256" y="3573016"/>
            <a:ext cx="0" cy="1080120"/>
          </a:xfrm>
          <a:prstGeom prst="straightConnector1">
            <a:avLst/>
          </a:prstGeom>
          <a:ln w="5080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小結</a:t>
            </a:r>
            <a:endParaRPr lang="zh-TW" altLang="en-US" dirty="0"/>
          </a:p>
        </p:txBody>
      </p:sp>
      <p:sp>
        <p:nvSpPr>
          <p:cNvPr id="3" name="內容版面配置區 2"/>
          <p:cNvSpPr>
            <a:spLocks noGrp="1"/>
          </p:cNvSpPr>
          <p:nvPr>
            <p:ph idx="1"/>
          </p:nvPr>
        </p:nvSpPr>
        <p:spPr/>
        <p:txBody>
          <a:bodyPr/>
          <a:lstStyle/>
          <a:p>
            <a:r>
              <a:rPr lang="zh-TW" altLang="en-US" dirty="0" smtClean="0"/>
              <a:t>對生活上</a:t>
            </a:r>
            <a:r>
              <a:rPr lang="en-US" altLang="zh-TW" dirty="0" smtClean="0"/>
              <a:t>60</a:t>
            </a:r>
            <a:r>
              <a:rPr lang="zh-TW" altLang="en-US" dirty="0" smtClean="0"/>
              <a:t>進位的回憶</a:t>
            </a:r>
            <a:endParaRPr lang="en-US" altLang="zh-TW" dirty="0" smtClean="0"/>
          </a:p>
          <a:p>
            <a:r>
              <a:rPr lang="en-US" altLang="zh-TW" dirty="0" smtClean="0"/>
              <a:t>2/8/10/16</a:t>
            </a:r>
            <a:r>
              <a:rPr lang="zh-TW" altLang="en-US" dirty="0" smtClean="0"/>
              <a:t>進位的互換</a:t>
            </a:r>
            <a:endParaRPr lang="en-US" altLang="zh-TW" dirty="0" smtClean="0"/>
          </a:p>
          <a:p>
            <a:r>
              <a:rPr lang="en-US" altLang="zh-TW" dirty="0" smtClean="0"/>
              <a:t>N/10</a:t>
            </a:r>
            <a:r>
              <a:rPr lang="zh-TW" altLang="en-US" dirty="0" smtClean="0"/>
              <a:t>進位互換通式</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Excel</a:t>
            </a:r>
            <a:r>
              <a:rPr lang="zh-TW" altLang="en-US" dirty="0" smtClean="0"/>
              <a:t>實作</a:t>
            </a:r>
            <a:r>
              <a:rPr lang="en-US" altLang="zh-TW" dirty="0" smtClean="0"/>
              <a:t>:</a:t>
            </a:r>
            <a:r>
              <a:rPr lang="zh-TW" altLang="en-US" dirty="0" smtClean="0"/>
              <a:t> </a:t>
            </a:r>
            <a:r>
              <a:rPr lang="en-US" altLang="zh-TW" dirty="0" smtClean="0"/>
              <a:t>2/8/16/10</a:t>
            </a:r>
            <a:r>
              <a:rPr lang="zh-TW" altLang="en-US" dirty="0" smtClean="0"/>
              <a:t>進位</a:t>
            </a:r>
            <a:endParaRPr lang="en-US" altLang="zh-TW" dirty="0" smtClean="0"/>
          </a:p>
          <a:p>
            <a:pPr lvl="1"/>
            <a:r>
              <a:rPr lang="en-US" altLang="zh-TW" dirty="0" smtClean="0"/>
              <a:t>DEC2BIN, DEC2OCT, DEC2HEX</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55</a:t>
            </a:fld>
            <a:endParaRPr lang="zh-TW" altLang="en-US"/>
          </a:p>
        </p:txBody>
      </p:sp>
      <p:graphicFrame>
        <p:nvGraphicFramePr>
          <p:cNvPr id="6" name="物件 5"/>
          <p:cNvGraphicFramePr>
            <a:graphicFrameLocks noChangeAspect="1"/>
          </p:cNvGraphicFramePr>
          <p:nvPr/>
        </p:nvGraphicFramePr>
        <p:xfrm>
          <a:off x="755576" y="2780928"/>
          <a:ext cx="7620001" cy="3298826"/>
        </p:xfrm>
        <a:graphic>
          <a:graphicData uri="http://schemas.openxmlformats.org/presentationml/2006/ole">
            <p:oleObj spid="_x0000_s47105" name="工作表" r:id="rId4" imgW="7620142" imgH="3299515" progId="Excel.Sheet.12">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Hint:</a:t>
            </a:r>
          </a:p>
          <a:p>
            <a:pPr lvl="1"/>
            <a:r>
              <a:rPr lang="en-US" altLang="zh-TW" dirty="0" smtClean="0"/>
              <a:t>=DEC2BIN(A2, 8)</a:t>
            </a:r>
          </a:p>
          <a:p>
            <a:pPr lvl="1"/>
            <a:r>
              <a:rPr lang="en-US" altLang="zh-TW" dirty="0" smtClean="0"/>
              <a:t>=DEC2OCT(A2, 4)</a:t>
            </a:r>
          </a:p>
          <a:p>
            <a:pPr lvl="1"/>
            <a:r>
              <a:rPr lang="en-US" altLang="zh-TW" dirty="0" smtClean="0"/>
              <a:t>=CONCATENATE("0x",DEC2HEX(A2, 2))</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en-US" altLang="zh-TW" dirty="0" smtClean="0"/>
              <a:t>PowerPoint </a:t>
            </a:r>
            <a:r>
              <a:rPr lang="zh-TW" altLang="en-US" dirty="0" smtClean="0"/>
              <a:t>巨集</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57</a:t>
            </a:fld>
            <a:endParaRPr lang="zh-TW" altLang="en-US"/>
          </a:p>
        </p:txBody>
      </p:sp>
      <p:sp>
        <p:nvSpPr>
          <p:cNvPr id="5" name="文字方塊 4"/>
          <p:cNvSpPr txBox="1"/>
          <p:nvPr/>
        </p:nvSpPr>
        <p:spPr>
          <a:xfrm>
            <a:off x="1115616" y="2636912"/>
            <a:ext cx="878767" cy="369332"/>
          </a:xfrm>
          <a:prstGeom prst="rect">
            <a:avLst/>
          </a:prstGeom>
          <a:noFill/>
        </p:spPr>
        <p:txBody>
          <a:bodyPr wrap="none" rtlCol="0">
            <a:spAutoFit/>
          </a:bodyPr>
          <a:lstStyle/>
          <a:p>
            <a:r>
              <a:rPr lang="en-US" altLang="zh-TW" b="1" dirty="0" smtClean="0"/>
              <a:t>10</a:t>
            </a:r>
            <a:r>
              <a:rPr lang="zh-TW" altLang="en-US" b="1" dirty="0" smtClean="0"/>
              <a:t>進位</a:t>
            </a:r>
            <a:endParaRPr lang="zh-TW" altLang="en-US" b="1" dirty="0"/>
          </a:p>
        </p:txBody>
      </p:sp>
      <p:sp>
        <p:nvSpPr>
          <p:cNvPr id="6" name="文字方塊 5"/>
          <p:cNvSpPr txBox="1"/>
          <p:nvPr/>
        </p:nvSpPr>
        <p:spPr>
          <a:xfrm>
            <a:off x="1115616" y="3573016"/>
            <a:ext cx="761747" cy="369332"/>
          </a:xfrm>
          <a:prstGeom prst="rect">
            <a:avLst/>
          </a:prstGeom>
          <a:noFill/>
        </p:spPr>
        <p:txBody>
          <a:bodyPr wrap="none" rtlCol="0">
            <a:spAutoFit/>
          </a:bodyPr>
          <a:lstStyle/>
          <a:p>
            <a:r>
              <a:rPr lang="en-US" altLang="zh-TW" b="1" dirty="0" smtClean="0"/>
              <a:t>2</a:t>
            </a:r>
            <a:r>
              <a:rPr lang="zh-TW" altLang="en-US" b="1" dirty="0" smtClean="0"/>
              <a:t>進位</a:t>
            </a:r>
            <a:endParaRPr lang="zh-TW" altLang="en-US" b="1" dirty="0"/>
          </a:p>
        </p:txBody>
      </p:sp>
      <p:sp>
        <p:nvSpPr>
          <p:cNvPr id="7" name="文字方塊 6"/>
          <p:cNvSpPr txBox="1"/>
          <p:nvPr/>
        </p:nvSpPr>
        <p:spPr>
          <a:xfrm>
            <a:off x="1115616" y="4509120"/>
            <a:ext cx="774571" cy="369332"/>
          </a:xfrm>
          <a:prstGeom prst="rect">
            <a:avLst/>
          </a:prstGeom>
          <a:noFill/>
        </p:spPr>
        <p:txBody>
          <a:bodyPr wrap="none" rtlCol="0">
            <a:spAutoFit/>
          </a:bodyPr>
          <a:lstStyle/>
          <a:p>
            <a:r>
              <a:rPr lang="en-US" altLang="zh-TW" b="1" dirty="0" smtClean="0"/>
              <a:t>8</a:t>
            </a:r>
            <a:r>
              <a:rPr lang="zh-TW" altLang="en-US" b="1" dirty="0" smtClean="0"/>
              <a:t>進位</a:t>
            </a:r>
            <a:endParaRPr lang="zh-TW" altLang="en-US" b="1" dirty="0"/>
          </a:p>
        </p:txBody>
      </p:sp>
      <p:sp>
        <p:nvSpPr>
          <p:cNvPr id="8" name="文字方塊 7"/>
          <p:cNvSpPr txBox="1"/>
          <p:nvPr/>
        </p:nvSpPr>
        <p:spPr>
          <a:xfrm>
            <a:off x="1043608" y="5301208"/>
            <a:ext cx="878767" cy="369332"/>
          </a:xfrm>
          <a:prstGeom prst="rect">
            <a:avLst/>
          </a:prstGeom>
          <a:noFill/>
        </p:spPr>
        <p:txBody>
          <a:bodyPr wrap="none" rtlCol="0">
            <a:spAutoFit/>
          </a:bodyPr>
          <a:lstStyle/>
          <a:p>
            <a:r>
              <a:rPr lang="en-US" altLang="zh-TW" b="1" dirty="0" smtClean="0"/>
              <a:t>16</a:t>
            </a:r>
            <a:r>
              <a:rPr lang="zh-TW" altLang="en-US" b="1" dirty="0" smtClean="0"/>
              <a:t>進位</a:t>
            </a:r>
            <a:endParaRPr lang="zh-TW" altLang="en-US" b="1" dirty="0"/>
          </a:p>
        </p:txBody>
      </p:sp>
    </p:spTree>
    <p:controls>
      <p:control spid="66563" name="TextBox1" r:id="rId2" imgW="2088000" imgH="502920"/>
      <p:control spid="66564" name="TextBox2" r:id="rId3" imgW="2088000" imgH="502920"/>
      <p:control spid="66565" name="TextBox3" r:id="rId4" imgW="2088000" imgH="502920"/>
      <p:control spid="66566" name="TextBox4" r:id="rId5" imgW="2088000" imgH="579240"/>
    </p:controls>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Hint: </a:t>
            </a:r>
            <a:r>
              <a:rPr lang="zh-TW" altLang="en-US" dirty="0" smtClean="0"/>
              <a:t>十轉二函數</a:t>
            </a:r>
            <a:endParaRPr lang="en-US" altLang="zh-TW" dirty="0" smtClean="0"/>
          </a:p>
          <a:p>
            <a:pPr>
              <a:buNone/>
            </a:pPr>
            <a:r>
              <a:rPr lang="en-US" altLang="zh-TW" dirty="0" smtClean="0"/>
              <a:t>Function Dec2Bin(</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ret As String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a:t>
            </a:r>
          </a:p>
          <a:p>
            <a:pPr>
              <a:buNone/>
            </a:pPr>
            <a:r>
              <a:rPr lang="en-US" altLang="zh-TW" dirty="0" smtClean="0"/>
              <a:t>    </a:t>
            </a:r>
            <a:r>
              <a:rPr lang="en-US" altLang="zh-TW" dirty="0" err="1" smtClean="0"/>
              <a:t>tmp</a:t>
            </a:r>
            <a:r>
              <a:rPr lang="en-US" altLang="zh-TW" dirty="0" smtClean="0"/>
              <a:t> = n</a:t>
            </a:r>
          </a:p>
          <a:p>
            <a:pPr>
              <a:buNone/>
            </a:pPr>
            <a:r>
              <a:rPr lang="en-US" altLang="zh-TW" dirty="0" smtClean="0"/>
              <a:t>    ret = ""</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tmp</a:t>
            </a:r>
            <a:r>
              <a:rPr lang="en-US" altLang="zh-TW" dirty="0" smtClean="0"/>
              <a:t> Mod 2)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2</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Dec2Bin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0000" lnSpcReduction="20000"/>
          </a:bodyPr>
          <a:lstStyle/>
          <a:p>
            <a:r>
              <a:rPr lang="en-US" altLang="zh-TW" dirty="0" smtClean="0"/>
              <a:t>Hint:</a:t>
            </a:r>
            <a:r>
              <a:rPr lang="zh-TW" altLang="en-US" dirty="0" smtClean="0"/>
              <a:t> 十轉八</a:t>
            </a:r>
            <a:endParaRPr lang="en-US" altLang="zh-TW" dirty="0" smtClean="0"/>
          </a:p>
          <a:p>
            <a:pPr>
              <a:buNone/>
            </a:pPr>
            <a:r>
              <a:rPr lang="en-US" altLang="zh-TW" dirty="0" smtClean="0"/>
              <a:t>Function Dec2Oct(</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a:t>
            </a:r>
            <a:r>
              <a:rPr lang="en-US" altLang="zh-TW" dirty="0" err="1" smtClean="0"/>
              <a:t>Chr</a:t>
            </a:r>
            <a:r>
              <a:rPr lang="en-US" altLang="zh-TW" dirty="0" smtClean="0"/>
              <a:t>(48 + (</a:t>
            </a:r>
            <a:r>
              <a:rPr lang="en-US" altLang="zh-TW" dirty="0" err="1" smtClean="0"/>
              <a:t>tmp</a:t>
            </a:r>
            <a:r>
              <a:rPr lang="en-US" altLang="zh-TW" dirty="0" smtClean="0"/>
              <a:t> Mod 8))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8</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Dec2Oct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滲透</a:t>
            </a:r>
            <a:endParaRPr lang="en-US" altLang="zh-TW" dirty="0" smtClean="0"/>
          </a:p>
          <a:p>
            <a:pPr lvl="1"/>
            <a:r>
              <a:rPr lang="zh-TW" altLang="en-US" dirty="0" smtClean="0"/>
              <a:t>弱點掃描加手工檢測</a:t>
            </a:r>
            <a:endParaRPr lang="zh-TW" altLang="en-US" dirty="0"/>
          </a:p>
        </p:txBody>
      </p:sp>
      <p:pic>
        <p:nvPicPr>
          <p:cNvPr id="5122" name="Picture 2"/>
          <p:cNvPicPr>
            <a:picLocks noChangeAspect="1" noChangeArrowheads="1"/>
          </p:cNvPicPr>
          <p:nvPr/>
        </p:nvPicPr>
        <p:blipFill>
          <a:blip r:embed="rId2" cstate="print"/>
          <a:srcRect/>
          <a:stretch>
            <a:fillRect/>
          </a:stretch>
        </p:blipFill>
        <p:spPr bwMode="auto">
          <a:xfrm>
            <a:off x="395536" y="4365104"/>
            <a:ext cx="8124825" cy="1704975"/>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5796136" y="1700808"/>
            <a:ext cx="3057525" cy="990600"/>
          </a:xfrm>
          <a:prstGeom prst="rect">
            <a:avLst/>
          </a:prstGeom>
          <a:noFill/>
          <a:ln w="9525">
            <a:noFill/>
            <a:miter lim="800000"/>
            <a:headEnd/>
            <a:tailEnd/>
          </a:ln>
        </p:spPr>
      </p:pic>
      <p:sp>
        <p:nvSpPr>
          <p:cNvPr id="5127" name="AutoShape 7"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29" name="AutoShape 9"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1" name="AutoShape 11"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3" name="AutoShape 13"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5135" name="AutoShape 15" descr="data:image/png;base64,iVBORw0KGgoAAAANSUhEUgAAAQ8AAAC6CAMAAACHgTh+AAACNFBMVEUAAAAAAQEtLS0sLCwlJSU3NzcoKCgiIiIwMDAAhgAAiAAAdwAARgAAdAAAfAAAfwAAYwAAjAAAVgAAIgAAMAAAWwAAcAAAgwAADAAAKwAAMwAAaQAAaAAAOwAAjgAAWQAARwAAFAAAGwAAPAAAJwAAFwAACQAATwAAlAAAqgAAngAAKQAAHgAAHQAAQQAAAAsA/wAAtgARAABBAAAAACQWAAAAABoaGhoAABBuAABPbIu+vr42VYEArgCZmZk+WXRfX19dgZ9MAAAiAAAyPUMYIyh8GBwUIjSiHB5PZnkOFR1/gYNSbIfBIR81UF1KSkozR15KbnxfmyRqFRmvHBpMahMAAC0AywAnND8rHAAfhoU/MCRbAABCa4pQd6IfPGMrTWglGSVJQwAYcHJhEhRTgaQrTHtUepAKJhkSUEsMOkAONioNT2QmpaQcbVkQTE4GKTYYgZccc2UpKRMiOVErUXciL0GJFxcbGQtHW2Y/Uk8EGTAwQUUUK0wfQmFASz9HaJYhP3BdjrM0YBg5URAmOAslMQYeJAUwcx9WeRljqSNQbRJmpCQlWSUlPiU/NABeWgBBgx9DUgh1yyw+JwA6RQBuTwBROgB1WQAtIwA2HwBELwCGcQBZNQBcRgB2ZgCOmaejnY5dSzV0ZUKulC5Nj5QsxrsldloPV3Ino4teXCji4uJ2W0lweINhQiF8d2svAABrcyk8TyHNwkO3my7MAABra217hpiSg3tSOyePf2YAGUqg2WzdAAAb/klEQVR4nO2di18bx7WAj4wQoEXS6v1CAvGSkB1RQzD2GkvIxgZZMhIEUhwHQh0TNWl909ZgW7FN6PUTQlLT5uG8HDu37W1vQ+ze9mI3/efumVk9dqXVC2TAsc7PXu2eOTM759PMmZkdScBgbVUyMgi1NTU1cnkNEXmdomaHRNGfvnc9Pe7Z9irUkRrUEh61Gxu1NXv2yMP+QcUelLq6mj3bK4rE4YfRPfXRodqofHBPVB49E/9+m+tAved5KA4fluPd+w9v+Oswpc7vj243kLonG/6H/kG/P/wo/GD9h/WH286j/3DYX5dsH4cP11IehykPxeBg7XbzkD8JP3zkHw77Lz4NP/mZ/+HhHeBxOMzz2FOT7CD9/XU0SaHYbhx7amoV0WhtTW3tHgxqNbV4Xr/dVSDe8zx2g9TsUdAguicVS3emFruGx+6QLB5ZaGokdKmE7DdQmmqNKI0OrJup5rYJ5SHHeYdcUadQ4DCHVVdgNJHXYAypi9bVEB25lFM/avpRgedRRd3VM5gDVZgTGzqaoRWWQFxX1MlJfjleReXUvJ4Uq5APRaNTj+p2MxHCoy7+0F8bPvPg28R3iTPo2vRD/8nwmcSjqQ0/vgxGQw+nwvKNQTJlu/K304mNmvXo4FQ4/jT64FtFjSLkH4wOvb8++OBR//oZTMRZ3cbhR+Ezgxsbg4/kg8T82ydYrDz+/ZNoNIx3GZRv+1SrdEEeWNPQo/WH4WsP/ev/Qg8DD/1Pnj5M+Ne/8w8/QN3gtw/Wn4bDxKf19R/8sbA/GvYfi38XDvdjAVPhp+GY/4eT/nX/U78/9gid7Q8/oaf+wHdhfNl4uE7yRnB68ShM7nJmp50uIIQHqenTp+uD4Ufr/6ohPB4mwlG/f/3bB+EN1EWfroejlEedH5vM/COcMq2H49+Hn3yH9IbCmPzIPxge2wgPhkcJj7pw4mk0HPsuPIvMYuGnfp7H9+uDg+Gwwv9ol7cPXLbU4T/8zy9jMH5gaMBrBa/DcIDxhSYRuxqqpakK3pooSMwg2Xgzkl9B/xHzOqqUk0iDp3W7GQc/P61KWkh/qQovPA85EOnphULy+FjKpojh8yzYnxUpHr1Hofec7Bz0Hus9dezv3/zqbXjnbXj37Xfe/fm7rX85v6/vkEwme3wULDfgEDHvSR9+RKLA6Ig8ei4dOvR6b2/nqWMTJy6NTPRNfPjHP/7ptdfe/PPLfz7+6//+y1/PL54H2euvH3r9cS9cB+TRQ0B0du509SsuddG/bdSD/NjreN7bK5vovDRxdGKk+9T/fPXVn87/5vyfr/wVfu24dv6vr57/SHZI1gmPe2XXu/n28aMUeXQwWpvk0XcUwEK1lk74+1e/tiZtkn2i9zE5P9reSQ1/pIKzKUWKR1qwG8jwxd0oMjVvZ712ShT8+JLmgWOI6x//NDI2Vmfdb3AwoNmrM4GpsV0DDWBR63e0stsgZKFJ4ukhXib+D+B///FPk4kxG0EDWlB3KM26RmWjVm8yg5P50beRJA+h6qM/fs0am+xmUIGJsWlZe4tPpTI6bTqVz2zbqXpul0jweKFFkoes80c4syhNqu1DLFUeYqnyEEuVh1iqPMRS5SGWKg+xVHmIpcpDLFUeYqnyEEthHlPfbl9Nrgxu373yyy7i8f723Su/VPuLWKo8xFLlIZY0j+5HO12VXSGZ9lG701XZFVLtL2Kp8hBLlYdYqjzEUuUhljw8huUnQXYSTsrgJHSTw1QqZaozqek+SS4PDHWnbVCDOqqGq939As3QtvmzVZHmMbw0GowPcKPB4EBkbIaLBcemA/wO1XxwIaWZSeCiY2FsjiOaGdQsYYb4QiQEcHCRauJUMxBJBGOVqGv4X5UopbBI85gZGA1GBtBr9DU0wy0GQ9MLCZLwcmSaamKo4eoBlmJ4kdRElmiG4FWAt0aR2XxSgzziAxWY3US+O7z1QoqJNI+FmSH0g4tx6GsAfY1EpjneIy64SDXBSOAyXr7BJYhNiDjOA5y9gOpr3FhGg0VMc5dp7vWtrJfn/T9sIXeJUo2nYsnLY/hy+nReEeuH45srv3tePhyDi1PFLXeH5OWxcCF1NjsXC8UhtLnyX44HBwJjwaXnZXVUQn/hFmJxbrPlv0ziaWAu8Lx8fqIEHgvcRW6TrQPnJ1xkMTKa2Gz2bZdqPBVLLo/ZqUANmY6G5gOXrygAEoujcJEG19C1QP/s0HAgi17gYqAObcSCuboDOC3FA+Z6tj5UUnJ4LMzNYvQcBS4+EHjvWi3OJLilC7OEB4eRMRGZXgwFRSVMBxcSY9NL7wl1NNdQfK4H4ymWM7YdnlRGcnhw07MhjJ7/xjllAKPGQP3YDD84/DuEmkBwZjZeJyyAzFhDkTnxhPytIcwVC9aTeDozEIpsgyMVkhwei4GLEdL4A6OLAfTnSuDqQoCfigRG5wNTgcDFenEJs9hfhrK6y4HA6GzgOE7c4SDJ9fws56rxNEuyeBwcCwR6Ypdh8So3ikEEpue52gPkfaaaea4+O/+VRCAxzGU1gMA8N7QQoa3qoGSu3StiHm9wuC69MN8zgOu5OMRgJrgQGjtIvB2YIWv5nHnIwgyu5xYj4gg7M4crvGSEfRnX+6HnZ/qRxWNgCMeFWrrej8/0kVg5kEBfZTKYWUBN4D1yLhNkX4qNRZYCYn8PYIRNcEG+zJfjWJbk7FYmLklSU0GR8VLMTMzjYGyKziSuxI7TIDiPs406ioBqcI2XVeyB2HGckWSFn/kYzlGSK7juWVpEvvoV1lROZAIpaFhCPM0toRL13k4eMtnmeMQXuatXRuFAfIC7sHgBriUwXgRIAtEMB0ML3BAXmucSkCo3/gY3NB25LCrx2hgXmeeuLuGqJ7HATXGhN7ireetYWFMhkW2Ox4G54EAk0X38GhdfmrkwfHmASwSDPaTdEw03RR53jQYji/EIfw+MlZhhdG5GxOMtEpIXIgnyvJA+NiPPT/NWsrCmQrJJHi9HggMJDH1vhOJLS+gCzs6DvK9EMxCIzywFuCANqvQm8CpmCETi4gJxds4tLYQ4NCYZAvnmp9vHQ8ShnP4yfPzkxU76OkxaxcGL/ReTT8Wo5mLdSTwcP5lanclIhqmcB2ck18GLnSRDfzKX1MOPbedRmnHeeFpCAVuq+7bxKAtHPh6lFZD3PiV01+eKR6n5891o9/Eo1Vr6+2IlF/DC8CjjbnmrUKaDzzSclmotxaOsakkZp6pAj0ehj3zlHQ995JvvfUmbi5eTu+AYlrvpbg+1HpZ3p7bEkzKsoBr+QO91pSZtcxXSRaR21fNVpjSR5lFqbijKA45OvDIxMjHyyqmRkZETp8gFNZmfno1k9rxxGS2n1nQjXbSM5rfWI4k5spE+N1Ob1Ehum9N91HyVKU0keJTZanPN0zXAQzdBcAl5TCCPV8gF/814DnmElmbmU3u873G0IFxGByMLEcHzFKoh02B+2xzb0RJqMtvmM4JtczInzpkLV4AHiCNiISnIgxQ1MnFu4hI2jQnaPkZOJH8agiOb5Bz1g4vNcYv8oojfSJ+9ICiMahYiAbptTh9ML2BrEG2bc6ltc2wf70G2bJWHrEweuUCEPLYYiSogRXmIUsvjIXkfaR4CmwJDMjm7cnX+OJn148UoTvDnRU9LiIZurc8fPxnLP++XqqCkD/kz5+GReWeTZlnlZZ3wtnk8LYnHtaVEJNhDIuiBQJxbuhqcy/wm0cEALi3ff+MCeQ7LzWZt/Eh6XIyHrEB6KTzyFSssI9tjwW3zA0knLM2nltG/jZLHCv8p2Lv4bQI19OnJQYwxwSEo7q+sSHrBZEkeImPw9xQEksvjfJk8FrmrXIQ2iSv0AZJwgLjChRboB5NCGIDn34eCb295PPJkzsejLJFopjlub0JkWa9S98kCL7pZIR457+gz4/GmaPmTvM25o5d6ey8Jf6xsdiogXxw9GKhPbptTjWI+ICx3diiwh37Scz7QOTtKwCwOBWrmkx8m4UterA3sSWpyWwjka6H5GlMOj029maJMr4ku+bucOHViZOLSiZGMFd0255ZGI/y2OdXEQvHpAUF3WZiJ0a11+qguPlOT1KRsaMm8JhDK73shHjmqvDwk21q+5leAB38xcYLMxy71pbXdZH7KcUs4j0pt33ALsQg3nRCMqVSDr8OdA6HA3BAkP6o0HbqcLBnI9FWgkfQ9v05CmY9HqThyeMgoj+y7nLvUe+nEOeHNFwMXuaGFwDDHb5unNLGeLBvSOhYvLAamRnnNFDcauyyyQc18SiPlZ8ltBsrmAcL5B3+Ry+OdHB7Z9312UiIPyeaxGR5Z2SV4SNQRukdOXDo2IvyNv4NjpGlcFU4nJDU95J0/kN4SR81JTvTRCqKZzmjK4iFR1cr2l5Nvwzu/+OX5//jV2/DuzzN36Z2YmBg5N3Eqo3mDG8OlXHxOpJmR0FwgPF4lq/sIXb3NcENCG6LhP4ZUnvPl89hUPP3Va/Dmf/z6N+d/+Rt47ReZu5w4NDFx6dKEIDLQbXPyKSpZEU0Um9LVV/mNdHgrNsYNBOKCgJurKcl5ydZehEdZIsr0piU7+cTRcyf6hD8hS7fNT+4RBBpeUy/QdMeG6Nb6watAN9KTmpPCj5pQTbdQUwYPST8qPB/jb1NqCZtiX7TI3cbjtaxEDB0nRkZ6scuM9I7QGRnZNiffeMhUaho1S5F5LjHA9c+FMhq6JV6X1MT4XBnhNVnPKkrvL5Ldv9h6rpT4kb6dLJdH98SpzPPC1ycm+uAA2QVPzM3Up/PxG+kz3GJkbImrn8PweHAmSLfEY+SbJLVE0001c8LPwVPN9NL7uXWtLI+yBpjiPCZeGaHxdGLixKUJSG2bx3syyxxeg/E0xHEDMbI/foALLiTIlnhohhtI8Jq5hRDJlZaDHMdrpCu1LTyk7yNaNPLz9UyOY7195/oeH5Udffz4KJBf2KW74J3Hhctg1Mx3Xpzqnicb4MclNDIZrxHtnSc1Raq5VR5QNg+ZsHnIsvNCHimcmmtbuJzN8BA+SEinVfJ5clJTyLZ4NYv4LKUtXEY5N6rsfkNx201XU6KQEkutBI+0g5B9IqEqnUeRShWqpoT7UjieCY8ypyDZOKRttswjG4j03crgIX2nCu5nF/KnAjyy3JC2fiY8ygEiMC3Oo3DkK8ZDbLA7eRStYN4q7CCPQkAq93mpwu7kVGFLPEL/JW0t5WgleBScAUlbFWqEUsnPpH2Ux0PqXooaRY0Ej5KAiGwqzqOIs/ldL86jABDy967yfP60GJBi/hWuQQk8CkbBXJdkslxdvorl51GjkNdLfr+hlMZbwg3yGZTEo9B0NFuRwVE6jxwXCvCQJhL7QTqtGI7N8sgWKZcKGOWtWb6chXhkt4ECCcVo5HO3qEEBTyWTS+WRD3dBHiWvEfjmcn35Br1Yo4dJ/H99WWSDhzu3xNcFyi2CQ8IAyuAhTaQQj1H/t1m9Ml/FkjxcK7A2jhcr47fHJ/XLML7SPd69vNaHYFZvjiOfDz+5Pr56E21WJu+M30b1+OnxZVEZElO2vDiyDTKq0nhIAi/A40H0YWnVShohiO7xFfR+ZW3t9yv65fZlvIbxVUxdXVubXAHQ/2FlbXJ5ZbxvFZl9goZ3JsdXxJtJ+assdVeBgagiOSbSmcW+UUUBHhf9Z0quFi/LcAdbAawtw9oNWLtFXm/e+QA1d1ZurpG+tDx5/caN68vdk/DhMraP6x/epBl2kRSOHxUQGkxEcWRXS8V53Pk9Hm6ukEaCMG7lt4E7uxFShXms/P7OyuTaeN847KU88HrVsIpUrKurd1ZvrYxfJ3H1zury2vitP0wSzTLV7BqpMI87qyREjt9evdxORpq1O8urf7hMxpDrGEbvfDC+Ok55LKPNLaR254NVGB//oFJ3r4BUmMf1G9abN9on4eYknWncuHnz+qSLhM7OtRXZJNy4AZOoNly/rZ/sudHZihrRlGTn5ZnH06TIJm8/83tUQraLx/MizxmPkh9kbrbAKg/x9YvOI7vUKg94jnhkrXf5mudbvMmyNMJEqcVxsrTUgq/oem7HJbWATPkik4mXs5lTPkX0vCbnIUDSDlIvfJbMMyQ+bRfzSPklPkufCp0TuStkKFJna2Uig93OI90qJBzKdk6ISZRblCcfJeGpkAfjAgfA3tZMnZgOcR1bWpInLkagtWIORydq2siVI9c1CVVxyXFO0Cay2WT6RToLZCcKykz2l8xpNo+PVEq9Gkw2UIPPY1PZjEdkOjemNvlA3cp4wU7+srjRvXc/euaDRt/eViX4TODWAatzs26twdcMSjDY4YhdxoDDDiqCYH+zRU3uoWYM9r2mZrxDk9uiBi8DrLHFbtnv7iBUZYylsc1maneYwO5r22doNPFvg/hRqriPiEKJwGVBoMhNLMYDMjx+pmb2mk12KzDgbHI0eUEF+72Yajcw+7RWIzgJD6USNPhiszPqlsYG0DQ2H/EiBZ2XdTsxoxKbE/LEwxFPi5M0FQ0QyqB0qbucarNaazWpmRazxdQBHnB7rUhGbQJwqjVNSmObWelu1rYxjmYnahrK4iG0TSukEovxkKV5aHQmld1n1ne5VR6dRgveTiWLFr4Gh9Pe4elUoVvgaSDuAhwBldZhZ+02nbnJYgetttljcne9ZG9q67KxqvauRpXKwqjQUMUandjK3AxjUrlNJrvT0WRqd/p0asStbLCpdawGe5pOY2UY1mNXOdtVjFHpVoGb/plu8VCbFSGk/UzbAmTBLJPHjsdT495cnUzwIuSQes0TJ/Ml5sRTwWmmVJ4H+Uq0D1rBRzpueyvp/Pp0vewtQJOpxt2SXW1rCe66aXn7klftskym9naw+IxGoXE7/5KpgJMcXDaiyTveZpyTGlnFWllRHh+CzceAV2VUorus8ojNDPuNenM7yzrUvnYVqHUGE+wnPcijtanYFrOg+k6QqVt8GrDbdWqssVFj1DHYVdo0Fow1ShdjIrnUHftbjEc6zUbASyU0so2MgXGzaGg1aO02Eqswg9rdZG4Ec7NGpzO17/e1qIHxGZnOBtArrUa3fn8jZKICpIOEyCGp+VjuaQ6PNLLk+OL1Yhw0udB94pHZa2LV0KhhmkysTdtuajQqMZlC6MKuD04HotlnBqMOiHcms9ntaVGC2tGEQcOuajA6lGiIb7oW1GoyhpiNVg24cOBoABfgyNWAY1mryqMGjc+h1dvpOKPF4QpjOsNasYgup0sDRk+LulndqTFjWkMHS6N5pvIp70QNUaCRZRlmn2Vl41/T8VRt8/p8jLsdHXXrWbemw9jUbGKNaqPHCNoOZVOj16Aj7zT+bwJW6xK0D6dN02hSIyLWiv3CqDPaG4AFnRr7XovTwJJWxba0m3TgcSFNHHTA1wQ6vY1hlNp9Sk2bxsjqUa3T7FOyzTpjAymiSQUMKVTFmnEwZ2xOn90DKneuJ5WVYvu3BE4Fb2chcULWmooQwEoZtYovJW2ekciK89gdItnIn8Fdds14W1i2BQcfWZ4LHtsoVR5iqfIQSyEe3nSv/V1ad/djcvw4rTlLru/2wV18uXWv7+x9av5FRepm01akmLIkHw8LzhvIKvPsvftn733+1Ze3737xzZeffPrZzS/19+7f+hS++gwT79+Hu+T17rFbX5FMN7+Ge+Tym4/v3b+v/3rLldOUm2Hrf3UnHw+X10NW8Ojy2W/un74LZ+9+feveJx9/evPLT764B5/S9kATP+08jTzufvXF7b7b9+HsF9hY7p09e++zm/e2XDcwFzcRy+GNrd6yUH9RdgJ8/vnnHfd7bn92++wXZ7F9XAb0+fTvPj19m7SLWx+D5XTHl3D3PnwOt07/7t4Xdz8l6vs9Z7+Es1utGhiY4jZi8W9sFUhZ8fR2X3GbHRV/bXhwayUU4tHFH3Al4nXrtGSJTpctFrCr8YCLeJMFXKkfE7AoWXC2NpCVqoXo8L9jX4sHrDbAhYxL8KV+Rm3QNhrNMlqejByMNsn7GzzleuOPRsPRcjOJJPn8w0QeCO7Tg4G4YnVZrBYNQ+MpLi27sP7GJm8bruS0JpXSaFZbmJecDa1O6NL5vOShhoEs7Rmvw2mlMUfnaW7BhaDF7CALWZ1FaTepdUaS0k4XJw1qgxe8mMej0nm0yMxjkq5c2fEUefi3NpXleSg8pKs24jtOHgixhpfssgYN9Q28rcomnU2rbMY6q80tJqXOruxUGhhc9YNmr8VM1lt2sugzaU37jSby3NTjbWa1bi+QJS3o7Ha1s0kPXvJsQOfDg1MHSsamcSBrLEuLRzbPwrXseBr2b4Q3CSIphfoLQxo563bpgHXRpSk0660drMmFXcWtt7HWTp0l82RL54KXwEDObD5wWw1gNerAp9cZwd2ut0Cm7RtZMEILQaBBA0MrFqGTvL+hqXx/NrY45Bbi0Sb5R+OsvtRZh1RyWiwu4VWHVIgo8ixBbyic/iwkycMllUbfUpWdcVqV5N1ssbmMYH2p1QOtbtDpwdRsS6OB/eAkXc7gaHW7Oo3YWFxMo8Pa6XPYWlImKifGGr0bbG0dboteukmIpGPn5qcesj+Qjh/WVrvMrKbx1MGa1B6dl+43mC1KEw2zWtZt92jsOg9xqo0cmrRWLcF3pItl7WZDM2tuUOm6vNYGi4f0KAc5NJBNCDVrVJrtzWpNnhAqkrLj6dYlOb40ZY0vBksynrZ4vFqlUUsecXc5TWqNzgNan1mp83hNZiNLRtdW8rRL9dM2D8HnNTUZVIy9RalmtG4PSx4iEpsOsp3g8OKQrbI1OZ2skmn05vysTq6UHU+3LoXiB5ussgvoSQM50/jIkWqy+lhn0hbIIz8XuZa5QGhlSROwOwQX+cXwzJ+X5kohHk3F6kzbs0V6MkU3t93uzHn5YishxlRakv2lXWooIf3F0WW02q1sm4VESy/bZWP1+30+EzQ14gFbjLqz2Uc2RmBfl9fCtuiIC9i7dGybEUw+LMJGcGntLrL/IrO3kK0pJVhNVjsOHsb9JCCrDG4j6FUqL7ix27YwLKg7+B2qHesvii46r8QlPplAMg69RuZx0nhq62pE170ejxqDIdPAdHlb1dDobcQgomfMYO4wu/iNkZe6VA6yLYun7kYyNDEkdDSAlczztexenOKbQGOGRvCRJwnIinHQO9jbQMtYGkjM9YDJ1OJx+pQ4pSVj7c7FU9++LL3F3kTHW7qtole6jRo93b9nTKBsbMB5KmN2tugYt7PZ5AUz2Y80kZHGSYbINi1aurtsTpyJW2mXUemsOPfyWrrIlngD6JEVibB7VcA6HE5DgxM17R5QkXHbrLFqW7xOEqCU246jYPxoLBg/Shkws8RiJ8c2iXCS+sSMLrndQoZ/aN/U52i2JtXnp2Kp8hBLlYdYqjzEIs1DxRglrX/8IuSxLz3e/+QnP92xGu2s8Dx+7lU6lOAk80E7mTK+6Dw+ajDvNTt0ZLxv9DpeaB7091A+0qiNXl2TUZ9cer24PBQKuQJ5sCxrxP+ppWrXkR2YKu8KUdTUIA+pP9j7YgrPozr/SIlC3i/9e0ovqChq5NX2IRC5QoE86uVV4aWWyP8D9XtfiqnTKUo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137" name="Picture 17" descr="「metasploit」的圖片搜尋結果"/>
          <p:cNvPicPr>
            <a:picLocks noChangeAspect="1" noChangeArrowheads="1"/>
          </p:cNvPicPr>
          <p:nvPr/>
        </p:nvPicPr>
        <p:blipFill>
          <a:blip r:embed="rId4" cstate="print"/>
          <a:srcRect/>
          <a:stretch>
            <a:fillRect/>
          </a:stretch>
        </p:blipFill>
        <p:spPr bwMode="auto">
          <a:xfrm>
            <a:off x="5940152" y="2924944"/>
            <a:ext cx="2857500" cy="1600200"/>
          </a:xfrm>
          <a:prstGeom prst="rect">
            <a:avLst/>
          </a:prstGeom>
          <a:noFill/>
        </p:spPr>
      </p:pic>
      <p:sp>
        <p:nvSpPr>
          <p:cNvPr id="12" name="投影片編號版面配置區 11"/>
          <p:cNvSpPr>
            <a:spLocks noGrp="1"/>
          </p:cNvSpPr>
          <p:nvPr>
            <p:ph type="sldNum" sz="quarter" idx="12"/>
          </p:nvPr>
        </p:nvSpPr>
        <p:spPr/>
        <p:txBody>
          <a:bodyPr/>
          <a:lstStyle/>
          <a:p>
            <a:fld id="{AC4F3721-7B86-4553-8DA8-FFD0BB461115}" type="slidenum">
              <a:rPr lang="zh-TW" altLang="en-US" smtClean="0"/>
              <a:pPr/>
              <a:t>6</a:t>
            </a:fld>
            <a:endParaRPr lang="zh-TW" altLang="en-US"/>
          </a:p>
        </p:txBody>
      </p:sp>
      <p:sp>
        <p:nvSpPr>
          <p:cNvPr id="13" name="矩形 12"/>
          <p:cNvSpPr/>
          <p:nvPr/>
        </p:nvSpPr>
        <p:spPr>
          <a:xfrm>
            <a:off x="251520" y="4797152"/>
            <a:ext cx="35283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62500" lnSpcReduction="20000"/>
          </a:bodyPr>
          <a:lstStyle/>
          <a:p>
            <a:r>
              <a:rPr lang="en-US" altLang="zh-TW" dirty="0" smtClean="0"/>
              <a:t>Hint:</a:t>
            </a:r>
            <a:r>
              <a:rPr lang="zh-TW" altLang="en-US" dirty="0" smtClean="0"/>
              <a:t> 十轉十六函數</a:t>
            </a:r>
            <a:endParaRPr lang="en-US" altLang="zh-TW" dirty="0" smtClean="0"/>
          </a:p>
          <a:p>
            <a:pPr>
              <a:buNone/>
            </a:pPr>
            <a:r>
              <a:rPr lang="en-US" altLang="zh-TW" dirty="0" smtClean="0"/>
              <a:t>Function Dec2Hex(</a:t>
            </a:r>
            <a:r>
              <a:rPr lang="en-US" altLang="zh-TW" dirty="0" err="1" smtClean="0"/>
              <a:t>ByVal</a:t>
            </a:r>
            <a:r>
              <a:rPr lang="en-US" altLang="zh-TW" dirty="0" smtClean="0"/>
              <a:t> n As Long, </a:t>
            </a:r>
            <a:r>
              <a:rPr lang="en-US" altLang="zh-TW" dirty="0" err="1" smtClean="0"/>
              <a:t>ByVal</a:t>
            </a:r>
            <a:r>
              <a:rPr lang="en-US" altLang="zh-TW" dirty="0" smtClean="0"/>
              <a:t> place As Long) As String</a:t>
            </a:r>
          </a:p>
          <a:p>
            <a:pPr>
              <a:buNone/>
            </a:pPr>
            <a:r>
              <a:rPr lang="en-US" altLang="zh-TW" dirty="0" smtClean="0"/>
              <a:t>    Dim index As Long</a:t>
            </a:r>
          </a:p>
          <a:p>
            <a:pPr>
              <a:buNone/>
            </a:pPr>
            <a:r>
              <a:rPr lang="en-US" altLang="zh-TW" dirty="0" smtClean="0"/>
              <a:t>    Dim </a:t>
            </a:r>
            <a:r>
              <a:rPr lang="en-US" altLang="zh-TW" dirty="0" err="1" smtClean="0"/>
              <a:t>tmp</a:t>
            </a:r>
            <a:r>
              <a:rPr lang="en-US" altLang="zh-TW" dirty="0" smtClean="0"/>
              <a:t> As Long</a:t>
            </a:r>
          </a:p>
          <a:p>
            <a:pPr>
              <a:buNone/>
            </a:pPr>
            <a:r>
              <a:rPr lang="en-US" altLang="zh-TW" dirty="0" smtClean="0"/>
              <a:t>    Dim ret As String</a:t>
            </a:r>
          </a:p>
          <a:p>
            <a:pPr>
              <a:buNone/>
            </a:pPr>
            <a:r>
              <a:rPr lang="en-US" altLang="zh-TW" dirty="0" smtClean="0"/>
              <a:t>    Dim </a:t>
            </a:r>
            <a:r>
              <a:rPr lang="en-US" altLang="zh-TW" dirty="0" err="1" smtClean="0"/>
              <a:t>hexstr</a:t>
            </a:r>
            <a:r>
              <a:rPr lang="en-US" altLang="zh-TW" dirty="0" smtClean="0"/>
              <a:t> As String</a:t>
            </a:r>
          </a:p>
          <a:p>
            <a:pPr>
              <a:buNone/>
            </a:pPr>
            <a:r>
              <a:rPr lang="en-US" altLang="zh-TW" dirty="0" smtClean="0"/>
              <a:t>    </a:t>
            </a:r>
            <a:r>
              <a:rPr lang="en-US" altLang="zh-TW" dirty="0" err="1" smtClean="0"/>
              <a:t>hexstr</a:t>
            </a:r>
            <a:r>
              <a:rPr lang="en-US" altLang="zh-TW" dirty="0" smtClean="0"/>
              <a:t> = "0123456789ABCDEF"</a:t>
            </a:r>
          </a:p>
          <a:p>
            <a:pPr>
              <a:buNone/>
            </a:pPr>
            <a:r>
              <a:rPr lang="en-US" altLang="zh-TW" dirty="0" smtClean="0"/>
              <a:t>    </a:t>
            </a:r>
          </a:p>
          <a:p>
            <a:pPr>
              <a:buNone/>
            </a:pPr>
            <a:r>
              <a:rPr lang="en-US" altLang="zh-TW" dirty="0" smtClean="0"/>
              <a:t>    base = 1</a:t>
            </a:r>
          </a:p>
          <a:p>
            <a:pPr>
              <a:buNone/>
            </a:pPr>
            <a:r>
              <a:rPr lang="en-US" altLang="zh-TW" dirty="0" smtClean="0"/>
              <a:t>    ret = ""</a:t>
            </a:r>
          </a:p>
          <a:p>
            <a:pPr>
              <a:buNone/>
            </a:pPr>
            <a:r>
              <a:rPr lang="en-US" altLang="zh-TW" dirty="0" smtClean="0"/>
              <a:t>    </a:t>
            </a:r>
            <a:r>
              <a:rPr lang="en-US" altLang="zh-TW" dirty="0" err="1" smtClean="0"/>
              <a:t>tmp</a:t>
            </a:r>
            <a:r>
              <a:rPr lang="en-US" altLang="zh-TW" dirty="0" smtClean="0"/>
              <a:t> = n</a:t>
            </a:r>
          </a:p>
          <a:p>
            <a:pPr>
              <a:buNone/>
            </a:pPr>
            <a:r>
              <a:rPr lang="en-US" altLang="zh-TW" dirty="0" smtClean="0"/>
              <a:t>    Do While </a:t>
            </a:r>
            <a:r>
              <a:rPr lang="en-US" altLang="zh-TW" dirty="0" err="1" smtClean="0"/>
              <a:t>tmp</a:t>
            </a:r>
            <a:r>
              <a:rPr lang="en-US" altLang="zh-TW" dirty="0" smtClean="0"/>
              <a:t> &gt; 0</a:t>
            </a:r>
          </a:p>
          <a:p>
            <a:pPr>
              <a:buNone/>
            </a:pPr>
            <a:r>
              <a:rPr lang="en-US" altLang="zh-TW" dirty="0" smtClean="0"/>
              <a:t>        ret = Mid(</a:t>
            </a:r>
            <a:r>
              <a:rPr lang="en-US" altLang="zh-TW" dirty="0" err="1" smtClean="0"/>
              <a:t>hexstr</a:t>
            </a:r>
            <a:r>
              <a:rPr lang="en-US" altLang="zh-TW" dirty="0" smtClean="0"/>
              <a:t>, (</a:t>
            </a:r>
            <a:r>
              <a:rPr lang="en-US" altLang="zh-TW" dirty="0" err="1" smtClean="0"/>
              <a:t>tmp</a:t>
            </a:r>
            <a:r>
              <a:rPr lang="en-US" altLang="zh-TW" dirty="0" smtClean="0"/>
              <a:t> Mod 16) + 1, 1) &amp; ret</a:t>
            </a:r>
          </a:p>
          <a:p>
            <a:pPr>
              <a:buNone/>
            </a:pPr>
            <a:r>
              <a:rPr lang="en-US" altLang="zh-TW" dirty="0" smtClean="0"/>
              <a:t>        </a:t>
            </a:r>
            <a:r>
              <a:rPr lang="en-US" altLang="zh-TW" dirty="0" err="1" smtClean="0"/>
              <a:t>tmp</a:t>
            </a:r>
            <a:r>
              <a:rPr lang="en-US" altLang="zh-TW" dirty="0" smtClean="0"/>
              <a:t> = </a:t>
            </a:r>
            <a:r>
              <a:rPr lang="en-US" altLang="zh-TW" dirty="0" err="1" smtClean="0"/>
              <a:t>tmp</a:t>
            </a:r>
            <a:r>
              <a:rPr lang="en-US" altLang="zh-TW" dirty="0" smtClean="0"/>
              <a:t> \ 16</a:t>
            </a:r>
          </a:p>
          <a:p>
            <a:pPr>
              <a:buNone/>
            </a:pPr>
            <a:r>
              <a:rPr lang="en-US" altLang="zh-TW" dirty="0" smtClean="0"/>
              <a:t>    Loop</a:t>
            </a:r>
          </a:p>
          <a:p>
            <a:pPr>
              <a:buNone/>
            </a:pPr>
            <a:r>
              <a:rPr lang="en-US" altLang="zh-TW" dirty="0" smtClean="0"/>
              <a:t>    If Len(ret) &lt; place Then</a:t>
            </a:r>
          </a:p>
          <a:p>
            <a:pPr>
              <a:buNone/>
            </a:pPr>
            <a:r>
              <a:rPr lang="en-US" altLang="zh-TW" dirty="0" smtClean="0"/>
              <a:t>        ret = String(place - Len(ret), "0") &amp; ret</a:t>
            </a:r>
          </a:p>
          <a:p>
            <a:pPr>
              <a:buNone/>
            </a:pPr>
            <a:r>
              <a:rPr lang="en-US" altLang="zh-TW" dirty="0" smtClean="0"/>
              <a:t>    End If</a:t>
            </a:r>
          </a:p>
          <a:p>
            <a:pPr>
              <a:buNone/>
            </a:pPr>
            <a:r>
              <a:rPr lang="en-US" altLang="zh-TW" dirty="0" smtClean="0"/>
              <a:t>    Dec2Hex = ret</a:t>
            </a:r>
          </a:p>
          <a:p>
            <a:pPr>
              <a:buNone/>
            </a:pPr>
            <a:r>
              <a:rPr lang="en-US" altLang="zh-TW" dirty="0" smtClean="0"/>
              <a:t>End Function</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Hint:</a:t>
            </a:r>
            <a:r>
              <a:rPr lang="zh-TW" altLang="en-US" dirty="0" smtClean="0"/>
              <a:t> 文字輸入後處理進位的方式</a:t>
            </a:r>
            <a:endParaRPr lang="en-US" altLang="zh-TW" dirty="0" smtClean="0"/>
          </a:p>
          <a:p>
            <a:pPr>
              <a:buNone/>
            </a:pPr>
            <a:r>
              <a:rPr lang="en-US" altLang="zh-TW" dirty="0" smtClean="0"/>
              <a:t>Private Sub TextBox1_Change()</a:t>
            </a:r>
          </a:p>
          <a:p>
            <a:pPr>
              <a:buNone/>
            </a:pPr>
            <a:r>
              <a:rPr lang="en-US" altLang="zh-TW" dirty="0" smtClean="0"/>
              <a:t>    Dim </a:t>
            </a:r>
            <a:r>
              <a:rPr lang="en-US" altLang="zh-TW" dirty="0" err="1" smtClean="0"/>
              <a:t>dec</a:t>
            </a:r>
            <a:r>
              <a:rPr lang="en-US" altLang="zh-TW" dirty="0" smtClean="0"/>
              <a:t> As Integer</a:t>
            </a:r>
          </a:p>
          <a:p>
            <a:pPr>
              <a:buNone/>
            </a:pPr>
            <a:r>
              <a:rPr lang="en-US" altLang="zh-TW" dirty="0" smtClean="0"/>
              <a:t>    On Error </a:t>
            </a:r>
            <a:r>
              <a:rPr lang="en-US" altLang="zh-TW" dirty="0" err="1" smtClean="0"/>
              <a:t>GoTo</a:t>
            </a:r>
            <a:r>
              <a:rPr lang="en-US" altLang="zh-TW" dirty="0" smtClean="0"/>
              <a:t> </a:t>
            </a:r>
            <a:r>
              <a:rPr lang="en-US" altLang="zh-TW" dirty="0" err="1" smtClean="0"/>
              <a:t>ErrorHandler</a:t>
            </a:r>
            <a:endParaRPr lang="en-US" altLang="zh-TW" dirty="0" smtClean="0"/>
          </a:p>
          <a:p>
            <a:pPr>
              <a:buNone/>
            </a:pPr>
            <a:r>
              <a:rPr lang="en-US" altLang="zh-TW" dirty="0" smtClean="0"/>
              <a:t>    </a:t>
            </a:r>
            <a:r>
              <a:rPr lang="en-US" altLang="zh-TW" dirty="0" err="1" smtClean="0"/>
              <a:t>dec</a:t>
            </a:r>
            <a:r>
              <a:rPr lang="en-US" altLang="zh-TW" dirty="0" smtClean="0"/>
              <a:t> = </a:t>
            </a:r>
            <a:r>
              <a:rPr lang="en-US" altLang="zh-TW" dirty="0" err="1" smtClean="0"/>
              <a:t>CInt</a:t>
            </a:r>
            <a:r>
              <a:rPr lang="en-US" altLang="zh-TW" dirty="0" smtClean="0"/>
              <a:t>(TextBox1.Value)</a:t>
            </a:r>
          </a:p>
          <a:p>
            <a:pPr>
              <a:buNone/>
            </a:pPr>
            <a:r>
              <a:rPr lang="en-US" altLang="zh-TW" dirty="0" smtClean="0"/>
              <a:t>    TextBox2.Value = Dec2Bin(</a:t>
            </a:r>
            <a:r>
              <a:rPr lang="en-US" altLang="zh-TW" dirty="0" err="1" smtClean="0"/>
              <a:t>dec</a:t>
            </a:r>
            <a:r>
              <a:rPr lang="en-US" altLang="zh-TW" dirty="0" smtClean="0"/>
              <a:t>, 8)</a:t>
            </a:r>
          </a:p>
          <a:p>
            <a:pPr>
              <a:buNone/>
            </a:pPr>
            <a:r>
              <a:rPr lang="en-US" altLang="zh-TW" dirty="0" smtClean="0"/>
              <a:t>    TextBox3.Value = "0" &amp; Dec2Oct(</a:t>
            </a:r>
            <a:r>
              <a:rPr lang="en-US" altLang="zh-TW" dirty="0" err="1" smtClean="0"/>
              <a:t>dec</a:t>
            </a:r>
            <a:r>
              <a:rPr lang="en-US" altLang="zh-TW" dirty="0" smtClean="0"/>
              <a:t>, 3)</a:t>
            </a:r>
          </a:p>
          <a:p>
            <a:pPr>
              <a:buNone/>
            </a:pPr>
            <a:r>
              <a:rPr lang="en-US" altLang="zh-TW" dirty="0" smtClean="0"/>
              <a:t>    TextBox4.Value = "0x" &amp; Dec2Hex(</a:t>
            </a:r>
            <a:r>
              <a:rPr lang="en-US" altLang="zh-TW" dirty="0" err="1" smtClean="0"/>
              <a:t>dec</a:t>
            </a:r>
            <a:r>
              <a:rPr lang="en-US" altLang="zh-TW" dirty="0" smtClean="0"/>
              <a:t>, 2)</a:t>
            </a:r>
          </a:p>
          <a:p>
            <a:pPr>
              <a:buNone/>
            </a:pPr>
            <a:r>
              <a:rPr lang="en-US" altLang="zh-TW" dirty="0" err="1" smtClean="0"/>
              <a:t>ErrorHandler</a:t>
            </a:r>
            <a:r>
              <a:rPr lang="en-US" altLang="zh-TW" dirty="0" smtClean="0"/>
              <a:t>:</a:t>
            </a:r>
          </a:p>
          <a:p>
            <a:pPr>
              <a:buNone/>
            </a:pPr>
            <a:r>
              <a:rPr lang="en-US" altLang="zh-TW" dirty="0" smtClean="0"/>
              <a:t>End Sub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其他語言</a:t>
            </a:r>
            <a:r>
              <a:rPr lang="en-US" altLang="zh-TW" dirty="0" smtClean="0"/>
              <a:t>API</a:t>
            </a:r>
            <a:r>
              <a:rPr lang="zh-TW" altLang="en-US" dirty="0" smtClean="0"/>
              <a:t>實作</a:t>
            </a:r>
            <a:endParaRPr lang="en-US" altLang="zh-TW" dirty="0" smtClean="0"/>
          </a:p>
          <a:p>
            <a:pPr lvl="1"/>
            <a:r>
              <a:rPr lang="en-US" altLang="zh-TW" dirty="0" smtClean="0"/>
              <a:t>C#</a:t>
            </a:r>
          </a:p>
          <a:p>
            <a:pPr lvl="2"/>
            <a:r>
              <a:rPr lang="en-US" altLang="zh-TW" dirty="0" err="1" smtClean="0"/>
              <a:t>Convert.ToString</a:t>
            </a:r>
            <a:r>
              <a:rPr lang="en-US" altLang="zh-TW" dirty="0" smtClean="0"/>
              <a:t>(number, n);</a:t>
            </a:r>
          </a:p>
          <a:p>
            <a:pPr lvl="1"/>
            <a:r>
              <a:rPr lang="en-US" altLang="zh-TW" dirty="0" smtClean="0"/>
              <a:t>C++</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0" y="3429000"/>
            <a:ext cx="9144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20000"/>
          </a:bodyPr>
          <a:lstStyle/>
          <a:p>
            <a:r>
              <a:rPr lang="en-US" altLang="zh-TW" dirty="0" smtClean="0"/>
              <a:t>C</a:t>
            </a:r>
            <a:r>
              <a:rPr lang="zh-TW" altLang="en-US" dirty="0" smtClean="0"/>
              <a:t> 語言進位轉換處理</a:t>
            </a:r>
            <a:endParaRPr lang="en-US" altLang="zh-TW" dirty="0" smtClean="0"/>
          </a:p>
          <a:p>
            <a:pPr>
              <a:buNone/>
            </a:pPr>
            <a:r>
              <a:rPr lang="en-US" altLang="zh-TW" dirty="0" smtClean="0"/>
              <a:t>void </a:t>
            </a:r>
            <a:r>
              <a:rPr lang="en-US" altLang="zh-TW" dirty="0" err="1" smtClean="0"/>
              <a:t>GetBaseNumber</a:t>
            </a:r>
            <a:r>
              <a:rPr lang="en-US" altLang="zh-TW" dirty="0" smtClean="0"/>
              <a:t>(unsigned num, unsigned base, char* </a:t>
            </a:r>
            <a:r>
              <a:rPr lang="en-US" altLang="zh-TW" dirty="0" err="1" smtClean="0"/>
              <a:t>snum</a:t>
            </a:r>
            <a:r>
              <a:rPr lang="en-US" altLang="zh-TW" dirty="0" smtClean="0"/>
              <a:t>, unsigned n){</a:t>
            </a:r>
          </a:p>
          <a:p>
            <a:pPr>
              <a:buNone/>
            </a:pPr>
            <a:r>
              <a:rPr lang="en-US" altLang="zh-TW" dirty="0" smtClean="0"/>
              <a:t>	unsigned </a:t>
            </a:r>
            <a:r>
              <a:rPr lang="en-US" altLang="zh-TW" dirty="0" err="1" smtClean="0"/>
              <a:t>i</a:t>
            </a:r>
            <a:r>
              <a:rPr lang="en-US" altLang="zh-TW" dirty="0" smtClean="0"/>
              <a:t>;</a:t>
            </a:r>
          </a:p>
          <a:p>
            <a:pPr>
              <a:buNone/>
            </a:pPr>
            <a:r>
              <a:rPr lang="en-US" altLang="zh-TW" dirty="0" smtClean="0"/>
              <a:t>	unsigned </a:t>
            </a:r>
            <a:r>
              <a:rPr lang="en-US" altLang="zh-TW" dirty="0" err="1" smtClean="0"/>
              <a:t>tmp</a:t>
            </a:r>
            <a:r>
              <a:rPr lang="en-US" altLang="zh-TW" dirty="0" smtClean="0"/>
              <a:t> = num;</a:t>
            </a:r>
          </a:p>
          <a:p>
            <a:pPr>
              <a:buNone/>
            </a:pPr>
            <a:r>
              <a:rPr lang="en-US" altLang="zh-TW" dirty="0" smtClean="0"/>
              <a:t>	char </a:t>
            </a:r>
            <a:r>
              <a:rPr lang="en-US" altLang="zh-TW" dirty="0" err="1" smtClean="0"/>
              <a:t>hexstr</a:t>
            </a:r>
            <a:r>
              <a:rPr lang="en-US" altLang="zh-TW" dirty="0" smtClean="0"/>
              <a:t>[17] = "0123456789ABCDEF";</a:t>
            </a:r>
          </a:p>
          <a:p>
            <a:pPr>
              <a:buNone/>
            </a:pPr>
            <a:r>
              <a:rPr lang="en-US" altLang="zh-TW" dirty="0" smtClean="0"/>
              <a:t>	</a:t>
            </a:r>
          </a:p>
          <a:p>
            <a:pPr>
              <a:buNone/>
            </a:pPr>
            <a:r>
              <a:rPr lang="en-US" altLang="zh-TW" dirty="0" smtClean="0"/>
              <a:t>	// get binary</a:t>
            </a:r>
          </a:p>
          <a:p>
            <a:pPr>
              <a:buNone/>
            </a:pPr>
            <a:r>
              <a:rPr lang="en-US" altLang="zh-TW" dirty="0" smtClean="0"/>
              <a:t>	for(</a:t>
            </a:r>
            <a:r>
              <a:rPr lang="en-US" altLang="zh-TW" dirty="0" err="1" smtClean="0"/>
              <a:t>i</a:t>
            </a:r>
            <a:r>
              <a:rPr lang="en-US" altLang="zh-TW" dirty="0" smtClean="0"/>
              <a:t>=0;i&lt;</a:t>
            </a:r>
            <a:r>
              <a:rPr lang="en-US" altLang="zh-TW" dirty="0" err="1" smtClean="0"/>
              <a:t>n;i</a:t>
            </a:r>
            <a:r>
              <a:rPr lang="en-US" altLang="zh-TW" dirty="0" smtClean="0"/>
              <a:t>++){</a:t>
            </a:r>
          </a:p>
          <a:p>
            <a:pPr>
              <a:buNone/>
            </a:pPr>
            <a:r>
              <a:rPr lang="en-US" altLang="zh-TW" dirty="0" smtClean="0"/>
              <a:t>		</a:t>
            </a:r>
            <a:r>
              <a:rPr lang="en-US" altLang="zh-TW" dirty="0" err="1" smtClean="0"/>
              <a:t>snum</a:t>
            </a:r>
            <a:r>
              <a:rPr lang="en-US" altLang="zh-TW" dirty="0" smtClean="0"/>
              <a:t>[n-i-1] = </a:t>
            </a:r>
            <a:r>
              <a:rPr lang="en-US" altLang="zh-TW" dirty="0" err="1" smtClean="0"/>
              <a:t>hexstr</a:t>
            </a:r>
            <a:r>
              <a:rPr lang="en-US" altLang="zh-TW" dirty="0" smtClean="0"/>
              <a:t>[</a:t>
            </a:r>
            <a:r>
              <a:rPr lang="en-US" altLang="zh-TW" dirty="0" err="1" smtClean="0"/>
              <a:t>tmp</a:t>
            </a:r>
            <a:r>
              <a:rPr lang="en-US" altLang="zh-TW" dirty="0" smtClean="0"/>
              <a:t> % base];</a:t>
            </a:r>
          </a:p>
          <a:p>
            <a:pPr>
              <a:buNone/>
            </a:pPr>
            <a:r>
              <a:rPr lang="en-US" altLang="zh-TW" dirty="0" smtClean="0"/>
              <a:t>		</a:t>
            </a:r>
            <a:r>
              <a:rPr lang="en-US" altLang="zh-TW" dirty="0" err="1" smtClean="0"/>
              <a:t>tmp</a:t>
            </a:r>
            <a:r>
              <a:rPr lang="en-US" altLang="zh-TW" dirty="0" smtClean="0"/>
              <a:t> /= base;</a:t>
            </a:r>
          </a:p>
          <a:p>
            <a:pPr>
              <a:buNone/>
            </a:pPr>
            <a:r>
              <a:rPr lang="en-US" altLang="zh-TW" dirty="0" smtClean="0"/>
              <a:t>	}</a:t>
            </a:r>
          </a:p>
          <a:p>
            <a:pPr>
              <a:buNone/>
            </a:pPr>
            <a:r>
              <a:rPr lang="en-US" altLang="zh-TW" dirty="0" smtClean="0"/>
              <a:t>	</a:t>
            </a:r>
            <a:r>
              <a:rPr lang="en-US" altLang="zh-TW" dirty="0" err="1" smtClean="0"/>
              <a:t>snum</a:t>
            </a:r>
            <a:r>
              <a:rPr lang="en-US" altLang="zh-TW" dirty="0" smtClean="0"/>
              <a:t>[n] = '\0';</a:t>
            </a:r>
          </a:p>
          <a:p>
            <a:pPr>
              <a:buNone/>
            </a:pPr>
            <a:r>
              <a:rPr lang="en-US" altLang="zh-TW" dirty="0" smtClean="0"/>
              <a: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normAutofit fontScale="77500" lnSpcReduction="20000"/>
          </a:bodyPr>
          <a:lstStyle/>
          <a:p>
            <a:r>
              <a:rPr lang="en-US" altLang="zh-TW" dirty="0" smtClean="0"/>
              <a:t>C</a:t>
            </a:r>
            <a:r>
              <a:rPr lang="zh-TW" altLang="en-US" dirty="0" smtClean="0"/>
              <a:t>語言輸入數字並顯示</a:t>
            </a:r>
            <a:r>
              <a:rPr lang="en-US" altLang="zh-TW" dirty="0" smtClean="0"/>
              <a:t>2/8/16</a:t>
            </a:r>
            <a:r>
              <a:rPr lang="zh-TW" altLang="en-US" dirty="0" smtClean="0"/>
              <a:t>進位的方式</a:t>
            </a:r>
            <a:endParaRPr lang="en-US" altLang="zh-TW" dirty="0" smtClean="0"/>
          </a:p>
          <a:p>
            <a:pPr>
              <a:buNone/>
            </a:pPr>
            <a:r>
              <a:rPr lang="en-US" altLang="zh-TW" dirty="0" err="1" smtClean="0"/>
              <a:t>int</a:t>
            </a:r>
            <a:r>
              <a:rPr lang="en-US" altLang="zh-TW" dirty="0" smtClean="0"/>
              <a:t> main(</a:t>
            </a:r>
            <a:r>
              <a:rPr lang="en-US" altLang="zh-TW" dirty="0" err="1" smtClean="0"/>
              <a:t>int</a:t>
            </a:r>
            <a:r>
              <a:rPr lang="en-US" altLang="zh-TW" dirty="0" smtClean="0"/>
              <a:t> </a:t>
            </a:r>
            <a:r>
              <a:rPr lang="en-US" altLang="zh-TW" dirty="0" err="1" smtClean="0"/>
              <a:t>argc</a:t>
            </a:r>
            <a:r>
              <a:rPr lang="en-US" altLang="zh-TW" dirty="0" smtClean="0"/>
              <a:t>, char *</a:t>
            </a:r>
            <a:r>
              <a:rPr lang="en-US" altLang="zh-TW" dirty="0" err="1" smtClean="0"/>
              <a:t>argv</a:t>
            </a:r>
            <a:r>
              <a:rPr lang="en-US" altLang="zh-TW" dirty="0" smtClean="0"/>
              <a:t>[]) {</a:t>
            </a:r>
          </a:p>
          <a:p>
            <a:pPr>
              <a:buNone/>
            </a:pPr>
            <a:r>
              <a:rPr lang="en-US" altLang="zh-TW" dirty="0" smtClean="0"/>
              <a:t>	unsigned num = 0;</a:t>
            </a:r>
          </a:p>
          <a:p>
            <a:pPr>
              <a:buNone/>
            </a:pPr>
            <a:r>
              <a:rPr lang="en-US" altLang="zh-TW" dirty="0" smtClean="0"/>
              <a:t>	char </a:t>
            </a:r>
            <a:r>
              <a:rPr lang="en-US" altLang="zh-TW" dirty="0" err="1" smtClean="0"/>
              <a:t>snum</a:t>
            </a:r>
            <a:r>
              <a:rPr lang="en-US" altLang="zh-TW" dirty="0" smtClean="0"/>
              <a:t>[33] = "";</a:t>
            </a:r>
          </a:p>
          <a:p>
            <a:pPr>
              <a:buNone/>
            </a:pPr>
            <a:r>
              <a:rPr lang="en-US" altLang="zh-TW" dirty="0" smtClean="0"/>
              <a:t>	</a:t>
            </a:r>
          </a:p>
          <a:p>
            <a:pPr>
              <a:buNone/>
            </a:pPr>
            <a:r>
              <a:rPr lang="en-US" altLang="zh-TW" dirty="0" smtClean="0"/>
              <a:t>	</a:t>
            </a:r>
            <a:r>
              <a:rPr lang="en-US" altLang="zh-TW" dirty="0" err="1" smtClean="0"/>
              <a:t>printf</a:t>
            </a:r>
            <a:r>
              <a:rPr lang="en-US" altLang="zh-TW" dirty="0" smtClean="0"/>
              <a:t>("Input A Number: ");</a:t>
            </a:r>
          </a:p>
          <a:p>
            <a:pPr>
              <a:buNone/>
            </a:pPr>
            <a:r>
              <a:rPr lang="en-US" altLang="zh-TW" dirty="0" smtClean="0"/>
              <a:t>	</a:t>
            </a:r>
            <a:r>
              <a:rPr lang="en-US" altLang="zh-TW" dirty="0" err="1" smtClean="0"/>
              <a:t>scanf</a:t>
            </a:r>
            <a:r>
              <a:rPr lang="en-US" altLang="zh-TW" dirty="0" smtClean="0"/>
              <a:t>("%u", &amp;num);</a:t>
            </a:r>
          </a:p>
          <a:p>
            <a:pPr>
              <a:buNone/>
            </a:pPr>
            <a:r>
              <a:rPr lang="en-US" altLang="zh-TW" dirty="0" smtClean="0"/>
              <a:t>	</a:t>
            </a:r>
          </a:p>
          <a:p>
            <a:pPr>
              <a:buNone/>
            </a:pPr>
            <a:r>
              <a:rPr lang="en-US" altLang="zh-TW" dirty="0" smtClean="0"/>
              <a:t>	</a:t>
            </a:r>
            <a:r>
              <a:rPr lang="en-US" altLang="zh-TW" dirty="0" err="1" smtClean="0"/>
              <a:t>printf</a:t>
            </a:r>
            <a:r>
              <a:rPr lang="en-US" altLang="zh-TW" dirty="0" smtClean="0"/>
              <a:t>("</a:t>
            </a:r>
            <a:r>
              <a:rPr lang="en-US" altLang="zh-TW" dirty="0" err="1" smtClean="0"/>
              <a:t>dec</a:t>
            </a:r>
            <a:r>
              <a:rPr lang="en-US" altLang="zh-TW" dirty="0" smtClean="0"/>
              <a:t>: %u\n", num);</a:t>
            </a:r>
          </a:p>
          <a:p>
            <a:pPr>
              <a:buNone/>
            </a:pPr>
            <a:r>
              <a:rPr lang="en-US" altLang="zh-TW" dirty="0" smtClean="0"/>
              <a:t>	</a:t>
            </a:r>
            <a:r>
              <a:rPr lang="en-US" altLang="zh-TW" dirty="0" err="1" smtClean="0"/>
              <a:t>GetBaseNumber</a:t>
            </a:r>
            <a:r>
              <a:rPr lang="en-US" altLang="zh-TW" dirty="0" smtClean="0"/>
              <a:t>(num, 2, </a:t>
            </a:r>
            <a:r>
              <a:rPr lang="en-US" altLang="zh-TW" dirty="0" err="1" smtClean="0"/>
              <a:t>snum</a:t>
            </a:r>
            <a:r>
              <a:rPr lang="en-US" altLang="zh-TW" dirty="0" smtClean="0"/>
              <a:t>, 32);</a:t>
            </a:r>
          </a:p>
          <a:p>
            <a:pPr>
              <a:buNone/>
            </a:pPr>
            <a:r>
              <a:rPr lang="en-US" altLang="zh-TW" dirty="0" smtClean="0"/>
              <a:t>	</a:t>
            </a:r>
            <a:r>
              <a:rPr lang="en-US" altLang="zh-TW" dirty="0" err="1" smtClean="0"/>
              <a:t>printf</a:t>
            </a:r>
            <a:r>
              <a:rPr lang="en-US" altLang="zh-TW" dirty="0" smtClean="0"/>
              <a:t>("bin: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8, </a:t>
            </a:r>
            <a:r>
              <a:rPr lang="en-US" altLang="zh-TW" dirty="0" err="1" smtClean="0"/>
              <a:t>snum</a:t>
            </a:r>
            <a:r>
              <a:rPr lang="en-US" altLang="zh-TW" dirty="0" smtClean="0"/>
              <a:t>, 11);</a:t>
            </a:r>
          </a:p>
          <a:p>
            <a:pPr>
              <a:buNone/>
            </a:pPr>
            <a:r>
              <a:rPr lang="en-US" altLang="zh-TW" dirty="0" smtClean="0"/>
              <a:t>	</a:t>
            </a:r>
            <a:r>
              <a:rPr lang="en-US" altLang="zh-TW" dirty="0" err="1" smtClean="0"/>
              <a:t>printf</a:t>
            </a:r>
            <a:r>
              <a:rPr lang="en-US" altLang="zh-TW" dirty="0" smtClean="0"/>
              <a:t>("</a:t>
            </a:r>
            <a:r>
              <a:rPr lang="en-US" altLang="zh-TW" dirty="0" err="1" smtClean="0"/>
              <a:t>oct</a:t>
            </a:r>
            <a:r>
              <a:rPr lang="en-US" altLang="zh-TW" dirty="0" smtClean="0"/>
              <a:t>: %s\n", </a:t>
            </a:r>
            <a:r>
              <a:rPr lang="en-US" altLang="zh-TW" dirty="0" err="1" smtClean="0"/>
              <a:t>snum</a:t>
            </a:r>
            <a:r>
              <a:rPr lang="en-US" altLang="zh-TW" dirty="0" smtClean="0"/>
              <a:t>);</a:t>
            </a:r>
          </a:p>
          <a:p>
            <a:pPr>
              <a:buNone/>
            </a:pPr>
            <a:r>
              <a:rPr lang="en-US" altLang="zh-TW" dirty="0" smtClean="0"/>
              <a:t>	</a:t>
            </a:r>
            <a:r>
              <a:rPr lang="en-US" altLang="zh-TW" dirty="0" err="1" smtClean="0"/>
              <a:t>GetBaseNumber</a:t>
            </a:r>
            <a:r>
              <a:rPr lang="en-US" altLang="zh-TW" dirty="0" smtClean="0"/>
              <a:t>(num, 16, </a:t>
            </a:r>
            <a:r>
              <a:rPr lang="en-US" altLang="zh-TW" dirty="0" err="1" smtClean="0"/>
              <a:t>snum</a:t>
            </a:r>
            <a:r>
              <a:rPr lang="en-US" altLang="zh-TW" dirty="0" smtClean="0"/>
              <a:t>, 8);</a:t>
            </a:r>
          </a:p>
          <a:p>
            <a:pPr>
              <a:buNone/>
            </a:pPr>
            <a:r>
              <a:rPr lang="en-US" altLang="zh-TW" dirty="0" smtClean="0"/>
              <a:t>	</a:t>
            </a:r>
            <a:r>
              <a:rPr lang="en-US" altLang="zh-TW" dirty="0" err="1" smtClean="0"/>
              <a:t>printf</a:t>
            </a:r>
            <a:r>
              <a:rPr lang="en-US" altLang="zh-TW" dirty="0" smtClean="0"/>
              <a:t>("hex: %s\n", </a:t>
            </a:r>
            <a:r>
              <a:rPr lang="en-US" altLang="zh-TW" dirty="0" err="1" smtClean="0"/>
              <a:t>snum</a:t>
            </a:r>
            <a:r>
              <a:rPr lang="en-US" altLang="zh-TW" dirty="0" smtClean="0"/>
              <a:t>);</a:t>
            </a:r>
          </a:p>
          <a:p>
            <a:pPr>
              <a:buNone/>
            </a:pPr>
            <a:r>
              <a:rPr lang="en-US" altLang="zh-TW" dirty="0" smtClean="0"/>
              <a:t>	return 0;</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3021961"/>
          </a:xfrm>
        </p:spPr>
        <p:txBody>
          <a:bodyPr>
            <a:normAutofit lnSpcReduction="10000"/>
          </a:bodyPr>
          <a:lstStyle/>
          <a:p>
            <a:r>
              <a:rPr lang="en-US" altLang="zh-TW" dirty="0" smtClean="0"/>
              <a:t>Python</a:t>
            </a:r>
          </a:p>
          <a:p>
            <a:pPr lvl="1"/>
            <a:r>
              <a:rPr lang="zh-TW" altLang="en-US" dirty="0" smtClean="0"/>
              <a:t>簡單好用，建議用來邊看理論邊實作</a:t>
            </a:r>
            <a:endParaRPr lang="en-US" altLang="zh-TW" dirty="0" smtClean="0"/>
          </a:p>
          <a:p>
            <a:pPr>
              <a:buNone/>
            </a:pPr>
            <a:r>
              <a:rPr lang="en-US" altLang="zh-TW" dirty="0" smtClean="0"/>
              <a:t>num = 123</a:t>
            </a:r>
          </a:p>
          <a:p>
            <a:pPr>
              <a:buNone/>
            </a:pPr>
            <a:r>
              <a:rPr lang="en-US" altLang="zh-TW" dirty="0" smtClean="0"/>
              <a:t>bin(num) # number from decimal to binary</a:t>
            </a:r>
          </a:p>
          <a:p>
            <a:pPr>
              <a:buNone/>
            </a:pPr>
            <a:r>
              <a:rPr lang="en-US" altLang="zh-TW" dirty="0" err="1" smtClean="0"/>
              <a:t>oct</a:t>
            </a:r>
            <a:r>
              <a:rPr lang="en-US" altLang="zh-TW" dirty="0" smtClean="0"/>
              <a:t>(num) # number from decimal to </a:t>
            </a:r>
            <a:r>
              <a:rPr lang="en-US" altLang="zh-TW" dirty="0" err="1" smtClean="0"/>
              <a:t>oct</a:t>
            </a:r>
            <a:endParaRPr lang="en-US" altLang="zh-TW" dirty="0" smtClean="0"/>
          </a:p>
          <a:p>
            <a:pPr>
              <a:buNone/>
            </a:pPr>
            <a:r>
              <a:rPr lang="en-US" altLang="zh-TW" dirty="0" smtClean="0"/>
              <a:t>hex(num) # number from decimal to hex</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65</a:t>
            </a:fld>
            <a:endParaRPr lang="zh-TW" altLang="en-US"/>
          </a:p>
        </p:txBody>
      </p:sp>
      <p:pic>
        <p:nvPicPr>
          <p:cNvPr id="92163" name="Picture 3"/>
          <p:cNvPicPr>
            <a:picLocks noChangeAspect="1" noChangeArrowheads="1"/>
          </p:cNvPicPr>
          <p:nvPr/>
        </p:nvPicPr>
        <p:blipFill>
          <a:blip r:embed="rId2" cstate="print"/>
          <a:srcRect/>
          <a:stretch>
            <a:fillRect/>
          </a:stretch>
        </p:blipFill>
        <p:spPr bwMode="auto">
          <a:xfrm>
            <a:off x="0" y="4221088"/>
            <a:ext cx="9144000" cy="263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1</a:t>
            </a:r>
            <a:r>
              <a:rPr lang="zh-TW" altLang="en-US" dirty="0" smtClean="0"/>
              <a:t>實作 </a:t>
            </a:r>
            <a:r>
              <a:rPr lang="en-US" altLang="zh-TW" dirty="0" smtClean="0"/>
              <a:t>- </a:t>
            </a:r>
            <a:r>
              <a:rPr lang="zh-TW" altLang="en-US" dirty="0" smtClean="0"/>
              <a:t>小結</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Excel/PowerPoint VBA</a:t>
            </a:r>
            <a:r>
              <a:rPr lang="zh-TW" altLang="en-US" dirty="0" smtClean="0"/>
              <a:t>實作</a:t>
            </a:r>
            <a:endParaRPr lang="en-US" altLang="zh-TW" dirty="0" smtClean="0"/>
          </a:p>
          <a:p>
            <a:r>
              <a:rPr lang="en-US" altLang="zh-TW" dirty="0" smtClean="0"/>
              <a:t>C#</a:t>
            </a:r>
            <a:r>
              <a:rPr lang="zh-TW" altLang="en-US" dirty="0" smtClean="0"/>
              <a:t>實作</a:t>
            </a:r>
            <a:endParaRPr lang="en-US" altLang="zh-TW" dirty="0" smtClean="0"/>
          </a:p>
          <a:p>
            <a:r>
              <a:rPr lang="en-US" altLang="zh-TW" dirty="0" smtClean="0"/>
              <a:t>C/C++</a:t>
            </a:r>
            <a:r>
              <a:rPr lang="zh-TW" altLang="en-US" dirty="0" smtClean="0"/>
              <a:t>實作</a:t>
            </a:r>
            <a:endParaRPr lang="en-US" altLang="zh-TW" dirty="0" smtClean="0"/>
          </a:p>
          <a:p>
            <a:r>
              <a:rPr lang="en-US" altLang="zh-TW" dirty="0" smtClean="0"/>
              <a:t>Python</a:t>
            </a:r>
            <a:r>
              <a:rPr lang="zh-TW" altLang="en-US" dirty="0" smtClean="0"/>
              <a:t>實作</a:t>
            </a:r>
            <a:endParaRPr lang="en-US" altLang="zh-TW" dirty="0" smtClean="0"/>
          </a:p>
          <a:p>
            <a:endParaRPr lang="en-US" altLang="zh-TW" dirty="0" smtClean="0"/>
          </a:p>
          <a:p>
            <a:r>
              <a:rPr lang="en-US" altLang="zh-TW" dirty="0" smtClean="0"/>
              <a:t>P.S. </a:t>
            </a:r>
            <a:r>
              <a:rPr lang="zh-TW" altLang="en-US" dirty="0" smtClean="0"/>
              <a:t>未進入程式設計課程，因此不懂無所謂，等等再回來看，未來章節也是如此</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1:</a:t>
            </a:r>
            <a:r>
              <a:rPr lang="zh-TW" altLang="en-US" dirty="0" smtClean="0"/>
              <a:t>遇到負數</a:t>
            </a:r>
            <a:r>
              <a:rPr lang="en-US" altLang="zh-TW" dirty="0" smtClean="0"/>
              <a:t>bit8</a:t>
            </a:r>
            <a:r>
              <a:rPr lang="zh-TW" altLang="en-US" dirty="0" smtClean="0"/>
              <a:t>為</a:t>
            </a:r>
            <a:r>
              <a:rPr lang="en-US" altLang="zh-TW" dirty="0" smtClean="0"/>
              <a:t>1</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67</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-0=0</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-127</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負數</a:t>
            </a:r>
            <a:endParaRPr lang="en-US" altLang="zh-TW" dirty="0" smtClean="0"/>
          </a:p>
          <a:p>
            <a:pPr lvl="1"/>
            <a:r>
              <a:rPr lang="zh-TW" altLang="en-US" dirty="0" smtClean="0"/>
              <a:t>方法</a:t>
            </a:r>
            <a:r>
              <a:rPr lang="en-US" altLang="zh-TW" dirty="0" smtClean="0"/>
              <a:t>2:127+n (=&gt; floating-point)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68</a:t>
            </a:fld>
            <a:endParaRPr lang="zh-TW" altLang="en-US"/>
          </a:p>
        </p:txBody>
      </p:sp>
      <p:graphicFrame>
        <p:nvGraphicFramePr>
          <p:cNvPr id="5" name="表格 4"/>
          <p:cNvGraphicFramePr>
            <a:graphicFrameLocks noGrp="1"/>
          </p:cNvGraphicFramePr>
          <p:nvPr/>
        </p:nvGraphicFramePr>
        <p:xfrm>
          <a:off x="0" y="2564904"/>
          <a:ext cx="9144000" cy="4293096"/>
        </p:xfrm>
        <a:graphic>
          <a:graphicData uri="http://schemas.openxmlformats.org/drawingml/2006/table">
            <a:tbl>
              <a:tblPr firstRow="1" bandRow="1">
                <a:tableStyleId>{5C22544A-7EE6-4342-B048-85BDC9FD1C3A}</a:tableStyleId>
              </a:tblPr>
              <a:tblGrid>
                <a:gridCol w="3048000"/>
                <a:gridCol w="3048000"/>
                <a:gridCol w="3048000"/>
              </a:tblGrid>
              <a:tr h="536637">
                <a:tc>
                  <a:txBody>
                    <a:bodyPr/>
                    <a:lstStyle/>
                    <a:p>
                      <a:pPr algn="ctr"/>
                      <a:r>
                        <a:rPr lang="en-US" altLang="zh-TW" sz="2400" dirty="0" smtClean="0">
                          <a:solidFill>
                            <a:schemeClr val="tx1"/>
                          </a:solidFill>
                        </a:rPr>
                        <a:t>10</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2</a:t>
                      </a:r>
                      <a:r>
                        <a:rPr lang="zh-TW" altLang="en-US" sz="2400" dirty="0" smtClean="0">
                          <a:solidFill>
                            <a:schemeClr val="tx1"/>
                          </a:solidFill>
                        </a:rPr>
                        <a:t>進位正數</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10</a:t>
                      </a:r>
                      <a:r>
                        <a:rPr lang="zh-TW" altLang="en-US" sz="2400" dirty="0" smtClean="0">
                          <a:solidFill>
                            <a:schemeClr val="tx1"/>
                          </a:solidFill>
                        </a:rPr>
                        <a:t>進位負數</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00000001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126</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01111110</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-1</a:t>
                      </a:r>
                      <a:endParaRPr lang="zh-TW" altLang="en-US" sz="2400" dirty="0">
                        <a:solidFill>
                          <a:schemeClr val="tx1"/>
                        </a:solidFill>
                      </a:endParaRPr>
                    </a:p>
                  </a:txBody>
                  <a:tcPr anchor="ctr"/>
                </a:tc>
              </a:tr>
              <a:tr h="536637">
                <a:tc>
                  <a:txBody>
                    <a:bodyPr/>
                    <a:lstStyle/>
                    <a:p>
                      <a:pPr algn="ctr"/>
                      <a:r>
                        <a:rPr lang="en-US" altLang="zh-TW" sz="2400" dirty="0" smtClean="0">
                          <a:solidFill>
                            <a:schemeClr val="tx1"/>
                          </a:solidFill>
                        </a:rPr>
                        <a:t>127</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01111111</a:t>
                      </a:r>
                      <a:endParaRPr lang="zh-TW" altLang="en-US" sz="2400" dirty="0">
                        <a:solidFill>
                          <a:schemeClr val="tx1"/>
                        </a:solidFill>
                      </a:endParaRPr>
                    </a:p>
                  </a:txBody>
                  <a:tcPr anchor="ctr"/>
                </a:tc>
                <a:tc>
                  <a:txBody>
                    <a:bodyPr/>
                    <a:lstStyle/>
                    <a:p>
                      <a:pPr algn="ctr"/>
                      <a:r>
                        <a:rPr lang="en-US" altLang="zh-TW" sz="2400" dirty="0" smtClean="0">
                          <a:solidFill>
                            <a:schemeClr val="tx1"/>
                          </a:solidFill>
                        </a:rPr>
                        <a:t>0=-0</a:t>
                      </a:r>
                      <a:endParaRPr lang="zh-TW" altLang="en-US" sz="2400" dirty="0">
                        <a:solidFill>
                          <a:schemeClr val="tx1"/>
                        </a:solidFill>
                      </a:endParaRPr>
                    </a:p>
                  </a:txBody>
                  <a:tcPr anchor="ctr"/>
                </a:tc>
              </a:tr>
              <a:tr h="536637">
                <a:tc>
                  <a:txBody>
                    <a:bodyPr/>
                    <a:lstStyle/>
                    <a:p>
                      <a:pPr algn="ctr"/>
                      <a:r>
                        <a:rPr lang="en-US" altLang="zh-TW" sz="2400" dirty="0" smtClean="0">
                          <a:solidFill>
                            <a:srgbClr val="FF0000"/>
                          </a:solidFill>
                        </a:rPr>
                        <a:t>128</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10000000</a:t>
                      </a:r>
                      <a:endParaRPr lang="zh-TW" altLang="en-US" sz="2400" dirty="0">
                        <a:solidFill>
                          <a:srgbClr val="FF0000"/>
                        </a:solidFill>
                      </a:endParaRPr>
                    </a:p>
                  </a:txBody>
                  <a:tcPr anchor="ctr"/>
                </a:tc>
                <a:tc>
                  <a:txBody>
                    <a:bodyPr/>
                    <a:lstStyle/>
                    <a:p>
                      <a:pPr algn="ctr"/>
                      <a:r>
                        <a:rPr lang="en-US" altLang="zh-TW" sz="2400" dirty="0" smtClean="0">
                          <a:solidFill>
                            <a:srgbClr val="FF0000"/>
                          </a:solidFill>
                        </a:rPr>
                        <a:t>1</a:t>
                      </a:r>
                      <a:endParaRPr lang="zh-TW" altLang="en-US" sz="2400" dirty="0">
                        <a:solidFill>
                          <a:srgbClr val="FF0000"/>
                        </a:solidFill>
                      </a:endParaRPr>
                    </a:p>
                  </a:txBody>
                  <a:tcPr anchor="ctr"/>
                </a:tc>
              </a:tr>
              <a:tr h="536637">
                <a:tc>
                  <a:txBody>
                    <a:bodyPr/>
                    <a:lstStyle/>
                    <a:p>
                      <a:pPr algn="ctr"/>
                      <a:r>
                        <a:rPr lang="en-US" altLang="zh-TW" sz="2400" b="1" dirty="0" smtClean="0">
                          <a:solidFill>
                            <a:srgbClr val="FF0000"/>
                          </a:solidFill>
                        </a:rPr>
                        <a:t>129</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10000001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2</a:t>
                      </a:r>
                      <a:endParaRPr lang="zh-TW" altLang="en-US" sz="2400" b="1" dirty="0">
                        <a:solidFill>
                          <a:srgbClr val="FF0000"/>
                        </a:solidFill>
                      </a:endParaRPr>
                    </a:p>
                  </a:txBody>
                  <a:tcPr anchor="ctr"/>
                </a:tc>
              </a:tr>
              <a:tr h="536637">
                <a:tc>
                  <a:txBody>
                    <a:bodyPr/>
                    <a:lstStyle/>
                    <a:p>
                      <a:pPr algn="ctr"/>
                      <a:r>
                        <a:rPr lang="en-US" altLang="zh-TW" sz="2400" b="1" dirty="0" smtClean="0">
                          <a:solidFill>
                            <a:srgbClr val="FF0000"/>
                          </a:solidFill>
                        </a:rPr>
                        <a:t>255</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11111111</a:t>
                      </a:r>
                      <a:endParaRPr lang="zh-TW" altLang="en-US" sz="2400" b="1" dirty="0">
                        <a:solidFill>
                          <a:srgbClr val="FF0000"/>
                        </a:solidFill>
                      </a:endParaRPr>
                    </a:p>
                  </a:txBody>
                  <a:tcPr anchor="ctr"/>
                </a:tc>
                <a:tc>
                  <a:txBody>
                    <a:bodyPr/>
                    <a:lstStyle/>
                    <a:p>
                      <a:pPr algn="ctr"/>
                      <a:r>
                        <a:rPr lang="en-US" altLang="zh-TW" sz="2400" b="1" dirty="0" smtClean="0">
                          <a:solidFill>
                            <a:srgbClr val="FF0000"/>
                          </a:solidFill>
                        </a:rPr>
                        <a:t>128</a:t>
                      </a:r>
                      <a:endParaRPr lang="zh-TW" altLang="en-US" sz="2400" b="1"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補數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a:t>
            </a:r>
          </a:p>
          <a:p>
            <a:pPr lvl="1"/>
            <a:r>
              <a:rPr lang="en-US" altLang="zh-TW" dirty="0" smtClean="0"/>
              <a:t>1</a:t>
            </a:r>
            <a:r>
              <a:rPr lang="zh-TW" altLang="en-US" dirty="0" smtClean="0"/>
              <a:t>補數取得的方式為</a:t>
            </a:r>
            <a:r>
              <a:rPr lang="en-US" altLang="zh-TW" dirty="0" smtClean="0"/>
              <a:t>:</a:t>
            </a:r>
            <a:r>
              <a:rPr lang="zh-TW" altLang="en-US" dirty="0" smtClean="0"/>
              <a:t> 每一位</a:t>
            </a:r>
            <a:r>
              <a:rPr lang="en-US" altLang="zh-TW" dirty="0" smtClean="0"/>
              <a:t>0</a:t>
            </a:r>
            <a:r>
              <a:rPr lang="zh-TW" altLang="en-US" dirty="0" smtClean="0"/>
              <a:t>變</a:t>
            </a:r>
            <a:r>
              <a:rPr lang="en-US" altLang="zh-TW" dirty="0" smtClean="0"/>
              <a:t>1</a:t>
            </a:r>
          </a:p>
          <a:p>
            <a:pPr lvl="1"/>
            <a:r>
              <a:rPr lang="zh-TW" altLang="en-US" dirty="0" smtClean="0"/>
              <a:t>取</a:t>
            </a:r>
            <a:r>
              <a:rPr lang="en-US" altLang="zh-TW" dirty="0" smtClean="0"/>
              <a:t>2</a:t>
            </a:r>
            <a:r>
              <a:rPr lang="zh-TW" altLang="en-US" dirty="0" smtClean="0"/>
              <a:t>補數的流程為</a:t>
            </a:r>
            <a:r>
              <a:rPr lang="en-US" altLang="zh-TW" dirty="0" smtClean="0"/>
              <a:t>: 1</a:t>
            </a:r>
            <a:r>
              <a:rPr lang="zh-TW" altLang="en-US" dirty="0" smtClean="0"/>
              <a:t>補數</a:t>
            </a:r>
            <a:r>
              <a:rPr lang="en-US" altLang="zh-TW" dirty="0" smtClean="0"/>
              <a:t>+1</a:t>
            </a:r>
          </a:p>
          <a:p>
            <a:pPr lvl="1"/>
            <a:r>
              <a:rPr lang="zh-TW" altLang="en-US" dirty="0" smtClean="0"/>
              <a:t>補數目的為切割整數的一部分為負數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69</a:t>
            </a:fld>
            <a:endParaRPr lang="zh-TW" altLang="en-US"/>
          </a:p>
        </p:txBody>
      </p:sp>
      <p:graphicFrame>
        <p:nvGraphicFramePr>
          <p:cNvPr id="5" name="表格 4"/>
          <p:cNvGraphicFramePr>
            <a:graphicFrameLocks noGrp="1"/>
          </p:cNvGraphicFramePr>
          <p:nvPr/>
        </p:nvGraphicFramePr>
        <p:xfrm>
          <a:off x="1" y="3645024"/>
          <a:ext cx="9144000" cy="3212976"/>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401622">
                <a:tc>
                  <a:txBody>
                    <a:bodyPr/>
                    <a:lstStyle/>
                    <a:p>
                      <a:pPr algn="ctr"/>
                      <a:r>
                        <a:rPr lang="en-US" altLang="zh-TW" dirty="0" smtClean="0"/>
                        <a:t>10</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進位正數</a:t>
                      </a:r>
                      <a:endParaRPr lang="zh-TW" altLang="en-US" dirty="0"/>
                    </a:p>
                  </a:txBody>
                  <a:tcPr/>
                </a:tc>
                <a:tc>
                  <a:txBody>
                    <a:bodyPr/>
                    <a:lstStyle/>
                    <a:p>
                      <a:pPr algn="ctr"/>
                      <a:r>
                        <a:rPr lang="en-US" altLang="zh-TW" dirty="0" smtClean="0"/>
                        <a:t>2</a:t>
                      </a:r>
                      <a:r>
                        <a:rPr lang="zh-TW" altLang="en-US" dirty="0" smtClean="0"/>
                        <a:t>進位</a:t>
                      </a:r>
                      <a:r>
                        <a:rPr lang="en-US" altLang="zh-TW" dirty="0" smtClean="0"/>
                        <a:t>1</a:t>
                      </a:r>
                      <a:r>
                        <a:rPr lang="zh-TW" altLang="en-US" dirty="0" smtClean="0"/>
                        <a:t>補數</a:t>
                      </a:r>
                      <a:endParaRPr lang="zh-TW" altLang="en-US" dirty="0"/>
                    </a:p>
                  </a:txBody>
                  <a:tcPr/>
                </a:tc>
                <a:tc>
                  <a:txBody>
                    <a:bodyPr/>
                    <a:lstStyle/>
                    <a:p>
                      <a:pPr algn="ctr"/>
                      <a:r>
                        <a:rPr lang="en-US" altLang="zh-TW" dirty="0" smtClean="0"/>
                        <a:t>2</a:t>
                      </a:r>
                      <a:r>
                        <a:rPr lang="zh-TW" altLang="en-US" dirty="0" smtClean="0"/>
                        <a:t>進位</a:t>
                      </a:r>
                      <a:r>
                        <a:rPr lang="en-US" altLang="zh-TW" dirty="0" smtClean="0"/>
                        <a:t>2</a:t>
                      </a:r>
                      <a:r>
                        <a:rPr lang="zh-TW" altLang="en-US" dirty="0" smtClean="0"/>
                        <a:t>補數</a:t>
                      </a:r>
                      <a:endParaRPr lang="zh-TW" altLang="en-US" dirty="0"/>
                    </a:p>
                  </a:txBody>
                  <a:tcPr/>
                </a:tc>
                <a:tc>
                  <a:txBody>
                    <a:bodyPr/>
                    <a:lstStyle/>
                    <a:p>
                      <a:pPr algn="ctr"/>
                      <a:r>
                        <a:rPr lang="en-US" altLang="zh-TW" dirty="0" smtClean="0"/>
                        <a:t>10</a:t>
                      </a:r>
                      <a:r>
                        <a:rPr lang="zh-TW" altLang="en-US" dirty="0" smtClean="0"/>
                        <a:t>進位</a:t>
                      </a:r>
                      <a:r>
                        <a:rPr lang="en-US" altLang="zh-TW" dirty="0" smtClean="0"/>
                        <a:t>2</a:t>
                      </a:r>
                      <a:r>
                        <a:rPr lang="zh-TW" altLang="en-US" dirty="0" smtClean="0"/>
                        <a:t>補數</a:t>
                      </a:r>
                      <a:endParaRPr lang="zh-TW" altLang="en-US" dirty="0"/>
                    </a:p>
                  </a:txBody>
                  <a:tcPr/>
                </a:tc>
              </a:tr>
              <a:tr h="401622">
                <a:tc>
                  <a:txBody>
                    <a:bodyPr/>
                    <a:lstStyle/>
                    <a:p>
                      <a:pPr algn="ctr"/>
                      <a:r>
                        <a:rPr lang="en-US" altLang="zh-TW" dirty="0" smtClean="0"/>
                        <a:t>0</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11111111</a:t>
                      </a:r>
                      <a:endParaRPr lang="zh-TW" altLang="en-US" dirty="0"/>
                    </a:p>
                  </a:txBody>
                  <a:tcPr/>
                </a:tc>
                <a:tc>
                  <a:txBody>
                    <a:bodyPr/>
                    <a:lstStyle/>
                    <a:p>
                      <a:pPr algn="ctr"/>
                      <a:r>
                        <a:rPr lang="en-US" altLang="zh-TW" dirty="0" smtClean="0"/>
                        <a:t>00000000</a:t>
                      </a:r>
                      <a:endParaRPr lang="zh-TW" altLang="en-US" dirty="0"/>
                    </a:p>
                  </a:txBody>
                  <a:tcPr/>
                </a:tc>
                <a:tc>
                  <a:txBody>
                    <a:bodyPr/>
                    <a:lstStyle/>
                    <a:p>
                      <a:pPr algn="ctr"/>
                      <a:r>
                        <a:rPr lang="en-US" altLang="zh-TW" dirty="0" smtClean="0"/>
                        <a:t>0</a:t>
                      </a:r>
                      <a:endParaRPr lang="zh-TW" altLang="en-US" dirty="0"/>
                    </a:p>
                  </a:txBody>
                  <a:tcPr/>
                </a:tc>
              </a:tr>
              <a:tr h="401622">
                <a:tc>
                  <a:txBody>
                    <a:bodyPr/>
                    <a:lstStyle/>
                    <a:p>
                      <a:pPr algn="ctr"/>
                      <a:r>
                        <a:rPr lang="en-US" altLang="zh-TW" dirty="0" smtClean="0"/>
                        <a:t>1</a:t>
                      </a:r>
                      <a:endParaRPr lang="zh-TW" altLang="en-US" dirty="0"/>
                    </a:p>
                  </a:txBody>
                  <a:tcPr/>
                </a:tc>
                <a:tc>
                  <a:txBody>
                    <a:bodyPr/>
                    <a:lstStyle/>
                    <a:p>
                      <a:pPr algn="ctr"/>
                      <a:r>
                        <a:rPr lang="en-US" altLang="zh-TW" dirty="0" smtClean="0"/>
                        <a:t>00000001</a:t>
                      </a:r>
                      <a:endParaRPr lang="zh-TW" altLang="en-US" dirty="0"/>
                    </a:p>
                  </a:txBody>
                  <a:tcPr/>
                </a:tc>
                <a:tc>
                  <a:txBody>
                    <a:bodyPr/>
                    <a:lstStyle/>
                    <a:p>
                      <a:pPr algn="ctr"/>
                      <a:r>
                        <a:rPr lang="en-US" altLang="zh-TW" dirty="0" smtClean="0"/>
                        <a:t>11111110</a:t>
                      </a:r>
                      <a:endParaRPr lang="zh-TW" altLang="en-US" dirty="0"/>
                    </a:p>
                  </a:txBody>
                  <a:tcPr/>
                </a:tc>
                <a:tc>
                  <a:txBody>
                    <a:bodyPr/>
                    <a:lstStyle/>
                    <a:p>
                      <a:pPr algn="ctr"/>
                      <a:r>
                        <a:rPr lang="en-US" altLang="zh-TW" dirty="0" smtClean="0"/>
                        <a:t>111111111</a:t>
                      </a:r>
                      <a:endParaRPr lang="zh-TW" altLang="en-US" dirty="0"/>
                    </a:p>
                  </a:txBody>
                  <a:tcPr/>
                </a:tc>
                <a:tc>
                  <a:txBody>
                    <a:bodyPr/>
                    <a:lstStyle/>
                    <a:p>
                      <a:pPr algn="ctr"/>
                      <a:r>
                        <a:rPr lang="en-US" altLang="zh-TW" dirty="0" smtClean="0"/>
                        <a:t>255=&gt;-1</a:t>
                      </a:r>
                      <a:endParaRPr lang="zh-TW" altLang="en-US" dirty="0"/>
                    </a:p>
                  </a:txBody>
                  <a:tcPr/>
                </a:tc>
              </a:tr>
              <a:tr h="401622">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c>
                  <a:txBody>
                    <a:bodyPr/>
                    <a:lstStyle/>
                    <a:p>
                      <a:pPr algn="ctr"/>
                      <a:r>
                        <a:rPr lang="en-US" altLang="zh-TW" dirty="0" smtClean="0"/>
                        <a:t>…</a:t>
                      </a:r>
                      <a:endParaRPr lang="zh-TW" altLang="en-US" dirty="0"/>
                    </a:p>
                  </a:txBody>
                  <a:tcPr/>
                </a:tc>
              </a:tr>
              <a:tr h="401622">
                <a:tc>
                  <a:txBody>
                    <a:bodyPr/>
                    <a:lstStyle/>
                    <a:p>
                      <a:pPr algn="ctr"/>
                      <a:r>
                        <a:rPr lang="en-US" altLang="zh-TW" dirty="0" smtClean="0"/>
                        <a:t>127</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10000001</a:t>
                      </a:r>
                      <a:endParaRPr lang="zh-TW" altLang="en-US" dirty="0"/>
                    </a:p>
                  </a:txBody>
                  <a:tcPr/>
                </a:tc>
                <a:tc>
                  <a:txBody>
                    <a:bodyPr/>
                    <a:lstStyle/>
                    <a:p>
                      <a:pPr algn="ctr"/>
                      <a:r>
                        <a:rPr lang="en-US" altLang="zh-TW" dirty="0" smtClean="0"/>
                        <a:t>129=&gt;-127</a:t>
                      </a:r>
                      <a:endParaRPr lang="zh-TW" altLang="en-US" dirty="0"/>
                    </a:p>
                  </a:txBody>
                  <a:tcPr/>
                </a:tc>
              </a:tr>
              <a:tr h="401622">
                <a:tc>
                  <a:txBody>
                    <a:bodyPr/>
                    <a:lstStyle/>
                    <a:p>
                      <a:pPr algn="ctr"/>
                      <a:r>
                        <a:rPr lang="en-US" altLang="zh-TW" dirty="0" smtClean="0"/>
                        <a:t>128=&gt;-128</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01111111</a:t>
                      </a:r>
                      <a:endParaRPr lang="zh-TW" altLang="en-US" dirty="0"/>
                    </a:p>
                  </a:txBody>
                  <a:tcPr/>
                </a:tc>
                <a:tc>
                  <a:txBody>
                    <a:bodyPr/>
                    <a:lstStyle/>
                    <a:p>
                      <a:pPr algn="ctr"/>
                      <a:r>
                        <a:rPr lang="en-US" altLang="zh-TW" dirty="0" smtClean="0"/>
                        <a:t>10000000</a:t>
                      </a:r>
                      <a:endParaRPr lang="zh-TW" altLang="en-US" dirty="0"/>
                    </a:p>
                  </a:txBody>
                  <a:tcPr/>
                </a:tc>
                <a:tc>
                  <a:txBody>
                    <a:bodyPr/>
                    <a:lstStyle/>
                    <a:p>
                      <a:pPr algn="ctr"/>
                      <a:r>
                        <a:rPr lang="en-US" altLang="zh-TW" dirty="0" smtClean="0"/>
                        <a:t>128=&gt;-128</a:t>
                      </a:r>
                      <a:endParaRPr lang="zh-TW" altLang="en-US" dirty="0"/>
                    </a:p>
                  </a:txBody>
                  <a:tcPr/>
                </a:tc>
              </a:tr>
              <a:tr h="401622">
                <a:tc>
                  <a:txBody>
                    <a:bodyPr/>
                    <a:lstStyle/>
                    <a:p>
                      <a:pPr algn="ctr"/>
                      <a:r>
                        <a:rPr lang="en-US" altLang="zh-TW" b="1" dirty="0" smtClean="0"/>
                        <a:t>129=&gt;-127</a:t>
                      </a:r>
                      <a:endParaRPr lang="zh-TW" altLang="en-US" b="1" dirty="0"/>
                    </a:p>
                  </a:txBody>
                  <a:tcPr/>
                </a:tc>
                <a:tc>
                  <a:txBody>
                    <a:bodyPr/>
                    <a:lstStyle/>
                    <a:p>
                      <a:pPr algn="ctr"/>
                      <a:r>
                        <a:rPr lang="en-US" altLang="zh-TW" b="1" dirty="0" smtClean="0"/>
                        <a:t>10000001</a:t>
                      </a:r>
                      <a:endParaRPr lang="zh-TW" altLang="en-US" b="1" dirty="0"/>
                    </a:p>
                  </a:txBody>
                  <a:tcPr/>
                </a:tc>
                <a:tc>
                  <a:txBody>
                    <a:bodyPr/>
                    <a:lstStyle/>
                    <a:p>
                      <a:pPr algn="ctr"/>
                      <a:r>
                        <a:rPr lang="en-US" altLang="zh-TW" b="1" dirty="0" smtClean="0"/>
                        <a:t>01111110</a:t>
                      </a:r>
                      <a:endParaRPr lang="zh-TW" altLang="en-US" b="1" dirty="0"/>
                    </a:p>
                  </a:txBody>
                  <a:tcPr/>
                </a:tc>
                <a:tc>
                  <a:txBody>
                    <a:bodyPr/>
                    <a:lstStyle/>
                    <a:p>
                      <a:pPr algn="ctr"/>
                      <a:r>
                        <a:rPr lang="en-US" altLang="zh-TW" b="1" dirty="0" smtClean="0"/>
                        <a:t>01111111</a:t>
                      </a:r>
                      <a:endParaRPr lang="zh-TW" altLang="en-US" b="1" dirty="0"/>
                    </a:p>
                  </a:txBody>
                  <a:tcPr/>
                </a:tc>
                <a:tc>
                  <a:txBody>
                    <a:bodyPr/>
                    <a:lstStyle/>
                    <a:p>
                      <a:pPr algn="ctr"/>
                      <a:r>
                        <a:rPr lang="en-US" altLang="zh-TW" b="1" dirty="0" smtClean="0"/>
                        <a:t>127</a:t>
                      </a:r>
                      <a:endParaRPr lang="zh-TW" altLang="en-US" b="1" dirty="0"/>
                    </a:p>
                  </a:txBody>
                  <a:tcPr/>
                </a:tc>
              </a:tr>
              <a:tr h="401622">
                <a:tc>
                  <a:txBody>
                    <a:bodyPr/>
                    <a:lstStyle/>
                    <a:p>
                      <a:pPr algn="ctr"/>
                      <a:r>
                        <a:rPr lang="en-US" altLang="zh-TW" b="1" dirty="0" smtClean="0"/>
                        <a:t>255=&gt;-1</a:t>
                      </a:r>
                      <a:endParaRPr lang="zh-TW" altLang="en-US" b="1" dirty="0"/>
                    </a:p>
                  </a:txBody>
                  <a:tcPr/>
                </a:tc>
                <a:tc>
                  <a:txBody>
                    <a:bodyPr/>
                    <a:lstStyle/>
                    <a:p>
                      <a:pPr algn="ctr"/>
                      <a:r>
                        <a:rPr lang="en-US" altLang="zh-TW" b="1" dirty="0" smtClean="0"/>
                        <a:t>11111111</a:t>
                      </a:r>
                      <a:endParaRPr lang="zh-TW" altLang="en-US" b="1" dirty="0"/>
                    </a:p>
                  </a:txBody>
                  <a:tcPr/>
                </a:tc>
                <a:tc>
                  <a:txBody>
                    <a:bodyPr/>
                    <a:lstStyle/>
                    <a:p>
                      <a:pPr algn="ctr"/>
                      <a:r>
                        <a:rPr lang="en-US" altLang="zh-TW" b="1" dirty="0" smtClean="0"/>
                        <a:t>00000000</a:t>
                      </a:r>
                      <a:endParaRPr lang="zh-TW" altLang="en-US" b="1" dirty="0"/>
                    </a:p>
                  </a:txBody>
                  <a:tcPr/>
                </a:tc>
                <a:tc>
                  <a:txBody>
                    <a:bodyPr/>
                    <a:lstStyle/>
                    <a:p>
                      <a:pPr algn="ctr"/>
                      <a:r>
                        <a:rPr lang="en-US" altLang="zh-TW" b="1" dirty="0" smtClean="0"/>
                        <a:t>00000001</a:t>
                      </a:r>
                      <a:endParaRPr lang="zh-TW" altLang="en-US" b="1" dirty="0"/>
                    </a:p>
                  </a:txBody>
                  <a:tcPr/>
                </a:tc>
                <a:tc>
                  <a:txBody>
                    <a:bodyPr/>
                    <a:lstStyle/>
                    <a:p>
                      <a:pPr algn="ctr"/>
                      <a:r>
                        <a:rPr lang="en-US" altLang="zh-TW" b="1" dirty="0" smtClean="0"/>
                        <a:t>1</a:t>
                      </a:r>
                      <a:endParaRPr lang="zh-TW" altLang="en-US" b="1"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鑑識</a:t>
            </a:r>
            <a:endParaRPr lang="en-US" altLang="zh-TW" dirty="0" smtClean="0"/>
          </a:p>
          <a:p>
            <a:pPr lvl="1"/>
            <a:r>
              <a:rPr lang="zh-TW" altLang="en-US" dirty="0" smtClean="0"/>
              <a:t>檔案擷取</a:t>
            </a:r>
            <a:endParaRPr lang="en-US" altLang="zh-TW" dirty="0" smtClean="0"/>
          </a:p>
          <a:p>
            <a:pPr lvl="1"/>
            <a:r>
              <a:rPr lang="zh-TW" altLang="en-US" dirty="0" smtClean="0"/>
              <a:t>網路封包擷取</a:t>
            </a:r>
            <a:endParaRPr lang="zh-TW" altLang="en-US" dirty="0"/>
          </a:p>
        </p:txBody>
      </p:sp>
      <p:pic>
        <p:nvPicPr>
          <p:cNvPr id="24579" name="Picture 3"/>
          <p:cNvPicPr>
            <a:picLocks noChangeAspect="1" noChangeArrowheads="1"/>
          </p:cNvPicPr>
          <p:nvPr/>
        </p:nvPicPr>
        <p:blipFill>
          <a:blip r:embed="rId2" cstate="print"/>
          <a:srcRect/>
          <a:stretch>
            <a:fillRect/>
          </a:stretch>
        </p:blipFill>
        <p:spPr bwMode="auto">
          <a:xfrm>
            <a:off x="467544" y="4581128"/>
            <a:ext cx="8372475" cy="1952625"/>
          </a:xfrm>
          <a:prstGeom prst="rect">
            <a:avLst/>
          </a:prstGeom>
          <a:noFill/>
          <a:ln w="9525">
            <a:noFill/>
            <a:miter lim="800000"/>
            <a:headEnd/>
            <a:tailEnd/>
          </a:ln>
        </p:spPr>
      </p:pic>
      <p:pic>
        <p:nvPicPr>
          <p:cNvPr id="24578" name="Picture 2" descr="「encase」的圖片搜尋結果"/>
          <p:cNvPicPr>
            <a:picLocks noChangeAspect="1" noChangeArrowheads="1"/>
          </p:cNvPicPr>
          <p:nvPr/>
        </p:nvPicPr>
        <p:blipFill>
          <a:blip r:embed="rId3" cstate="print"/>
          <a:srcRect/>
          <a:stretch>
            <a:fillRect/>
          </a:stretch>
        </p:blipFill>
        <p:spPr bwMode="auto">
          <a:xfrm>
            <a:off x="4067944" y="1700808"/>
            <a:ext cx="4752975" cy="3362326"/>
          </a:xfrm>
          <a:prstGeom prst="rect">
            <a:avLst/>
          </a:prstGeom>
          <a:noFill/>
        </p:spPr>
      </p:pic>
      <p:sp>
        <p:nvSpPr>
          <p:cNvPr id="6" name="投影片編號版面配置區 5"/>
          <p:cNvSpPr>
            <a:spLocks noGrp="1"/>
          </p:cNvSpPr>
          <p:nvPr>
            <p:ph type="sldNum" sz="quarter" idx="12"/>
          </p:nvPr>
        </p:nvSpPr>
        <p:spPr/>
        <p:txBody>
          <a:bodyPr/>
          <a:lstStyle/>
          <a:p>
            <a:fld id="{AC4F3721-7B86-4553-8DA8-FFD0BB461115}" type="slidenum">
              <a:rPr lang="zh-TW" altLang="en-US" smtClean="0"/>
              <a:pPr/>
              <a:t>7</a:t>
            </a:fld>
            <a:endParaRPr lang="zh-TW" altLang="en-US"/>
          </a:p>
        </p:txBody>
      </p:sp>
      <p:sp>
        <p:nvSpPr>
          <p:cNvPr id="7" name="矩形 6"/>
          <p:cNvSpPr/>
          <p:nvPr/>
        </p:nvSpPr>
        <p:spPr>
          <a:xfrm>
            <a:off x="251520" y="5085184"/>
            <a:ext cx="302433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signed</a:t>
            </a:r>
          </a:p>
          <a:p>
            <a:pPr lvl="1"/>
            <a:r>
              <a:rPr lang="zh-TW" altLang="en-US" dirty="0" smtClean="0"/>
              <a:t>有正數與負數的資料型態 ，</a:t>
            </a:r>
            <a:r>
              <a:rPr lang="en-US" altLang="zh-TW" dirty="0" smtClean="0"/>
              <a:t>signed </a:t>
            </a:r>
            <a:r>
              <a:rPr lang="en-US" altLang="zh-TW" dirty="0" err="1" smtClean="0"/>
              <a:t>int</a:t>
            </a:r>
            <a:endParaRPr lang="en-US" altLang="zh-TW" dirty="0" smtClean="0"/>
          </a:p>
          <a:p>
            <a:pPr lvl="1"/>
            <a:r>
              <a:rPr lang="zh-TW" altLang="en-US" dirty="0" smtClean="0"/>
              <a:t>預設使用整數資料型態都是</a:t>
            </a:r>
            <a:r>
              <a:rPr lang="en-US" altLang="zh-TW" dirty="0" smtClean="0"/>
              <a:t>signed</a:t>
            </a:r>
            <a:r>
              <a:rPr lang="zh-TW" altLang="en-US" dirty="0" smtClean="0"/>
              <a:t>如</a:t>
            </a:r>
            <a:r>
              <a:rPr lang="en-US" altLang="zh-TW" dirty="0" smtClean="0"/>
              <a:t>:</a:t>
            </a:r>
            <a:r>
              <a:rPr lang="zh-TW" altLang="en-US" dirty="0" smtClean="0"/>
              <a:t> </a:t>
            </a:r>
            <a:r>
              <a:rPr lang="en-US" altLang="zh-TW" dirty="0" err="1" smtClean="0"/>
              <a:t>int</a:t>
            </a:r>
            <a:r>
              <a:rPr lang="zh-TW" altLang="en-US" dirty="0" smtClean="0"/>
              <a:t>就是指</a:t>
            </a:r>
            <a:r>
              <a:rPr lang="en-US" altLang="zh-TW" dirty="0" smtClean="0"/>
              <a:t>signed  </a:t>
            </a:r>
            <a:r>
              <a:rPr lang="en-US" altLang="zh-TW" dirty="0" err="1" smtClean="0"/>
              <a:t>int</a:t>
            </a:r>
            <a:endParaRPr lang="en-US" altLang="zh-TW" dirty="0" smtClean="0"/>
          </a:p>
          <a:p>
            <a:pPr lvl="1"/>
            <a:endParaRPr lang="en-US" altLang="zh-TW" dirty="0" smtClean="0"/>
          </a:p>
          <a:p>
            <a:r>
              <a:rPr lang="en-US" altLang="zh-TW" dirty="0" smtClean="0"/>
              <a:t>unsigned</a:t>
            </a:r>
          </a:p>
          <a:p>
            <a:pPr lvl="1"/>
            <a:r>
              <a:rPr lang="zh-TW" altLang="en-US" dirty="0" smtClean="0"/>
              <a:t>整數資料型態，使用與</a:t>
            </a:r>
            <a:r>
              <a:rPr lang="en-US" altLang="zh-TW" dirty="0" smtClean="0"/>
              <a:t>signed</a:t>
            </a:r>
            <a:r>
              <a:rPr lang="zh-TW" altLang="en-US" dirty="0" smtClean="0"/>
              <a:t>相同的位置存取整數時，</a:t>
            </a:r>
            <a:r>
              <a:rPr lang="en-US" altLang="zh-TW" dirty="0" smtClean="0"/>
              <a:t>signed/unsigned</a:t>
            </a:r>
            <a:r>
              <a:rPr lang="zh-TW" altLang="en-US" dirty="0" smtClean="0"/>
              <a:t>決定是否使用負數，</a:t>
            </a:r>
            <a:r>
              <a:rPr lang="en-US" altLang="zh-TW" dirty="0" smtClean="0"/>
              <a:t>unsigned</a:t>
            </a:r>
            <a:r>
              <a:rPr lang="zh-TW" altLang="en-US" dirty="0" smtClean="0"/>
              <a:t>則是指有正整數。</a:t>
            </a:r>
            <a:endParaRPr lang="en-US" altLang="zh-TW" dirty="0" smtClean="0"/>
          </a:p>
          <a:p>
            <a:pPr lvl="1"/>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正整數</a:t>
            </a:r>
            <a:r>
              <a:rPr lang="en-US" altLang="zh-TW" dirty="0" smtClean="0"/>
              <a:t> (</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(unsigned char)</a:t>
            </a:r>
          </a:p>
          <a:p>
            <a:pPr lvl="1"/>
            <a:r>
              <a:rPr lang="en-US" altLang="zh-TW" dirty="0" smtClean="0"/>
              <a:t>0-255</a:t>
            </a:r>
          </a:p>
          <a:p>
            <a:pPr lvl="1"/>
            <a:endParaRPr lang="en-US" altLang="zh-TW" dirty="0" smtClean="0"/>
          </a:p>
          <a:p>
            <a:r>
              <a:rPr lang="zh-TW" altLang="en-US" dirty="0" smtClean="0"/>
              <a:t>整數</a:t>
            </a:r>
            <a:r>
              <a:rPr lang="en-US" altLang="zh-TW" dirty="0" smtClean="0"/>
              <a:t>(</a:t>
            </a:r>
            <a:r>
              <a:rPr lang="zh-TW" altLang="en-US" dirty="0" smtClean="0"/>
              <a:t>以</a:t>
            </a:r>
            <a:r>
              <a:rPr lang="en-US" altLang="zh-TW" dirty="0" smtClean="0"/>
              <a:t>8</a:t>
            </a:r>
            <a:r>
              <a:rPr lang="zh-TW" altLang="en-US" dirty="0" smtClean="0"/>
              <a:t> </a:t>
            </a:r>
            <a:r>
              <a:rPr lang="en-US" altLang="zh-TW" dirty="0" smtClean="0"/>
              <a:t>bits</a:t>
            </a:r>
            <a:r>
              <a:rPr lang="zh-TW" altLang="en-US" dirty="0" smtClean="0"/>
              <a:t>為例</a:t>
            </a:r>
            <a:r>
              <a:rPr lang="en-US" altLang="zh-TW" dirty="0" smtClean="0"/>
              <a:t>) ([signed] char)</a:t>
            </a:r>
          </a:p>
          <a:p>
            <a:pPr lvl="1"/>
            <a:r>
              <a:rPr lang="zh-TW" altLang="en-US" dirty="0" smtClean="0"/>
              <a:t>基於</a:t>
            </a:r>
            <a:r>
              <a:rPr lang="en-US" altLang="zh-TW" dirty="0" smtClean="0"/>
              <a:t>2</a:t>
            </a:r>
            <a:r>
              <a:rPr lang="zh-TW" altLang="en-US" dirty="0" smtClean="0"/>
              <a:t>補數的概念</a:t>
            </a:r>
            <a:endParaRPr lang="en-US" altLang="zh-TW" dirty="0" smtClean="0"/>
          </a:p>
          <a:p>
            <a:pPr lvl="1"/>
            <a:r>
              <a:rPr lang="en-US" altLang="zh-TW" dirty="0" smtClean="0"/>
              <a:t>0-127</a:t>
            </a:r>
            <a:r>
              <a:rPr lang="zh-TW" altLang="en-US" dirty="0" smtClean="0"/>
              <a:t>為正數</a:t>
            </a:r>
            <a:r>
              <a:rPr lang="en-US" altLang="zh-TW" dirty="0" smtClean="0"/>
              <a:t>(128=&gt;-128)</a:t>
            </a:r>
          </a:p>
          <a:p>
            <a:pPr lvl="1"/>
            <a:r>
              <a:rPr lang="en-US" altLang="zh-TW" dirty="0" smtClean="0"/>
              <a:t>128-255</a:t>
            </a:r>
            <a:r>
              <a:rPr lang="zh-TW" altLang="en-US" dirty="0" smtClean="0"/>
              <a:t>為負數</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其他進位議題</a:t>
            </a:r>
            <a:endParaRPr lang="en-US" altLang="zh-TW" dirty="0" smtClean="0"/>
          </a:p>
          <a:p>
            <a:pPr lvl="1"/>
            <a:r>
              <a:rPr lang="zh-TW" altLang="en-US" dirty="0" smtClean="0"/>
              <a:t>二進位十進碼 </a:t>
            </a:r>
            <a:r>
              <a:rPr lang="en-US" altLang="zh-TW" dirty="0" smtClean="0"/>
              <a:t>(BCD, Binary-coded decimal)</a:t>
            </a:r>
          </a:p>
          <a:p>
            <a:pPr lvl="2"/>
            <a:r>
              <a:rPr lang="zh-TW" altLang="en-US" dirty="0" smtClean="0"/>
              <a:t>用</a:t>
            </a:r>
            <a:r>
              <a:rPr lang="en-US" altLang="zh-TW" dirty="0" smtClean="0"/>
              <a:t>16</a:t>
            </a:r>
            <a:r>
              <a:rPr lang="zh-TW" altLang="en-US" dirty="0" smtClean="0"/>
              <a:t>進位的值來模擬</a:t>
            </a:r>
            <a:r>
              <a:rPr lang="en-US" altLang="zh-TW" dirty="0" smtClean="0"/>
              <a:t>10</a:t>
            </a:r>
            <a:r>
              <a:rPr lang="zh-TW" altLang="en-US" dirty="0" smtClean="0"/>
              <a:t>進位</a:t>
            </a:r>
            <a:endParaRPr lang="en-US" altLang="zh-TW" dirty="0" smtClean="0"/>
          </a:p>
          <a:p>
            <a:pPr lvl="2"/>
            <a:r>
              <a:rPr lang="zh-TW" altLang="en-US" dirty="0" smtClean="0"/>
              <a:t>如</a:t>
            </a:r>
            <a:r>
              <a:rPr lang="en-US" altLang="zh-TW" dirty="0" smtClean="0"/>
              <a:t>:</a:t>
            </a:r>
          </a:p>
          <a:p>
            <a:pPr lvl="3"/>
            <a:r>
              <a:rPr lang="en-US" altLang="zh-TW" dirty="0" smtClean="0"/>
              <a:t>10_10 =&gt; 10_16 = 16_10</a:t>
            </a:r>
          </a:p>
          <a:p>
            <a:pPr lvl="3"/>
            <a:r>
              <a:rPr lang="en-US" altLang="zh-TW" dirty="0" smtClean="0"/>
              <a:t>999_10 =&gt; 999_16 = 2457_10</a:t>
            </a:r>
          </a:p>
          <a:p>
            <a:pPr lvl="2"/>
            <a:r>
              <a:rPr lang="zh-TW" altLang="en-US" dirty="0" smtClean="0"/>
              <a:t>意義為如果</a:t>
            </a:r>
            <a:r>
              <a:rPr lang="en-US" altLang="zh-TW" dirty="0" smtClean="0"/>
              <a:t>16</a:t>
            </a:r>
            <a:r>
              <a:rPr lang="zh-TW" altLang="en-US" dirty="0" smtClean="0"/>
              <a:t>進位顯示較方便，直接變為</a:t>
            </a:r>
            <a:r>
              <a:rPr lang="en-US" altLang="zh-TW" dirty="0" smtClean="0"/>
              <a:t>16</a:t>
            </a:r>
            <a:r>
              <a:rPr lang="zh-TW" altLang="en-US" dirty="0" smtClean="0"/>
              <a:t>進位即可</a:t>
            </a:r>
            <a:endParaRPr lang="en-US" altLang="zh-TW" dirty="0" smtClean="0"/>
          </a:p>
          <a:p>
            <a:pPr lvl="2"/>
            <a:endParaRPr lang="en-US" altLang="zh-TW" dirty="0" smtClean="0"/>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超三碼</a:t>
            </a:r>
            <a:r>
              <a:rPr lang="en-US" altLang="zh-TW" dirty="0" smtClean="0"/>
              <a:t>/</a:t>
            </a:r>
            <a:r>
              <a:rPr lang="zh-TW" altLang="en-US" dirty="0" smtClean="0"/>
              <a:t>加三碼</a:t>
            </a:r>
            <a:r>
              <a:rPr lang="en-US" altLang="zh-TW" dirty="0" smtClean="0"/>
              <a:t>(Excess-3/XS-3)</a:t>
            </a:r>
            <a:r>
              <a:rPr lang="zh-TW" altLang="en-US" dirty="0" smtClean="0"/>
              <a:t>或</a:t>
            </a:r>
            <a:r>
              <a:rPr lang="en-US" altLang="zh-TW" dirty="0" err="1" smtClean="0"/>
              <a:t>Stibitz</a:t>
            </a:r>
            <a:r>
              <a:rPr lang="en-US" altLang="zh-TW" dirty="0" smtClean="0"/>
              <a:t> code</a:t>
            </a:r>
          </a:p>
          <a:p>
            <a:pPr lvl="1"/>
            <a:r>
              <a:rPr lang="en-US" altLang="zh-TW" dirty="0" smtClean="0"/>
              <a:t>BCD+3</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73</a:t>
            </a:fld>
            <a:endParaRPr lang="zh-TW" altLang="en-US"/>
          </a:p>
        </p:txBody>
      </p:sp>
      <p:graphicFrame>
        <p:nvGraphicFramePr>
          <p:cNvPr id="6" name="表格 5"/>
          <p:cNvGraphicFramePr>
            <a:graphicFrameLocks noGrp="1"/>
          </p:cNvGraphicFramePr>
          <p:nvPr/>
        </p:nvGraphicFramePr>
        <p:xfrm>
          <a:off x="0" y="2564904"/>
          <a:ext cx="9144000" cy="4293095"/>
        </p:xfrm>
        <a:graphic>
          <a:graphicData uri="http://schemas.openxmlformats.org/drawingml/2006/table">
            <a:tbl>
              <a:tblPr firstRow="1" bandRow="1">
                <a:tableStyleId>{5C22544A-7EE6-4342-B048-85BDC9FD1C3A}</a:tableStyleId>
              </a:tblPr>
              <a:tblGrid>
                <a:gridCol w="1143000"/>
                <a:gridCol w="1143000"/>
                <a:gridCol w="1143000"/>
                <a:gridCol w="1143000"/>
                <a:gridCol w="1143000"/>
                <a:gridCol w="1143000"/>
                <a:gridCol w="1143000"/>
                <a:gridCol w="1143000"/>
              </a:tblGrid>
              <a:tr h="1294091">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c>
                  <a:txBody>
                    <a:bodyPr/>
                    <a:lstStyle/>
                    <a:p>
                      <a:r>
                        <a:rPr lang="zh-TW" altLang="en-US" dirty="0" smtClean="0"/>
                        <a:t>十進位</a:t>
                      </a:r>
                      <a:endParaRPr lang="en-US" dirty="0"/>
                    </a:p>
                  </a:txBody>
                  <a:tcPr anchor="ctr"/>
                </a:tc>
                <a:tc>
                  <a:txBody>
                    <a:bodyPr/>
                    <a:lstStyle/>
                    <a:p>
                      <a:r>
                        <a:rPr lang="zh-TW" altLang="en-US" dirty="0" smtClean="0"/>
                        <a:t>二進位</a:t>
                      </a:r>
                      <a:endParaRPr lang="en-US" dirty="0"/>
                    </a:p>
                  </a:txBody>
                  <a:tcPr anchor="ctr"/>
                </a:tc>
              </a:tr>
              <a:tr h="749751">
                <a:tc>
                  <a:txBody>
                    <a:bodyPr/>
                    <a:lstStyle/>
                    <a:p>
                      <a:pPr algn="ctr"/>
                      <a:r>
                        <a:rPr lang="zh-TW" altLang="en-US" dirty="0"/>
                        <a:t>−</a:t>
                      </a:r>
                      <a:r>
                        <a:rPr lang="en-US" altLang="zh-TW" dirty="0"/>
                        <a:t>3 </a:t>
                      </a:r>
                    </a:p>
                  </a:txBody>
                  <a:tcPr anchor="ctr"/>
                </a:tc>
                <a:tc>
                  <a:txBody>
                    <a:bodyPr/>
                    <a:lstStyle/>
                    <a:p>
                      <a:pPr algn="ctr"/>
                      <a:r>
                        <a:rPr lang="en-US" altLang="zh-TW" dirty="0"/>
                        <a:t>0000 </a:t>
                      </a:r>
                    </a:p>
                  </a:txBody>
                  <a:tcPr anchor="ctr"/>
                </a:tc>
                <a:tc>
                  <a:txBody>
                    <a:bodyPr/>
                    <a:lstStyle/>
                    <a:p>
                      <a:pPr algn="ctr"/>
                      <a:r>
                        <a:rPr lang="en-US" altLang="zh-TW" dirty="0"/>
                        <a:t>1 </a:t>
                      </a:r>
                    </a:p>
                  </a:txBody>
                  <a:tcPr anchor="ctr"/>
                </a:tc>
                <a:tc>
                  <a:txBody>
                    <a:bodyPr/>
                    <a:lstStyle/>
                    <a:p>
                      <a:pPr algn="ctr"/>
                      <a:r>
                        <a:rPr lang="en-US" altLang="zh-TW" dirty="0"/>
                        <a:t>0100 </a:t>
                      </a:r>
                    </a:p>
                  </a:txBody>
                  <a:tcPr anchor="ctr"/>
                </a:tc>
                <a:tc>
                  <a:txBody>
                    <a:bodyPr/>
                    <a:lstStyle/>
                    <a:p>
                      <a:pPr algn="ctr"/>
                      <a:r>
                        <a:rPr lang="en-US" altLang="zh-TW" dirty="0"/>
                        <a:t>5 </a:t>
                      </a:r>
                    </a:p>
                  </a:txBody>
                  <a:tcPr anchor="ctr"/>
                </a:tc>
                <a:tc>
                  <a:txBody>
                    <a:bodyPr/>
                    <a:lstStyle/>
                    <a:p>
                      <a:pPr algn="ctr"/>
                      <a:r>
                        <a:rPr lang="en-US" altLang="zh-TW" dirty="0"/>
                        <a:t>1000 </a:t>
                      </a:r>
                    </a:p>
                  </a:txBody>
                  <a:tcPr anchor="ctr"/>
                </a:tc>
                <a:tc>
                  <a:txBody>
                    <a:bodyPr/>
                    <a:lstStyle/>
                    <a:p>
                      <a:pPr algn="ctr"/>
                      <a:r>
                        <a:rPr lang="en-US" altLang="zh-TW" dirty="0"/>
                        <a:t>9 </a:t>
                      </a:r>
                    </a:p>
                  </a:txBody>
                  <a:tcPr anchor="ctr"/>
                </a:tc>
                <a:tc>
                  <a:txBody>
                    <a:bodyPr/>
                    <a:lstStyle/>
                    <a:p>
                      <a:pPr algn="ctr"/>
                      <a:r>
                        <a:rPr lang="en-US" altLang="zh-TW" dirty="0"/>
                        <a:t>1100 </a:t>
                      </a:r>
                    </a:p>
                  </a:txBody>
                  <a:tcPr anchor="ctr"/>
                </a:tc>
              </a:tr>
              <a:tr h="749751">
                <a:tc>
                  <a:txBody>
                    <a:bodyPr/>
                    <a:lstStyle/>
                    <a:p>
                      <a:pPr algn="ctr"/>
                      <a:r>
                        <a:rPr lang="zh-TW" altLang="en-US" dirty="0"/>
                        <a:t>−</a:t>
                      </a:r>
                      <a:r>
                        <a:rPr lang="en-US" altLang="zh-TW" dirty="0"/>
                        <a:t>2 </a:t>
                      </a:r>
                    </a:p>
                  </a:txBody>
                  <a:tcPr anchor="ctr"/>
                </a:tc>
                <a:tc>
                  <a:txBody>
                    <a:bodyPr/>
                    <a:lstStyle/>
                    <a:p>
                      <a:pPr algn="ctr"/>
                      <a:r>
                        <a:rPr lang="en-US" altLang="zh-TW" dirty="0"/>
                        <a:t>0001 </a:t>
                      </a:r>
                    </a:p>
                  </a:txBody>
                  <a:tcPr anchor="ctr"/>
                </a:tc>
                <a:tc>
                  <a:txBody>
                    <a:bodyPr/>
                    <a:lstStyle/>
                    <a:p>
                      <a:pPr algn="ctr"/>
                      <a:r>
                        <a:rPr lang="en-US" altLang="zh-TW" dirty="0"/>
                        <a:t>2 </a:t>
                      </a:r>
                    </a:p>
                  </a:txBody>
                  <a:tcPr anchor="ctr"/>
                </a:tc>
                <a:tc>
                  <a:txBody>
                    <a:bodyPr/>
                    <a:lstStyle/>
                    <a:p>
                      <a:pPr algn="ctr"/>
                      <a:r>
                        <a:rPr lang="en-US" altLang="zh-TW" dirty="0"/>
                        <a:t>0101 </a:t>
                      </a:r>
                    </a:p>
                  </a:txBody>
                  <a:tcPr anchor="ctr"/>
                </a:tc>
                <a:tc>
                  <a:txBody>
                    <a:bodyPr/>
                    <a:lstStyle/>
                    <a:p>
                      <a:pPr algn="ctr"/>
                      <a:r>
                        <a:rPr lang="en-US" altLang="zh-TW" dirty="0"/>
                        <a:t>6 </a:t>
                      </a:r>
                    </a:p>
                  </a:txBody>
                  <a:tcPr anchor="ctr"/>
                </a:tc>
                <a:tc>
                  <a:txBody>
                    <a:bodyPr/>
                    <a:lstStyle/>
                    <a:p>
                      <a:pPr algn="ctr"/>
                      <a:r>
                        <a:rPr lang="en-US" altLang="zh-TW" dirty="0"/>
                        <a:t>1001 </a:t>
                      </a:r>
                    </a:p>
                  </a:txBody>
                  <a:tcPr anchor="ctr"/>
                </a:tc>
                <a:tc>
                  <a:txBody>
                    <a:bodyPr/>
                    <a:lstStyle/>
                    <a:p>
                      <a:pPr algn="ctr"/>
                      <a:r>
                        <a:rPr lang="en-US" altLang="zh-TW" dirty="0"/>
                        <a:t>10 </a:t>
                      </a:r>
                    </a:p>
                  </a:txBody>
                  <a:tcPr anchor="ctr"/>
                </a:tc>
                <a:tc>
                  <a:txBody>
                    <a:bodyPr/>
                    <a:lstStyle/>
                    <a:p>
                      <a:pPr algn="ctr"/>
                      <a:r>
                        <a:rPr lang="en-US" altLang="zh-TW" dirty="0"/>
                        <a:t>1101 </a:t>
                      </a:r>
                    </a:p>
                  </a:txBody>
                  <a:tcPr anchor="ctr"/>
                </a:tc>
              </a:tr>
              <a:tr h="749751">
                <a:tc>
                  <a:txBody>
                    <a:bodyPr/>
                    <a:lstStyle/>
                    <a:p>
                      <a:pPr algn="ctr"/>
                      <a:r>
                        <a:rPr lang="zh-TW" altLang="en-US" dirty="0"/>
                        <a:t>−</a:t>
                      </a:r>
                      <a:r>
                        <a:rPr lang="en-US" altLang="zh-TW" dirty="0"/>
                        <a:t>1 </a:t>
                      </a:r>
                    </a:p>
                  </a:txBody>
                  <a:tcPr anchor="ctr"/>
                </a:tc>
                <a:tc>
                  <a:txBody>
                    <a:bodyPr/>
                    <a:lstStyle/>
                    <a:p>
                      <a:pPr algn="ctr"/>
                      <a:r>
                        <a:rPr lang="en-US" altLang="zh-TW"/>
                        <a:t>0010 </a:t>
                      </a:r>
                    </a:p>
                  </a:txBody>
                  <a:tcPr anchor="ctr"/>
                </a:tc>
                <a:tc>
                  <a:txBody>
                    <a:bodyPr/>
                    <a:lstStyle/>
                    <a:p>
                      <a:pPr algn="ctr"/>
                      <a:r>
                        <a:rPr lang="en-US" altLang="zh-TW"/>
                        <a:t>3 </a:t>
                      </a:r>
                    </a:p>
                  </a:txBody>
                  <a:tcPr anchor="ctr"/>
                </a:tc>
                <a:tc>
                  <a:txBody>
                    <a:bodyPr/>
                    <a:lstStyle/>
                    <a:p>
                      <a:pPr algn="ctr"/>
                      <a:r>
                        <a:rPr lang="en-US" altLang="zh-TW" dirty="0"/>
                        <a:t>0110 </a:t>
                      </a:r>
                    </a:p>
                  </a:txBody>
                  <a:tcPr anchor="ctr"/>
                </a:tc>
                <a:tc>
                  <a:txBody>
                    <a:bodyPr/>
                    <a:lstStyle/>
                    <a:p>
                      <a:pPr algn="ctr"/>
                      <a:r>
                        <a:rPr lang="en-US" altLang="zh-TW" dirty="0"/>
                        <a:t>7 </a:t>
                      </a:r>
                    </a:p>
                  </a:txBody>
                  <a:tcPr anchor="ctr"/>
                </a:tc>
                <a:tc>
                  <a:txBody>
                    <a:bodyPr/>
                    <a:lstStyle/>
                    <a:p>
                      <a:pPr algn="ctr"/>
                      <a:r>
                        <a:rPr lang="en-US" altLang="zh-TW" dirty="0"/>
                        <a:t>1010 </a:t>
                      </a:r>
                    </a:p>
                  </a:txBody>
                  <a:tcPr anchor="ctr"/>
                </a:tc>
                <a:tc>
                  <a:txBody>
                    <a:bodyPr/>
                    <a:lstStyle/>
                    <a:p>
                      <a:pPr algn="ctr"/>
                      <a:r>
                        <a:rPr lang="en-US" altLang="zh-TW" dirty="0"/>
                        <a:t>11 </a:t>
                      </a:r>
                    </a:p>
                  </a:txBody>
                  <a:tcPr anchor="ctr"/>
                </a:tc>
                <a:tc>
                  <a:txBody>
                    <a:bodyPr/>
                    <a:lstStyle/>
                    <a:p>
                      <a:pPr algn="ctr"/>
                      <a:r>
                        <a:rPr lang="en-US" altLang="zh-TW"/>
                        <a:t>1110 </a:t>
                      </a:r>
                    </a:p>
                  </a:txBody>
                  <a:tcPr anchor="ctr"/>
                </a:tc>
              </a:tr>
              <a:tr h="749751">
                <a:tc>
                  <a:txBody>
                    <a:bodyPr/>
                    <a:lstStyle/>
                    <a:p>
                      <a:pPr algn="ctr"/>
                      <a:r>
                        <a:rPr lang="en-US" altLang="zh-TW"/>
                        <a:t>0 </a:t>
                      </a:r>
                    </a:p>
                  </a:txBody>
                  <a:tcPr anchor="ctr"/>
                </a:tc>
                <a:tc>
                  <a:txBody>
                    <a:bodyPr/>
                    <a:lstStyle/>
                    <a:p>
                      <a:pPr algn="ctr"/>
                      <a:r>
                        <a:rPr lang="en-US" altLang="zh-TW"/>
                        <a:t>0011 </a:t>
                      </a:r>
                    </a:p>
                  </a:txBody>
                  <a:tcPr anchor="ctr"/>
                </a:tc>
                <a:tc>
                  <a:txBody>
                    <a:bodyPr/>
                    <a:lstStyle/>
                    <a:p>
                      <a:pPr algn="ctr"/>
                      <a:r>
                        <a:rPr lang="en-US" altLang="zh-TW"/>
                        <a:t>4 </a:t>
                      </a:r>
                    </a:p>
                  </a:txBody>
                  <a:tcPr anchor="ctr"/>
                </a:tc>
                <a:tc>
                  <a:txBody>
                    <a:bodyPr/>
                    <a:lstStyle/>
                    <a:p>
                      <a:pPr algn="ctr"/>
                      <a:r>
                        <a:rPr lang="en-US" altLang="zh-TW"/>
                        <a:t>0111 </a:t>
                      </a:r>
                    </a:p>
                  </a:txBody>
                  <a:tcPr anchor="ctr"/>
                </a:tc>
                <a:tc>
                  <a:txBody>
                    <a:bodyPr/>
                    <a:lstStyle/>
                    <a:p>
                      <a:pPr algn="ctr"/>
                      <a:r>
                        <a:rPr lang="en-US" altLang="zh-TW" dirty="0"/>
                        <a:t>8 </a:t>
                      </a:r>
                    </a:p>
                  </a:txBody>
                  <a:tcPr anchor="ctr"/>
                </a:tc>
                <a:tc>
                  <a:txBody>
                    <a:bodyPr/>
                    <a:lstStyle/>
                    <a:p>
                      <a:pPr algn="ctr"/>
                      <a:r>
                        <a:rPr lang="en-US" altLang="zh-TW" dirty="0"/>
                        <a:t>1011 </a:t>
                      </a:r>
                    </a:p>
                  </a:txBody>
                  <a:tcPr anchor="ctr"/>
                </a:tc>
                <a:tc>
                  <a:txBody>
                    <a:bodyPr/>
                    <a:lstStyle/>
                    <a:p>
                      <a:pPr algn="ctr"/>
                      <a:r>
                        <a:rPr lang="en-US" altLang="zh-TW" dirty="0"/>
                        <a:t>12 </a:t>
                      </a:r>
                    </a:p>
                  </a:txBody>
                  <a:tcPr anchor="ctr"/>
                </a:tc>
                <a:tc>
                  <a:txBody>
                    <a:bodyPr/>
                    <a:lstStyle/>
                    <a:p>
                      <a:pPr algn="ctr"/>
                      <a:r>
                        <a:rPr lang="en-US" altLang="zh-TW" dirty="0"/>
                        <a:t>1111 </a:t>
                      </a:r>
                    </a:p>
                  </a:txBody>
                  <a:tcPr anchor="ct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a:bodyPr>
          <a:lstStyle/>
          <a:p>
            <a:r>
              <a:rPr lang="zh-TW" altLang="en-US" dirty="0" smtClean="0"/>
              <a:t>比特</a:t>
            </a:r>
            <a:r>
              <a:rPr lang="en-US" altLang="zh-TW" dirty="0" smtClean="0"/>
              <a:t>(bits)</a:t>
            </a:r>
          </a:p>
          <a:p>
            <a:pPr lvl="1"/>
            <a:r>
              <a:rPr lang="zh-TW" altLang="en-US" dirty="0" smtClean="0"/>
              <a:t>以二進位而言，一條電路線為一個低電位</a:t>
            </a:r>
            <a:r>
              <a:rPr lang="en-US" altLang="zh-TW" dirty="0" smtClean="0"/>
              <a:t>,</a:t>
            </a:r>
            <a:r>
              <a:rPr lang="zh-TW" altLang="en-US" dirty="0" smtClean="0"/>
              <a:t>高電位也就是</a:t>
            </a:r>
            <a:r>
              <a:rPr lang="en-US" altLang="zh-TW" dirty="0" smtClean="0"/>
              <a:t>0</a:t>
            </a:r>
            <a:r>
              <a:rPr lang="zh-TW" altLang="en-US" dirty="0" smtClean="0"/>
              <a:t>與</a:t>
            </a:r>
            <a:r>
              <a:rPr lang="en-US" altLang="zh-TW" dirty="0" smtClean="0"/>
              <a:t>1</a:t>
            </a:r>
          </a:p>
          <a:p>
            <a:pPr lvl="1"/>
            <a:endParaRPr lang="en-US" altLang="zh-TW" dirty="0" smtClean="0"/>
          </a:p>
          <a:p>
            <a:pPr lvl="1"/>
            <a:r>
              <a:rPr lang="zh-TW" altLang="en-US" dirty="0" smtClean="0"/>
              <a:t>以二進位而言， </a:t>
            </a:r>
            <a:r>
              <a:rPr lang="en-US" altLang="zh-TW" dirty="0" smtClean="0"/>
              <a:t>2</a:t>
            </a:r>
            <a:r>
              <a:rPr lang="zh-TW" altLang="en-US" dirty="0" smtClean="0"/>
              <a:t>條電路線可以表示</a:t>
            </a:r>
            <a:r>
              <a:rPr lang="en-US" altLang="zh-TW" dirty="0" smtClean="0"/>
              <a:t>{00,01,10,11}</a:t>
            </a:r>
            <a:r>
              <a:rPr lang="zh-TW" altLang="en-US" dirty="0" smtClean="0"/>
              <a:t>四種，以排列組合的說法即為</a:t>
            </a:r>
            <a:r>
              <a:rPr lang="en-US" altLang="zh-TW" dirty="0" smtClean="0"/>
              <a:t>2</a:t>
            </a:r>
            <a:r>
              <a:rPr lang="zh-TW" altLang="en-US" dirty="0" smtClean="0"/>
              <a:t>*</a:t>
            </a:r>
            <a:r>
              <a:rPr lang="en-US" altLang="zh-TW" dirty="0" smtClean="0"/>
              <a:t>2=2^2=4</a:t>
            </a:r>
          </a:p>
          <a:p>
            <a:pPr lvl="1"/>
            <a:endParaRPr lang="en-US" altLang="zh-TW" dirty="0" smtClean="0"/>
          </a:p>
          <a:p>
            <a:pPr lvl="1"/>
            <a:r>
              <a:rPr lang="zh-TW" altLang="en-US" dirty="0" smtClean="0"/>
              <a:t>因此</a:t>
            </a:r>
            <a:r>
              <a:rPr lang="en-US" altLang="zh-TW" dirty="0" smtClean="0"/>
              <a:t>N</a:t>
            </a:r>
            <a:r>
              <a:rPr lang="zh-TW" altLang="en-US" dirty="0" smtClean="0"/>
              <a:t>條可以表示的數字有</a:t>
            </a:r>
            <a:r>
              <a:rPr lang="en-US" altLang="zh-TW" dirty="0" smtClean="0"/>
              <a:t>2^N,</a:t>
            </a:r>
            <a:r>
              <a:rPr lang="zh-TW" altLang="en-US" dirty="0" smtClean="0"/>
              <a:t>也就是</a:t>
            </a:r>
            <a:r>
              <a:rPr lang="en-US" altLang="zh-TW" dirty="0" smtClean="0"/>
              <a:t>{00…00, …, 11…11}</a:t>
            </a:r>
          </a:p>
          <a:p>
            <a:pPr lvl="1">
              <a:buNone/>
            </a:pPr>
            <a:endParaRPr lang="en-US" altLang="zh-TW" dirty="0" smtClean="0"/>
          </a:p>
          <a:p>
            <a:pPr lvl="1"/>
            <a:r>
              <a:rPr lang="zh-TW" altLang="en-US" dirty="0" smtClean="0"/>
              <a:t>利用</a:t>
            </a:r>
            <a:r>
              <a:rPr lang="en-US" altLang="zh-TW" dirty="0" smtClean="0"/>
              <a:t>2</a:t>
            </a:r>
            <a:r>
              <a:rPr lang="zh-TW" altLang="en-US" dirty="0" smtClean="0"/>
              <a:t>進位表示即為</a:t>
            </a:r>
            <a:r>
              <a:rPr lang="en-US" altLang="zh-TW" dirty="0" smtClean="0"/>
              <a:t>8 bits</a:t>
            </a:r>
            <a:r>
              <a:rPr lang="zh-TW" altLang="en-US" dirty="0" smtClean="0"/>
              <a:t>數字</a:t>
            </a:r>
            <a:r>
              <a:rPr lang="en-US" altLang="zh-TW" dirty="0" smtClean="0"/>
              <a:t> =&gt; 00000000-11111111(0-255)</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74</a:t>
            </a:fld>
            <a:endParaRPr lang="zh-TW" altLang="en-US"/>
          </a:p>
        </p:txBody>
      </p:sp>
      <p:graphicFrame>
        <p:nvGraphicFramePr>
          <p:cNvPr id="181249" name="Object 1"/>
          <p:cNvGraphicFramePr>
            <a:graphicFrameLocks noChangeAspect="1"/>
          </p:cNvGraphicFramePr>
          <p:nvPr/>
        </p:nvGraphicFramePr>
        <p:xfrm>
          <a:off x="3575050" y="1484784"/>
          <a:ext cx="5568950" cy="452437"/>
        </p:xfrm>
        <a:graphic>
          <a:graphicData uri="http://schemas.openxmlformats.org/presentationml/2006/ole">
            <p:oleObj spid="_x0000_s181249"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比特</a:t>
            </a:r>
            <a:r>
              <a:rPr lang="en-US" altLang="zh-TW" dirty="0" smtClean="0"/>
              <a:t>(bits)</a:t>
            </a:r>
          </a:p>
          <a:p>
            <a:pPr lvl="1"/>
            <a:r>
              <a:rPr lang="zh-TW" altLang="en-US" dirty="0" smtClean="0"/>
              <a:t>以二進位為例</a:t>
            </a:r>
            <a:endParaRPr lang="en-US" altLang="zh-TW" dirty="0" smtClean="0"/>
          </a:p>
          <a:p>
            <a:pPr lvl="2"/>
            <a:r>
              <a:rPr lang="en-US" altLang="zh-TW" dirty="0" smtClean="0"/>
              <a:t>0: 0(1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1: 1(1</a:t>
            </a:r>
            <a:r>
              <a:rPr lang="zh-TW" altLang="en-US" dirty="0" smtClean="0"/>
              <a:t>個位數</a:t>
            </a:r>
            <a:r>
              <a:rPr lang="en-US" altLang="zh-TW" dirty="0" smtClean="0"/>
              <a:t>(bits)</a:t>
            </a:r>
            <a:r>
              <a:rPr lang="zh-TW" altLang="en-US" dirty="0" smtClean="0"/>
              <a:t>即可以儲存</a:t>
            </a:r>
            <a:r>
              <a:rPr lang="en-US" altLang="zh-TW" dirty="0" smtClean="0"/>
              <a:t>)</a:t>
            </a:r>
          </a:p>
          <a:p>
            <a:pPr lvl="2"/>
            <a:r>
              <a:rPr lang="en-US" altLang="zh-TW" dirty="0" smtClean="0"/>
              <a:t>2: 10(2</a:t>
            </a:r>
            <a:r>
              <a:rPr lang="zh-TW" altLang="en-US" dirty="0" smtClean="0"/>
              <a:t>個位數</a:t>
            </a:r>
            <a:r>
              <a:rPr lang="en-US" altLang="zh-TW" dirty="0" smtClean="0"/>
              <a:t>(bits)</a:t>
            </a:r>
            <a:r>
              <a:rPr lang="zh-TW" altLang="en-US" dirty="0" smtClean="0"/>
              <a:t>即可以儲存</a:t>
            </a:r>
            <a:r>
              <a:rPr lang="en-US" altLang="zh-TW" dirty="0" smtClean="0"/>
              <a:t>)</a:t>
            </a:r>
          </a:p>
          <a:p>
            <a:pPr lvl="2"/>
            <a:r>
              <a:rPr lang="zh-TW" altLang="en-US" dirty="0" smtClean="0"/>
              <a:t>因此</a:t>
            </a:r>
            <a:r>
              <a:rPr lang="en-US" altLang="zh-TW" dirty="0" smtClean="0"/>
              <a:t>n</a:t>
            </a:r>
            <a:r>
              <a:rPr lang="zh-TW" altLang="en-US" dirty="0" smtClean="0"/>
              <a:t>需要</a:t>
            </a:r>
            <a:r>
              <a:rPr lang="en-US" altLang="zh-TW" dirty="0" smtClean="0"/>
              <a:t>floor(log_2(n))</a:t>
            </a:r>
            <a:r>
              <a:rPr lang="zh-TW" altLang="en-US" dirty="0" smtClean="0"/>
              <a:t>位數</a:t>
            </a:r>
            <a:r>
              <a:rPr lang="en-US" altLang="zh-TW" dirty="0" smtClean="0"/>
              <a:t>(bit</a:t>
            </a:r>
            <a:r>
              <a:rPr lang="zh-TW" altLang="en-US" dirty="0" smtClean="0"/>
              <a:t>數</a:t>
            </a:r>
            <a:r>
              <a:rPr lang="en-US" altLang="zh-TW" dirty="0" smtClean="0"/>
              <a:t>)</a:t>
            </a:r>
          </a:p>
          <a:p>
            <a:pPr lvl="2"/>
            <a:r>
              <a:rPr lang="en-US" altLang="zh-TW" dirty="0" smtClean="0"/>
              <a:t>3</a:t>
            </a:r>
            <a:r>
              <a:rPr lang="zh-TW" altLang="en-US" dirty="0" smtClean="0"/>
              <a:t>位數</a:t>
            </a:r>
            <a:r>
              <a:rPr lang="en-US" altLang="zh-TW" dirty="0" smtClean="0"/>
              <a:t>(bits):</a:t>
            </a:r>
            <a:r>
              <a:rPr lang="zh-TW" altLang="en-US" dirty="0" smtClean="0"/>
              <a:t> </a:t>
            </a:r>
            <a:r>
              <a:rPr lang="en-US" altLang="zh-TW" dirty="0" smtClean="0"/>
              <a:t>0,1,2,3,4,5,6,7 =&gt; 0,1,10,11,100,101,110,111 </a:t>
            </a:r>
          </a:p>
          <a:p>
            <a:pPr lvl="2"/>
            <a:r>
              <a:rPr lang="en-US" altLang="zh-TW" dirty="0" smtClean="0"/>
              <a:t>=&gt; 1…2^3-1=7</a:t>
            </a:r>
            <a:r>
              <a:rPr lang="zh-TW" altLang="en-US" dirty="0" smtClean="0"/>
              <a:t>共</a:t>
            </a:r>
            <a:r>
              <a:rPr lang="en-US" altLang="zh-TW" dirty="0" smtClean="0"/>
              <a:t>2^3=8</a:t>
            </a:r>
            <a:r>
              <a:rPr lang="zh-TW" altLang="en-US" dirty="0" smtClean="0"/>
              <a:t>位數</a:t>
            </a:r>
            <a:r>
              <a:rPr lang="en-US" altLang="zh-TW" dirty="0" smtClean="0"/>
              <a:t>=&gt;</a:t>
            </a:r>
            <a:r>
              <a:rPr lang="zh-TW" altLang="en-US" dirty="0" smtClean="0"/>
              <a:t>用</a:t>
            </a:r>
            <a:r>
              <a:rPr lang="en-US" altLang="zh-TW" dirty="0" smtClean="0"/>
              <a:t>3</a:t>
            </a:r>
            <a:r>
              <a:rPr lang="zh-TW" altLang="en-US" dirty="0" smtClean="0"/>
              <a:t>位數</a:t>
            </a:r>
            <a:r>
              <a:rPr lang="en-US" altLang="zh-TW" dirty="0" smtClean="0"/>
              <a:t>(bits)</a:t>
            </a:r>
            <a:r>
              <a:rPr lang="zh-TW" altLang="en-US" dirty="0" smtClean="0"/>
              <a:t> 重新表示</a:t>
            </a:r>
            <a:r>
              <a:rPr lang="en-US" altLang="zh-TW" dirty="0" smtClean="0"/>
              <a:t>000,001,010,011,100,101,110,111</a:t>
            </a:r>
          </a:p>
          <a:p>
            <a:pPr lvl="2"/>
            <a:r>
              <a:rPr lang="zh-TW" altLang="en-US" dirty="0" smtClean="0"/>
              <a:t>因此</a:t>
            </a:r>
            <a:r>
              <a:rPr lang="en-US" altLang="zh-TW" dirty="0" smtClean="0"/>
              <a:t>n</a:t>
            </a:r>
            <a:r>
              <a:rPr lang="zh-TW" altLang="en-US" dirty="0" smtClean="0"/>
              <a:t> </a:t>
            </a:r>
            <a:r>
              <a:rPr lang="en-US" altLang="zh-TW" dirty="0" smtClean="0"/>
              <a:t>bits</a:t>
            </a:r>
            <a:r>
              <a:rPr lang="zh-TW" altLang="en-US" dirty="0" smtClean="0"/>
              <a:t>可以表示</a:t>
            </a:r>
            <a:r>
              <a:rPr lang="en-US" altLang="zh-TW" dirty="0" smtClean="0"/>
              <a:t>1…2^n-1</a:t>
            </a:r>
            <a:r>
              <a:rPr lang="zh-TW" altLang="en-US" dirty="0" smtClean="0"/>
              <a:t>共</a:t>
            </a:r>
            <a:r>
              <a:rPr lang="en-US" altLang="zh-TW" dirty="0" smtClean="0"/>
              <a:t>2^n</a:t>
            </a:r>
            <a:r>
              <a:rPr lang="zh-TW" altLang="en-US" dirty="0" smtClean="0"/>
              <a:t>的數字</a:t>
            </a:r>
            <a:endParaRPr lang="en-US" altLang="zh-TW" dirty="0" smtClean="0"/>
          </a:p>
          <a:p>
            <a:pPr lvl="2"/>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75</a:t>
            </a:fld>
            <a:endParaRPr lang="zh-TW" altLang="en-US"/>
          </a:p>
        </p:txBody>
      </p:sp>
      <p:graphicFrame>
        <p:nvGraphicFramePr>
          <p:cNvPr id="180225" name="Object 1"/>
          <p:cNvGraphicFramePr>
            <a:graphicFrameLocks noChangeAspect="1"/>
          </p:cNvGraphicFramePr>
          <p:nvPr/>
        </p:nvGraphicFramePr>
        <p:xfrm>
          <a:off x="3575050" y="1484313"/>
          <a:ext cx="5568950" cy="452437"/>
        </p:xfrm>
        <a:graphic>
          <a:graphicData uri="http://schemas.openxmlformats.org/presentationml/2006/ole">
            <p:oleObj spid="_x0000_s180225" name="Equation" r:id="rId3" imgW="2806560" imgH="228600" progId="Equation.3">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lnSpcReduction="10000"/>
          </a:bodyPr>
          <a:lstStyle/>
          <a:p>
            <a:r>
              <a:rPr lang="en-US" altLang="zh-TW" dirty="0" smtClean="0"/>
              <a:t>Bytes</a:t>
            </a:r>
          </a:p>
          <a:p>
            <a:pPr lvl="1"/>
            <a:r>
              <a:rPr lang="zh-TW" altLang="en-US" dirty="0" smtClean="0"/>
              <a:t>一個</a:t>
            </a:r>
            <a:r>
              <a:rPr lang="en-US" altLang="zh-TW" dirty="0" smtClean="0"/>
              <a:t>byte</a:t>
            </a:r>
            <a:r>
              <a:rPr lang="zh-TW" altLang="en-US" dirty="0" smtClean="0"/>
              <a:t>為</a:t>
            </a:r>
            <a:r>
              <a:rPr lang="en-US" altLang="zh-TW" dirty="0" smtClean="0"/>
              <a:t>8</a:t>
            </a:r>
            <a:r>
              <a:rPr lang="zh-TW" altLang="en-US" dirty="0" smtClean="0"/>
              <a:t>個</a:t>
            </a:r>
            <a:r>
              <a:rPr lang="en-US" altLang="zh-TW" dirty="0" smtClean="0"/>
              <a:t>bits</a:t>
            </a:r>
            <a:r>
              <a:rPr lang="zh-TW" altLang="en-US" dirty="0" smtClean="0"/>
              <a:t>，也就是</a:t>
            </a:r>
            <a:r>
              <a:rPr lang="en-US" altLang="zh-TW" dirty="0" smtClean="0"/>
              <a:t>(0-255)</a:t>
            </a:r>
            <a:r>
              <a:rPr lang="zh-TW" altLang="en-US" dirty="0" smtClean="0"/>
              <a:t>，</a:t>
            </a:r>
            <a:r>
              <a:rPr lang="en-US" altLang="zh-TW" dirty="0" smtClean="0"/>
              <a:t>c</a:t>
            </a:r>
            <a:r>
              <a:rPr lang="zh-TW" altLang="en-US" dirty="0" smtClean="0"/>
              <a:t>語言中字元使用為一個</a:t>
            </a:r>
            <a:r>
              <a:rPr lang="en-US" altLang="zh-TW" dirty="0" smtClean="0"/>
              <a:t>byte</a:t>
            </a:r>
            <a:r>
              <a:rPr lang="zh-TW" altLang="en-US" dirty="0" smtClean="0"/>
              <a:t>，因此</a:t>
            </a:r>
            <a:r>
              <a:rPr lang="en-US" altLang="zh-TW" dirty="0" err="1" smtClean="0"/>
              <a:t>ascii</a:t>
            </a:r>
            <a:r>
              <a:rPr lang="zh-TW" altLang="en-US" dirty="0" smtClean="0"/>
              <a:t>為</a:t>
            </a:r>
            <a:r>
              <a:rPr lang="en-US" altLang="zh-TW" dirty="0" smtClean="0"/>
              <a:t>256</a:t>
            </a:r>
            <a:r>
              <a:rPr lang="zh-TW" altLang="en-US" dirty="0" smtClean="0"/>
              <a:t>個字元</a:t>
            </a:r>
            <a:endParaRPr lang="en-US" altLang="zh-TW" dirty="0" smtClean="0"/>
          </a:p>
          <a:p>
            <a:pPr lvl="1"/>
            <a:endParaRPr lang="en-US" altLang="zh-TW" dirty="0" smtClean="0"/>
          </a:p>
          <a:p>
            <a:r>
              <a:rPr lang="en-US" altLang="zh-TW" dirty="0" smtClean="0"/>
              <a:t>Word = 2 bytes</a:t>
            </a:r>
          </a:p>
          <a:p>
            <a:endParaRPr lang="en-US" altLang="zh-TW" dirty="0" smtClean="0"/>
          </a:p>
          <a:p>
            <a:r>
              <a:rPr lang="en-US" altLang="zh-TW" dirty="0" smtClean="0"/>
              <a:t>DWORD = 4 bytes</a:t>
            </a:r>
          </a:p>
          <a:p>
            <a:endParaRPr lang="en-US" altLang="zh-TW" dirty="0" smtClean="0"/>
          </a:p>
          <a:p>
            <a:r>
              <a:rPr lang="en-US" altLang="zh-TW" dirty="0" smtClean="0"/>
              <a:t>32 bits</a:t>
            </a:r>
            <a:r>
              <a:rPr lang="zh-TW" altLang="en-US" dirty="0" smtClean="0"/>
              <a:t>電腦匯流排為</a:t>
            </a:r>
            <a:r>
              <a:rPr lang="en-US" altLang="zh-TW" dirty="0" smtClean="0"/>
              <a:t>32bits(</a:t>
            </a:r>
            <a:r>
              <a:rPr lang="zh-TW" altLang="en-US" dirty="0" smtClean="0"/>
              <a:t>位置、資料</a:t>
            </a:r>
            <a:r>
              <a:rPr lang="en-US" altLang="zh-TW" dirty="0" smtClean="0"/>
              <a:t>)</a:t>
            </a:r>
            <a:r>
              <a:rPr lang="zh-TW" altLang="en-US" dirty="0" smtClean="0"/>
              <a:t>，因此需使用</a:t>
            </a:r>
            <a:r>
              <a:rPr lang="en-US" altLang="zh-TW" dirty="0" smtClean="0"/>
              <a:t>DWORD</a:t>
            </a:r>
            <a:r>
              <a:rPr lang="zh-TW" altLang="en-US" dirty="0" smtClean="0"/>
              <a:t>同樣大小的資料型態，如</a:t>
            </a:r>
            <a:r>
              <a:rPr lang="en-US" altLang="zh-TW" dirty="0" smtClean="0"/>
              <a:t>: </a:t>
            </a:r>
            <a:r>
              <a:rPr lang="en-US" altLang="zh-TW" dirty="0" err="1" smtClean="0"/>
              <a:t>int</a:t>
            </a:r>
            <a:r>
              <a:rPr lang="en-US" altLang="zh-TW" dirty="0" smtClean="0"/>
              <a:t>, unsigned int.</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76</a:t>
            </a:fld>
            <a:endParaRPr lang="zh-TW" altLang="en-US"/>
          </a:p>
        </p:txBody>
      </p:sp>
      <p:graphicFrame>
        <p:nvGraphicFramePr>
          <p:cNvPr id="179201" name="Object 1"/>
          <p:cNvGraphicFramePr>
            <a:graphicFrameLocks noChangeAspect="1"/>
          </p:cNvGraphicFramePr>
          <p:nvPr/>
        </p:nvGraphicFramePr>
        <p:xfrm>
          <a:off x="3575050" y="1484313"/>
          <a:ext cx="5568950" cy="452437"/>
        </p:xfrm>
        <a:graphic>
          <a:graphicData uri="http://schemas.openxmlformats.org/presentationml/2006/ole">
            <p:oleObj spid="_x0000_s179201" name="Equation" r:id="rId3" imgW="2806560" imgH="228600" progId="Equation.3">
              <p:embed/>
            </p:oleObj>
          </a:graphicData>
        </a:graphic>
      </p:graphicFrame>
      <p:graphicFrame>
        <p:nvGraphicFramePr>
          <p:cNvPr id="179202" name="Object 2"/>
          <p:cNvGraphicFramePr>
            <a:graphicFrameLocks noChangeAspect="1"/>
          </p:cNvGraphicFramePr>
          <p:nvPr/>
        </p:nvGraphicFramePr>
        <p:xfrm>
          <a:off x="6019800" y="2852936"/>
          <a:ext cx="3124200" cy="503237"/>
        </p:xfrm>
        <a:graphic>
          <a:graphicData uri="http://schemas.openxmlformats.org/presentationml/2006/ole">
            <p:oleObj spid="_x0000_s179202" name="Equation" r:id="rId4" imgW="1574640" imgH="253800" progId="Equation.3">
              <p:embed/>
            </p:oleObj>
          </a:graphicData>
        </a:graphic>
      </p:graphicFrame>
      <p:sp>
        <p:nvSpPr>
          <p:cNvPr id="7" name="文字方塊 6">
            <a:hlinkClick r:id="rId5" action="ppaction://hlinksldjump"/>
          </p:cNvPr>
          <p:cNvSpPr txBox="1"/>
          <p:nvPr/>
        </p:nvSpPr>
        <p:spPr>
          <a:xfrm>
            <a:off x="7020272" y="6488668"/>
            <a:ext cx="1571841" cy="369332"/>
          </a:xfrm>
          <a:prstGeom prst="rect">
            <a:avLst/>
          </a:prstGeom>
          <a:solidFill>
            <a:schemeClr val="tx1"/>
          </a:solidFill>
        </p:spPr>
        <p:txBody>
          <a:bodyPr wrap="none" rtlCol="0">
            <a:spAutoFit/>
          </a:bodyPr>
          <a:lstStyle/>
          <a:p>
            <a:r>
              <a:rPr lang="en-US" altLang="zh-TW" dirty="0" smtClean="0">
                <a:solidFill>
                  <a:schemeClr val="bg1"/>
                </a:solidFill>
              </a:rPr>
              <a:t>Back to C </a:t>
            </a:r>
            <a:r>
              <a:rPr lang="en-US" altLang="zh-TW" dirty="0" err="1" smtClean="0">
                <a:solidFill>
                  <a:schemeClr val="bg1"/>
                </a:solidFill>
              </a:rPr>
              <a:t>Prog</a:t>
            </a:r>
            <a:endParaRPr lang="zh-TW" altLang="en-US" dirty="0">
              <a:solidFill>
                <a:schemeClr val="bg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5"/>
          </a:xfrm>
        </p:spPr>
        <p:txBody>
          <a:bodyPr>
            <a:normAutofit/>
          </a:bodyPr>
          <a:lstStyle/>
          <a:p>
            <a:r>
              <a:rPr lang="en-US" altLang="zh-TW" dirty="0" smtClean="0"/>
              <a:t>Data</a:t>
            </a:r>
          </a:p>
          <a:p>
            <a:pPr lvl="1"/>
            <a:r>
              <a:rPr lang="zh-TW" altLang="en-US" dirty="0" smtClean="0"/>
              <a:t>資料</a:t>
            </a:r>
            <a:r>
              <a:rPr lang="en-US" altLang="zh-TW" dirty="0" smtClean="0"/>
              <a:t>:</a:t>
            </a:r>
            <a:r>
              <a:rPr lang="zh-TW" altLang="en-US" dirty="0" smtClean="0"/>
              <a:t>原始數據、字串，用以表示實際計算後的值，表述的文字，最後會整理成資訊，最後甚至會變為知識</a:t>
            </a:r>
            <a:endParaRPr lang="en-US" altLang="zh-TW" dirty="0" smtClean="0"/>
          </a:p>
          <a:p>
            <a:pPr lvl="1"/>
            <a:r>
              <a:rPr lang="zh-TW" altLang="en-US" dirty="0" smtClean="0"/>
              <a:t>理論上資料是由多個最小單位</a:t>
            </a:r>
            <a:r>
              <a:rPr lang="en-US" altLang="zh-TW" dirty="0" smtClean="0"/>
              <a:t>Bits</a:t>
            </a:r>
            <a:r>
              <a:rPr lang="zh-TW" altLang="en-US" dirty="0" smtClean="0"/>
              <a:t>組成</a:t>
            </a:r>
            <a:endParaRPr lang="en-US" altLang="zh-TW" dirty="0" smtClean="0"/>
          </a:p>
          <a:p>
            <a:pPr lvl="1"/>
            <a:r>
              <a:rPr lang="zh-TW" altLang="en-US" dirty="0" smtClean="0"/>
              <a:t>因一個</a:t>
            </a:r>
            <a:r>
              <a:rPr lang="en-US" altLang="zh-TW" dirty="0" smtClean="0"/>
              <a:t>address</a:t>
            </a:r>
            <a:r>
              <a:rPr lang="zh-TW" altLang="en-US" dirty="0" smtClean="0"/>
              <a:t>為一個</a:t>
            </a:r>
            <a:r>
              <a:rPr lang="en-US" altLang="zh-TW" dirty="0" smtClean="0"/>
              <a:t>byte</a:t>
            </a:r>
            <a:r>
              <a:rPr lang="zh-TW" altLang="en-US" dirty="0" smtClean="0"/>
              <a:t>，因此實際上資料最小單位為</a:t>
            </a:r>
            <a:r>
              <a:rPr lang="en-US" altLang="zh-TW" dirty="0" smtClean="0"/>
              <a:t>byte</a:t>
            </a:r>
            <a:r>
              <a:rPr lang="zh-TW" altLang="en-US" dirty="0" smtClean="0"/>
              <a:t>，因此可以稱多個</a:t>
            </a:r>
            <a:r>
              <a:rPr lang="en-US" altLang="zh-TW" dirty="0" smtClean="0"/>
              <a:t>bytes</a:t>
            </a:r>
            <a:r>
              <a:rPr lang="zh-TW" altLang="en-US" dirty="0" smtClean="0"/>
              <a:t>為一筆資料</a:t>
            </a:r>
            <a:endParaRPr lang="en-US" altLang="zh-TW" dirty="0" smtClean="0"/>
          </a:p>
          <a:p>
            <a:pPr lvl="1"/>
            <a:r>
              <a:rPr lang="zh-TW" altLang="en-US" dirty="0" smtClean="0"/>
              <a:t>如</a:t>
            </a:r>
            <a:r>
              <a:rPr lang="en-US" altLang="zh-TW" dirty="0" smtClean="0"/>
              <a:t>:</a:t>
            </a:r>
            <a:r>
              <a:rPr lang="zh-TW" altLang="en-US" dirty="0" smtClean="0"/>
              <a:t> </a:t>
            </a:r>
            <a:endParaRPr lang="en-US" altLang="zh-TW" dirty="0" smtClean="0"/>
          </a:p>
          <a:p>
            <a:pPr lvl="2"/>
            <a:r>
              <a:rPr lang="zh-TW" altLang="en-US" dirty="0" smtClean="0"/>
              <a:t>字串</a:t>
            </a:r>
            <a:r>
              <a:rPr lang="en-US" altLang="zh-TW" dirty="0" smtClean="0"/>
              <a:t>“123abc” =&gt; 0x31 0x32 0x33 0x41 0x42 0x43</a:t>
            </a:r>
          </a:p>
          <a:p>
            <a:pPr lvl="2"/>
            <a:r>
              <a:rPr lang="zh-TW" altLang="en-US" dirty="0" smtClean="0"/>
              <a:t>數字</a:t>
            </a:r>
            <a:r>
              <a:rPr lang="en-US" altLang="zh-TW" dirty="0" smtClean="0"/>
              <a:t>:</a:t>
            </a:r>
            <a:r>
              <a:rPr lang="zh-TW" altLang="en-US" dirty="0" smtClean="0"/>
              <a:t> </a:t>
            </a:r>
            <a:r>
              <a:rPr lang="en-US" altLang="zh-TW" dirty="0" smtClean="0"/>
              <a:t>123456 =&gt; 0x1e240 =&gt; 0x1 0xe2 0x40 </a:t>
            </a:r>
            <a:r>
              <a:rPr lang="zh-TW" altLang="en-US" dirty="0" smtClean="0"/>
              <a:t>或 </a:t>
            </a:r>
            <a:r>
              <a:rPr lang="en-US" altLang="zh-TW" dirty="0" smtClean="0"/>
              <a:t>0x40 0xe2 0x1 (little Endean, big Endean)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644008" cy="5129665"/>
          </a:xfrm>
        </p:spPr>
        <p:txBody>
          <a:bodyPr>
            <a:normAutofit/>
          </a:bodyPr>
          <a:lstStyle/>
          <a:p>
            <a:r>
              <a:rPr lang="en-US" altLang="zh-TW" dirty="0" err="1" smtClean="0"/>
              <a:t>Endian</a:t>
            </a:r>
            <a:endParaRPr lang="en-US" altLang="zh-TW" dirty="0" smtClean="0"/>
          </a:p>
          <a:p>
            <a:pPr lvl="1"/>
            <a:r>
              <a:rPr lang="en-US" altLang="zh-TW" sz="2000" dirty="0" smtClean="0"/>
              <a:t>little-endian</a:t>
            </a:r>
          </a:p>
          <a:p>
            <a:pPr lvl="1"/>
            <a:r>
              <a:rPr lang="en-US" altLang="zh-TW" sz="2000" dirty="0" smtClean="0"/>
              <a:t>big-endian</a:t>
            </a:r>
          </a:p>
          <a:p>
            <a:pPr lvl="1"/>
            <a:r>
              <a:rPr lang="en-US" altLang="zh-TW" sz="2000" dirty="0" smtClean="0"/>
              <a:t>Other: mixed-</a:t>
            </a:r>
            <a:r>
              <a:rPr lang="en-US" altLang="zh-TW" sz="2000" dirty="0" err="1" smtClean="0"/>
              <a:t>endian</a:t>
            </a:r>
            <a:r>
              <a:rPr lang="en-US" altLang="zh-TW" sz="2000" dirty="0" smtClean="0"/>
              <a:t> or middle-</a:t>
            </a:r>
            <a:r>
              <a:rPr lang="en-US" altLang="zh-TW" sz="2000" dirty="0" err="1" smtClean="0"/>
              <a:t>endian</a:t>
            </a:r>
            <a:endParaRPr lang="en-US" altLang="zh-TW" sz="2000" dirty="0" smtClean="0"/>
          </a:p>
          <a:p>
            <a:pPr lvl="1"/>
            <a:r>
              <a:rPr lang="zh-TW" altLang="en-US" sz="2000" dirty="0" smtClean="0"/>
              <a:t>例子</a:t>
            </a:r>
            <a:r>
              <a:rPr lang="en-US" altLang="zh-TW" sz="2000" dirty="0" smtClean="0"/>
              <a:t>:</a:t>
            </a:r>
          </a:p>
          <a:p>
            <a:pPr lvl="2"/>
            <a:r>
              <a:rPr lang="en-US" altLang="zh-TW" sz="1800" dirty="0" smtClean="0"/>
              <a:t>0x12345678 =&gt; 0x12 0x34 0x56 </a:t>
            </a:r>
            <a:r>
              <a:rPr lang="en-US" altLang="zh-TW" sz="1800" b="1" dirty="0" smtClean="0"/>
              <a:t>0x78</a:t>
            </a:r>
            <a:r>
              <a:rPr lang="en-US" altLang="zh-TW" sz="1800" dirty="0" smtClean="0"/>
              <a:t> =&gt; big-endian</a:t>
            </a:r>
          </a:p>
          <a:p>
            <a:pPr lvl="2"/>
            <a:r>
              <a:rPr lang="en-US" altLang="zh-TW" sz="1800" dirty="0" smtClean="0"/>
              <a:t>0x12345678 =&gt; 0x78 0x56 0x34 </a:t>
            </a:r>
            <a:r>
              <a:rPr lang="en-US" altLang="zh-TW" sz="1800" b="1" dirty="0" smtClean="0"/>
              <a:t>0x12</a:t>
            </a:r>
            <a:r>
              <a:rPr lang="en-US" altLang="zh-TW" sz="1800" dirty="0" smtClean="0"/>
              <a:t> =&gt; little-endian</a:t>
            </a:r>
            <a:endParaRPr lang="zh-TW" altLang="en-US" sz="1800"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78</a:t>
            </a:fld>
            <a:endParaRPr lang="zh-TW" altLang="en-US"/>
          </a:p>
        </p:txBody>
      </p:sp>
      <p:sp>
        <p:nvSpPr>
          <p:cNvPr id="5" name="矩形 4"/>
          <p:cNvSpPr/>
          <p:nvPr/>
        </p:nvSpPr>
        <p:spPr>
          <a:xfrm>
            <a:off x="0" y="6488668"/>
            <a:ext cx="8100392" cy="369332"/>
          </a:xfrm>
          <a:prstGeom prst="rect">
            <a:avLst/>
          </a:prstGeom>
        </p:spPr>
        <p:txBody>
          <a:bodyPr wrap="square">
            <a:spAutoFit/>
          </a:bodyPr>
          <a:lstStyle/>
          <a:p>
            <a:r>
              <a:rPr lang="en-US" altLang="zh-TW" dirty="0" smtClean="0"/>
              <a:t>http://opensecuritytraining.info/IntroX86_files/IntroductionToIntelx86-Part1.pdf</a:t>
            </a:r>
            <a:endParaRPr lang="zh-TW" altLang="en-US" dirty="0"/>
          </a:p>
        </p:txBody>
      </p:sp>
      <p:pic>
        <p:nvPicPr>
          <p:cNvPr id="105474" name="Picture 2"/>
          <p:cNvPicPr>
            <a:picLocks noChangeAspect="1" noChangeArrowheads="1"/>
          </p:cNvPicPr>
          <p:nvPr/>
        </p:nvPicPr>
        <p:blipFill>
          <a:blip r:embed="rId3" cstate="print"/>
          <a:srcRect/>
          <a:stretch>
            <a:fillRect/>
          </a:stretch>
        </p:blipFill>
        <p:spPr bwMode="auto">
          <a:xfrm>
            <a:off x="4664434" y="2492896"/>
            <a:ext cx="4479566" cy="274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4572000" cy="5085184"/>
          </a:xfrm>
        </p:spPr>
        <p:txBody>
          <a:bodyPr>
            <a:normAutofit fontScale="85000" lnSpcReduction="20000"/>
          </a:bodyPr>
          <a:lstStyle/>
          <a:p>
            <a:r>
              <a:rPr lang="zh-TW" altLang="en-US" dirty="0" smtClean="0"/>
              <a:t>字元與字串</a:t>
            </a:r>
            <a:endParaRPr lang="en-US" altLang="zh-TW" dirty="0" smtClean="0"/>
          </a:p>
          <a:p>
            <a:pPr lvl="1"/>
            <a:r>
              <a:rPr lang="zh-TW" altLang="en-US" dirty="0" smtClean="0"/>
              <a:t>中文</a:t>
            </a:r>
            <a:r>
              <a:rPr lang="en-US" altLang="zh-TW" dirty="0" smtClean="0"/>
              <a:t>:</a:t>
            </a:r>
          </a:p>
          <a:p>
            <a:pPr lvl="2"/>
            <a:r>
              <a:rPr lang="en-US" altLang="zh-TW" dirty="0" smtClean="0"/>
              <a:t>“</a:t>
            </a:r>
            <a:r>
              <a:rPr lang="zh-TW" altLang="en-US" dirty="0" smtClean="0"/>
              <a:t>你好嗎</a:t>
            </a:r>
            <a:r>
              <a:rPr lang="en-US" altLang="zh-TW" dirty="0" smtClean="0"/>
              <a:t>?”</a:t>
            </a:r>
          </a:p>
          <a:p>
            <a:pPr lvl="2"/>
            <a:r>
              <a:rPr lang="en-US" altLang="zh-TW" dirty="0" smtClean="0"/>
              <a:t>“</a:t>
            </a:r>
            <a:r>
              <a:rPr lang="zh-TW" altLang="en-US" dirty="0" smtClean="0"/>
              <a:t>地球與宇宙存有各種我們窮盡腦汁也無解的奧秘，比如人類究竟為什麼會有打哈欠的行為、貓咪為何會有謎樣呼嚕聲、暗物質究竟是什麼等。</a:t>
            </a:r>
            <a:r>
              <a:rPr lang="en-US" altLang="zh-TW" dirty="0" smtClean="0"/>
              <a:t>”</a:t>
            </a:r>
          </a:p>
          <a:p>
            <a:pPr lvl="1">
              <a:buNone/>
            </a:pPr>
            <a:endParaRPr lang="en-US" altLang="zh-TW" dirty="0" smtClean="0"/>
          </a:p>
          <a:p>
            <a:pPr lvl="1"/>
            <a:r>
              <a:rPr lang="zh-TW" altLang="en-US" dirty="0" smtClean="0"/>
              <a:t>英文</a:t>
            </a:r>
            <a:r>
              <a:rPr lang="en-US" altLang="zh-TW" dirty="0" smtClean="0"/>
              <a:t>:</a:t>
            </a:r>
          </a:p>
          <a:p>
            <a:pPr lvl="2"/>
            <a:r>
              <a:rPr lang="en-US" altLang="zh-TW" dirty="0" smtClean="0"/>
              <a:t>‘How are you? I’m fine. Thanks. And you?’</a:t>
            </a:r>
          </a:p>
          <a:p>
            <a:pPr lvl="1"/>
            <a:endParaRPr lang="en-US" altLang="zh-TW" dirty="0" smtClean="0"/>
          </a:p>
          <a:p>
            <a:pPr lvl="1"/>
            <a:r>
              <a:rPr lang="zh-TW" altLang="en-US" dirty="0" smtClean="0"/>
              <a:t>但電腦設計之初為美國，因此</a:t>
            </a:r>
            <a:r>
              <a:rPr lang="en-US" altLang="zh-TW" dirty="0" smtClean="0"/>
              <a:t>…</a:t>
            </a:r>
            <a:r>
              <a:rPr lang="zh-TW" altLang="en-US" dirty="0" smtClean="0"/>
              <a:t>，一個字元只有一個英文字母，中文字為兩個字元</a:t>
            </a:r>
            <a:endParaRPr lang="en-US" altLang="zh-TW" dirty="0" smtClean="0"/>
          </a:p>
        </p:txBody>
      </p:sp>
      <p:pic>
        <p:nvPicPr>
          <p:cNvPr id="106498" name="Picture 2"/>
          <p:cNvPicPr>
            <a:picLocks noChangeAspect="1" noChangeArrowheads="1"/>
          </p:cNvPicPr>
          <p:nvPr/>
        </p:nvPicPr>
        <p:blipFill>
          <a:blip r:embed="rId2" cstate="print"/>
          <a:srcRect r="53511"/>
          <a:stretch>
            <a:fillRect/>
          </a:stretch>
        </p:blipFill>
        <p:spPr bwMode="auto">
          <a:xfrm>
            <a:off x="4644008" y="1484784"/>
            <a:ext cx="4499992" cy="5373216"/>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79</a:t>
            </a:fld>
            <a:endParaRPr lang="zh-TW"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稽核</a:t>
            </a:r>
            <a:endParaRPr lang="en-US" altLang="zh-TW" dirty="0" smtClean="0"/>
          </a:p>
          <a:p>
            <a:pPr lvl="1"/>
            <a:r>
              <a:rPr lang="zh-TW" altLang="en-US" dirty="0" smtClean="0"/>
              <a:t>資產與人員設定是否正確</a:t>
            </a:r>
            <a:endParaRPr lang="en-US" altLang="zh-TW" dirty="0" smtClean="0"/>
          </a:p>
          <a:p>
            <a:pPr lvl="1"/>
            <a:r>
              <a:rPr lang="zh-TW" altLang="en-US" dirty="0" smtClean="0"/>
              <a:t>環境相關的問題</a:t>
            </a:r>
            <a:endParaRPr lang="zh-TW" altLang="en-US" dirty="0"/>
          </a:p>
        </p:txBody>
      </p:sp>
      <p:pic>
        <p:nvPicPr>
          <p:cNvPr id="3074" name="Picture 2"/>
          <p:cNvPicPr>
            <a:picLocks noChangeAspect="1" noChangeArrowheads="1"/>
          </p:cNvPicPr>
          <p:nvPr/>
        </p:nvPicPr>
        <p:blipFill>
          <a:blip r:embed="rId2" cstate="print"/>
          <a:srcRect/>
          <a:stretch>
            <a:fillRect/>
          </a:stretch>
        </p:blipFill>
        <p:spPr bwMode="auto">
          <a:xfrm>
            <a:off x="395536" y="4509120"/>
            <a:ext cx="8486775" cy="2028825"/>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8</a:t>
            </a:fld>
            <a:endParaRPr lang="zh-TW" altLang="en-US"/>
          </a:p>
        </p:txBody>
      </p:sp>
      <p:sp>
        <p:nvSpPr>
          <p:cNvPr id="6" name="矩形 5"/>
          <p:cNvSpPr/>
          <p:nvPr/>
        </p:nvSpPr>
        <p:spPr>
          <a:xfrm>
            <a:off x="0" y="5085184"/>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zh-TW" altLang="en-US" dirty="0" smtClean="0"/>
              <a:t>字元</a:t>
            </a:r>
            <a:r>
              <a:rPr lang="en-US" altLang="zh-TW" dirty="0" smtClean="0"/>
              <a:t>(</a:t>
            </a:r>
            <a:r>
              <a:rPr lang="zh-TW" altLang="en-US" dirty="0" smtClean="0"/>
              <a:t>英文</a:t>
            </a:r>
            <a:r>
              <a:rPr lang="en-US" altLang="zh-TW" dirty="0" smtClean="0"/>
              <a:t>)</a:t>
            </a:r>
          </a:p>
          <a:p>
            <a:pPr lvl="1"/>
            <a:r>
              <a:rPr lang="zh-TW" altLang="en-US" dirty="0" smtClean="0"/>
              <a:t>也就是表達一個字最小的容量</a:t>
            </a:r>
            <a:endParaRPr lang="en-US" altLang="zh-TW" dirty="0" smtClean="0"/>
          </a:p>
          <a:p>
            <a:pPr lvl="1"/>
            <a:r>
              <a:rPr lang="zh-TW" altLang="en-US" dirty="0" smtClean="0"/>
              <a:t>利用</a:t>
            </a:r>
            <a:r>
              <a:rPr lang="en-US" altLang="zh-TW" dirty="0" smtClean="0"/>
              <a:t>1</a:t>
            </a:r>
            <a:r>
              <a:rPr lang="zh-TW" altLang="en-US" dirty="0" smtClean="0"/>
              <a:t>對</a:t>
            </a:r>
            <a:r>
              <a:rPr lang="en-US" altLang="zh-TW" dirty="0" smtClean="0"/>
              <a:t>1</a:t>
            </a:r>
            <a:r>
              <a:rPr lang="zh-TW" altLang="en-US" dirty="0" smtClean="0"/>
              <a:t>法則</a:t>
            </a:r>
            <a:endParaRPr lang="en-US" altLang="zh-TW" dirty="0" smtClean="0"/>
          </a:p>
          <a:p>
            <a:pPr lvl="1"/>
            <a:r>
              <a:rPr lang="zh-TW" altLang="en-US" dirty="0" smtClean="0"/>
              <a:t>計數編號</a:t>
            </a:r>
            <a:r>
              <a:rPr lang="en-US" altLang="zh-TW" dirty="0" smtClean="0"/>
              <a:t>:</a:t>
            </a:r>
          </a:p>
          <a:p>
            <a:pPr lvl="2"/>
            <a:r>
              <a:rPr lang="en-US" altLang="zh-TW" dirty="0" smtClean="0"/>
              <a:t>0=0, …, 9=9</a:t>
            </a:r>
          </a:p>
          <a:p>
            <a:pPr lvl="2"/>
            <a:r>
              <a:rPr lang="en-US" altLang="zh-TW" dirty="0" smtClean="0"/>
              <a:t>A=10, B=11, …, Z= 26+9=35</a:t>
            </a:r>
          </a:p>
          <a:p>
            <a:pPr lvl="2"/>
            <a:r>
              <a:rPr lang="en-US" altLang="zh-TW" dirty="0" smtClean="0"/>
              <a:t>a=36, b=37, …, z=26+35=61</a:t>
            </a:r>
          </a:p>
          <a:p>
            <a:pPr lvl="2"/>
            <a:r>
              <a:rPr lang="zh-TW" altLang="en-US" dirty="0" smtClean="0"/>
              <a:t>符號</a:t>
            </a:r>
            <a:r>
              <a:rPr lang="en-US" altLang="zh-TW" dirty="0" smtClean="0"/>
              <a:t>:</a:t>
            </a:r>
            <a:r>
              <a:rPr lang="zh-TW" altLang="en-US" dirty="0" smtClean="0"/>
              <a:t> </a:t>
            </a:r>
            <a:r>
              <a:rPr lang="en-US" altLang="zh-TW" dirty="0" smtClean="0"/>
              <a:t>~`!@#$%^&amp;*()_+}{=-][‘”;:/?.&gt;,</a:t>
            </a:r>
            <a:r>
              <a:rPr lang="zh-TW" altLang="en-US" dirty="0" smtClean="0"/>
              <a:t> </a:t>
            </a:r>
            <a:r>
              <a:rPr lang="en-US" altLang="zh-TW" dirty="0" smtClean="0">
                <a:sym typeface="Wingdings" pitchFamily="2" charset="2"/>
              </a:rPr>
              <a:t>=&gt;</a:t>
            </a:r>
            <a:r>
              <a:rPr lang="zh-TW" altLang="en-US" dirty="0" smtClean="0">
                <a:sym typeface="Wingdings" pitchFamily="2" charset="2"/>
              </a:rPr>
              <a:t> </a:t>
            </a:r>
            <a:r>
              <a:rPr lang="en-US" altLang="zh-TW" dirty="0" smtClean="0">
                <a:sym typeface="Wingdings" pitchFamily="2" charset="2"/>
              </a:rPr>
              <a:t>61+29=90</a:t>
            </a:r>
          </a:p>
          <a:p>
            <a:pPr lvl="2"/>
            <a:r>
              <a:rPr lang="zh-TW" altLang="en-US" dirty="0" smtClean="0">
                <a:sym typeface="Wingdings" pitchFamily="2" charset="2"/>
              </a:rPr>
              <a:t>空白、換行、</a:t>
            </a:r>
            <a:r>
              <a:rPr lang="en-US" altLang="zh-TW" dirty="0" smtClean="0">
                <a:sym typeface="Wingdings" pitchFamily="2" charset="2"/>
              </a:rPr>
              <a:t>TAB =&gt; 93</a:t>
            </a:r>
          </a:p>
          <a:p>
            <a:pPr lvl="2"/>
            <a:r>
              <a:rPr lang="zh-TW" altLang="en-US" dirty="0" smtClean="0">
                <a:sym typeface="Wingdings" pitchFamily="2" charset="2"/>
              </a:rPr>
              <a:t>基本電腦可用字</a:t>
            </a:r>
            <a:r>
              <a:rPr lang="en-US" altLang="zh-TW" dirty="0" smtClean="0">
                <a:sym typeface="Wingdings" pitchFamily="2" charset="2"/>
              </a:rPr>
              <a:t> &lt; 255 =&gt; 1 byte</a:t>
            </a:r>
            <a:r>
              <a:rPr lang="zh-TW" altLang="en-US" dirty="0" smtClean="0">
                <a:sym typeface="Wingdings" pitchFamily="2" charset="2"/>
              </a:rPr>
              <a:t>可以代表</a:t>
            </a:r>
            <a:endParaRPr lang="en-US" altLang="zh-TW" dirty="0" smtClean="0">
              <a:sym typeface="Wingdings" pitchFamily="2" charset="2"/>
            </a:endParaRPr>
          </a:p>
          <a:p>
            <a:pPr lvl="1"/>
            <a:r>
              <a:rPr lang="zh-TW" altLang="en-US" dirty="0" smtClean="0">
                <a:sym typeface="Wingdings" pitchFamily="2" charset="2"/>
              </a:rPr>
              <a:t>代表的編碼</a:t>
            </a:r>
            <a:r>
              <a:rPr lang="en-US" altLang="zh-TW" dirty="0" smtClean="0">
                <a:sym typeface="Wingdings" pitchFamily="2" charset="2"/>
              </a:rPr>
              <a:t>:</a:t>
            </a:r>
            <a:r>
              <a:rPr lang="zh-TW" altLang="en-US" dirty="0" smtClean="0">
                <a:sym typeface="Wingdings" pitchFamily="2" charset="2"/>
              </a:rPr>
              <a:t> </a:t>
            </a:r>
            <a:r>
              <a:rPr lang="en-US" altLang="zh-TW" dirty="0" smtClean="0">
                <a:sym typeface="Wingdings" pitchFamily="2" charset="2"/>
              </a:rPr>
              <a:t>ASCII</a:t>
            </a:r>
            <a:r>
              <a:rPr lang="zh-TW" altLang="en-US" dirty="0" smtClean="0">
                <a:sym typeface="Wingdings" pitchFamily="2" charset="2"/>
              </a:rPr>
              <a:t>、</a:t>
            </a:r>
            <a:r>
              <a:rPr lang="en-US" altLang="zh-TW" dirty="0" smtClean="0">
                <a:sym typeface="Wingdings" pitchFamily="2" charset="2"/>
              </a:rPr>
              <a:t>EASCII</a:t>
            </a:r>
            <a:endParaRPr lang="en-US" altLang="zh-TW" dirty="0" smtClean="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a:bodyPr>
          <a:lstStyle/>
          <a:p>
            <a:r>
              <a:rPr lang="en-US" altLang="zh-TW" dirty="0" smtClean="0"/>
              <a:t>String(</a:t>
            </a:r>
            <a:r>
              <a:rPr lang="zh-TW" altLang="en-US" dirty="0" smtClean="0"/>
              <a:t>字串</a:t>
            </a:r>
            <a:r>
              <a:rPr lang="en-US" altLang="zh-TW" dirty="0" smtClean="0"/>
              <a:t>)</a:t>
            </a:r>
          </a:p>
          <a:p>
            <a:pPr lvl="1"/>
            <a:r>
              <a:rPr lang="zh-TW" altLang="en-US" dirty="0" smtClean="0"/>
              <a:t>全部的字元排在一起，可以代表一個句子、資料。</a:t>
            </a:r>
            <a:endParaRPr lang="en-US" altLang="zh-TW" dirty="0" smtClean="0"/>
          </a:p>
          <a:p>
            <a:pPr lvl="1"/>
            <a:r>
              <a:rPr lang="en-US" altLang="zh-TW" dirty="0" smtClean="0"/>
              <a:t>Ex:</a:t>
            </a:r>
          </a:p>
          <a:p>
            <a:pPr lvl="2"/>
            <a:r>
              <a:rPr lang="en-US" altLang="zh-TW" dirty="0" smtClean="0"/>
              <a:t>“</a:t>
            </a:r>
            <a:r>
              <a:rPr lang="zh-TW" altLang="en-US" dirty="0" smtClean="0"/>
              <a:t>當然除了設計以外，最明顯的還有「</a:t>
            </a:r>
            <a:r>
              <a:rPr lang="en-US" altLang="zh-TW" dirty="0" smtClean="0"/>
              <a:t>Mini Wired Gamepad</a:t>
            </a:r>
            <a:r>
              <a:rPr lang="zh-TW" altLang="en-US" dirty="0" smtClean="0"/>
              <a:t>」是採有線的使用，因此對喜歡有很多操作方式和大動作的遊戲玩家來說是稍嫌陽春了一點。</a:t>
            </a:r>
            <a:r>
              <a:rPr lang="en-US" altLang="zh-TW" dirty="0" smtClean="0"/>
              <a:t>”</a:t>
            </a:r>
          </a:p>
          <a:p>
            <a:pPr lvl="2"/>
            <a:r>
              <a:rPr lang="en-US" altLang="zh-TW" dirty="0" smtClean="0"/>
              <a:t>“Hi, I’m fine thanks, and you?”</a:t>
            </a:r>
          </a:p>
          <a:p>
            <a:pPr lvl="2"/>
            <a:r>
              <a:rPr lang="en-US" altLang="zh-TW" dirty="0" smtClean="0"/>
              <a:t>“Phone number: 0912345678”</a:t>
            </a:r>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en-US" altLang="zh-TW" dirty="0" smtClean="0"/>
              <a:t>ASCII</a:t>
            </a:r>
            <a:r>
              <a:rPr lang="zh-TW" altLang="en-US" dirty="0" smtClean="0"/>
              <a:t>碼</a:t>
            </a:r>
            <a:endParaRPr lang="en-US" altLang="zh-TW" dirty="0" smtClean="0"/>
          </a:p>
          <a:p>
            <a:pPr lvl="1"/>
            <a:r>
              <a:rPr lang="zh-TW" altLang="en-US" dirty="0" smtClean="0"/>
              <a:t>程式設計中較常用到，不論隱性或顯性。</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82</a:t>
            </a:fld>
            <a:endParaRPr lang="zh-TW" altLang="en-US"/>
          </a:p>
        </p:txBody>
      </p:sp>
      <p:sp>
        <p:nvSpPr>
          <p:cNvPr id="5" name="矩形 4"/>
          <p:cNvSpPr/>
          <p:nvPr/>
        </p:nvSpPr>
        <p:spPr>
          <a:xfrm>
            <a:off x="0" y="3140968"/>
            <a:ext cx="9144000" cy="3046988"/>
          </a:xfrm>
          <a:prstGeom prst="rect">
            <a:avLst/>
          </a:prstGeom>
        </p:spPr>
        <p:txBody>
          <a:bodyPr wrap="square">
            <a:spAutoFit/>
          </a:bodyPr>
          <a:lstStyle/>
          <a:p>
            <a:r>
              <a:rPr lang="pt-BR" altLang="zh-TW" sz="1200" dirty="0" smtClean="0">
                <a:latin typeface="標楷體" pitchFamily="65" charset="-120"/>
                <a:ea typeface="標楷體" pitchFamily="65" charset="-120"/>
              </a:rPr>
              <a:t>000, 00 : \0  001, 01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002, 02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003, 03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004, 04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005, 05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006, 06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007, 07 : \a</a:t>
            </a:r>
          </a:p>
          <a:p>
            <a:r>
              <a:rPr lang="pt-BR" altLang="zh-TW" sz="1200" dirty="0" smtClean="0">
                <a:latin typeface="標楷體" pitchFamily="65" charset="-120"/>
                <a:ea typeface="標楷體" pitchFamily="65" charset="-120"/>
              </a:rPr>
              <a:t>008, 08 : \b  009, 09 :     010, 0A : \n  011, 0B :     012, 0C :     013, 0D : \r  014, 0E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015, 0F : </a:t>
            </a:r>
          </a:p>
          <a:p>
            <a:r>
              <a:rPr lang="pt-BR" altLang="zh-TW" sz="1200" dirty="0" smtClean="0">
                <a:latin typeface="標楷體" pitchFamily="65" charset="-120"/>
                <a:ea typeface="標楷體" pitchFamily="65" charset="-120"/>
              </a:rPr>
              <a:t>016, 10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017, 11 :    </a:t>
            </a:r>
            <a:r>
              <a:rPr lang="pt-BR" altLang="zh-TW" sz="1200" dirty="0" smtClean="0">
                <a:latin typeface="標楷體" pitchFamily="65" charset="-120"/>
                <a:ea typeface="標楷體" pitchFamily="65" charset="-120"/>
              </a:rPr>
              <a:t> 018</a:t>
            </a:r>
            <a:r>
              <a:rPr lang="pt-BR" altLang="zh-TW" sz="1200" dirty="0" smtClean="0">
                <a:latin typeface="標楷體" pitchFamily="65" charset="-120"/>
                <a:ea typeface="標楷體" pitchFamily="65" charset="-120"/>
              </a:rPr>
              <a:t>, 12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019, 13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020, 14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021, 15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022, 16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023, 17 : </a:t>
            </a:r>
          </a:p>
          <a:p>
            <a:r>
              <a:rPr lang="pt-BR" altLang="zh-TW" sz="1200" dirty="0" smtClean="0">
                <a:latin typeface="標楷體" pitchFamily="65" charset="-120"/>
                <a:ea typeface="標楷體" pitchFamily="65" charset="-120"/>
              </a:rPr>
              <a:t>024, 18 :    </a:t>
            </a:r>
            <a:r>
              <a:rPr lang="pt-BR" altLang="zh-TW" sz="1200" dirty="0" smtClean="0">
                <a:latin typeface="標楷體" pitchFamily="65" charset="-120"/>
                <a:ea typeface="標楷體" pitchFamily="65" charset="-120"/>
              </a:rPr>
              <a:t> 025</a:t>
            </a:r>
            <a:r>
              <a:rPr lang="pt-BR" altLang="zh-TW" sz="1200" dirty="0" smtClean="0">
                <a:latin typeface="標楷體" pitchFamily="65" charset="-120"/>
                <a:ea typeface="標楷體" pitchFamily="65" charset="-120"/>
              </a:rPr>
              <a:t>, 19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026, 1A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027, 1B :   </a:t>
            </a:r>
            <a:r>
              <a:rPr lang="pt-BR" altLang="zh-TW" sz="1200" dirty="0" smtClean="0">
                <a:latin typeface="標楷體" pitchFamily="65" charset="-120"/>
                <a:ea typeface="標楷體" pitchFamily="65" charset="-120"/>
              </a:rPr>
              <a:t>  </a:t>
            </a:r>
            <a:r>
              <a:rPr lang="pt-BR" altLang="zh-TW" sz="1200" dirty="0" smtClean="0">
                <a:latin typeface="標楷體" pitchFamily="65" charset="-120"/>
                <a:ea typeface="標楷體" pitchFamily="65" charset="-120"/>
              </a:rPr>
              <a:t>028, 1C :     029, 1D :     030, 1E :     031, 1F :  </a:t>
            </a:r>
          </a:p>
          <a:p>
            <a:r>
              <a:rPr lang="pt-BR" altLang="zh-TW" sz="1200" dirty="0" smtClean="0">
                <a:latin typeface="標楷體" pitchFamily="65" charset="-120"/>
                <a:ea typeface="標楷體" pitchFamily="65" charset="-120"/>
              </a:rPr>
              <a:t>032, 20 :     033, 21 :  !  034, 22 :  "  035, 23 :  #  036, 24 :  $  037, 25 :  %  038, 26 :  &amp;  039, 27 :  '</a:t>
            </a:r>
          </a:p>
          <a:p>
            <a:r>
              <a:rPr lang="pt-BR" altLang="zh-TW" sz="1200" dirty="0" smtClean="0">
                <a:latin typeface="標楷體" pitchFamily="65" charset="-120"/>
                <a:ea typeface="標楷體" pitchFamily="65" charset="-120"/>
              </a:rPr>
              <a:t>040, 28 :  (  041, 29 :  )  042, 2A :  *  043, 2B :  +  044, 2C :  ,  045, 2D :  -  046, 2E :  .  047, 2F :  /</a:t>
            </a:r>
          </a:p>
          <a:p>
            <a:r>
              <a:rPr lang="pt-BR" altLang="zh-TW" sz="1200" dirty="0" smtClean="0">
                <a:latin typeface="標楷體" pitchFamily="65" charset="-120"/>
                <a:ea typeface="標楷體" pitchFamily="65" charset="-120"/>
              </a:rPr>
              <a:t>048, 30 :  0  049, 31 :  1  050, 32 :  2  051, 33 :  3  052, 34 :  4  053, 35 :  5  054, 36 :  6  055, 37 :  7</a:t>
            </a:r>
          </a:p>
          <a:p>
            <a:r>
              <a:rPr lang="pt-BR" altLang="zh-TW" sz="1200" dirty="0" smtClean="0">
                <a:latin typeface="標楷體" pitchFamily="65" charset="-120"/>
                <a:ea typeface="標楷體" pitchFamily="65" charset="-120"/>
              </a:rPr>
              <a:t>056, 38 :  8  057, 39 :  9  058, 3A :  :  059, 3B :  ;  060, 3C :  &lt;  061, 3D :  =  062, 3E :  &gt;  063, 3F :  ?</a:t>
            </a:r>
          </a:p>
          <a:p>
            <a:r>
              <a:rPr lang="pt-BR" altLang="zh-TW" sz="1200" dirty="0" smtClean="0">
                <a:latin typeface="標楷體" pitchFamily="65" charset="-120"/>
                <a:ea typeface="標楷體" pitchFamily="65" charset="-120"/>
              </a:rPr>
              <a:t>064, 40 :  @  065, 41 :  A  066, 42 :  B  067, 43 :  C  068, 44 :  D  069, 45 :  E  070, 46 :  F  071, 47 :  G</a:t>
            </a:r>
          </a:p>
          <a:p>
            <a:r>
              <a:rPr lang="pt-BR" altLang="zh-TW" sz="1200" dirty="0" smtClean="0">
                <a:latin typeface="標楷體" pitchFamily="65" charset="-120"/>
                <a:ea typeface="標楷體" pitchFamily="65" charset="-120"/>
              </a:rPr>
              <a:t>072, 48 :  H  073, 49 :  I  074, 4A :  J  075, 4B :  K  076, 4C :  L  077, 4D :  M  078, 4E :  N  079, 4F :  O</a:t>
            </a:r>
          </a:p>
          <a:p>
            <a:r>
              <a:rPr lang="pt-BR" altLang="zh-TW" sz="1200" dirty="0" smtClean="0">
                <a:latin typeface="標楷體" pitchFamily="65" charset="-120"/>
                <a:ea typeface="標楷體" pitchFamily="65" charset="-120"/>
              </a:rPr>
              <a:t>080, 50 :  P  081, 51 :  Q  082, 52 :  R  083, 53 :  S  084, 54 :  T  085, 55 :  U  086, 56 :  V  087, 57 :  W</a:t>
            </a:r>
          </a:p>
          <a:p>
            <a:r>
              <a:rPr lang="pt-BR" altLang="zh-TW" sz="1200" dirty="0" smtClean="0">
                <a:latin typeface="標楷體" pitchFamily="65" charset="-120"/>
                <a:ea typeface="標楷體" pitchFamily="65" charset="-120"/>
              </a:rPr>
              <a:t>088, 58 :  X  089, 59 :  Y  090, 5A :  Z  091, 5B :  [  092, 5C :  \  093, 5D :  ]  094, 5E :  ^  095, 5F :  _</a:t>
            </a:r>
          </a:p>
          <a:p>
            <a:r>
              <a:rPr lang="pt-BR" altLang="zh-TW" sz="1200" dirty="0" smtClean="0">
                <a:latin typeface="標楷體" pitchFamily="65" charset="-120"/>
                <a:ea typeface="標楷體" pitchFamily="65" charset="-120"/>
              </a:rPr>
              <a:t>096, 60 :  `  097, 61 :  a  098, 62 :  b  099, 63 :  c  100, 64 :  d  101, 65 :  e  102, 66 :  f  103, 67 :  g</a:t>
            </a:r>
          </a:p>
          <a:p>
            <a:r>
              <a:rPr lang="pt-BR" altLang="zh-TW" sz="1200" dirty="0" smtClean="0">
                <a:latin typeface="標楷體" pitchFamily="65" charset="-120"/>
                <a:ea typeface="標楷體" pitchFamily="65" charset="-120"/>
              </a:rPr>
              <a:t>104, 68 :  h  105, 69 :  i  106, 6A :  j  107, 6B :  k  108, 6C :  l  109, 6D :  m  110, 6E :  n  111, 6F :  o</a:t>
            </a:r>
          </a:p>
          <a:p>
            <a:r>
              <a:rPr lang="pt-BR" altLang="zh-TW" sz="1200" dirty="0" smtClean="0">
                <a:latin typeface="標楷體" pitchFamily="65" charset="-120"/>
                <a:ea typeface="標楷體" pitchFamily="65" charset="-120"/>
              </a:rPr>
              <a:t>112, 70 :  p  113, 71 :  q  114, 72 :  r  115, 73 :  s  116, 74 :  t  117, 75 :  u  118, 76 :  v  119, 77 :  w</a:t>
            </a:r>
          </a:p>
          <a:p>
            <a:r>
              <a:rPr lang="pt-BR" altLang="zh-TW" sz="1200" dirty="0" smtClean="0">
                <a:latin typeface="標楷體" pitchFamily="65" charset="-120"/>
                <a:ea typeface="標楷體" pitchFamily="65" charset="-120"/>
              </a:rPr>
              <a:t>120, 78 :  x  121, 79 :  y  122, 7A :  z  123, 7B :  {  124, 7C :  |  125, 7D :  }  126, 7E :  ~  127, 7F :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Unicode</a:t>
            </a:r>
          </a:p>
          <a:p>
            <a:pPr lvl="1"/>
            <a:r>
              <a:rPr lang="zh-TW" altLang="en-US" dirty="0" smtClean="0"/>
              <a:t>因為網際網路的發展，因為各國語言的文字都需要顯示，因此</a:t>
            </a:r>
            <a:r>
              <a:rPr lang="en-US" altLang="zh-TW" dirty="0" smtClean="0"/>
              <a:t>1 byte</a:t>
            </a:r>
            <a:r>
              <a:rPr lang="zh-TW" altLang="en-US" dirty="0" smtClean="0"/>
              <a:t>的字元顯得不夠用，因此發明萬國語言通用的編碼</a:t>
            </a:r>
            <a:r>
              <a:rPr lang="en-US" altLang="zh-TW" dirty="0" smtClean="0"/>
              <a:t>:</a:t>
            </a:r>
            <a:r>
              <a:rPr lang="zh-TW" altLang="en-US" dirty="0" smtClean="0"/>
              <a:t> </a:t>
            </a:r>
            <a:r>
              <a:rPr lang="en-US" altLang="zh-TW" dirty="0" err="1" smtClean="0"/>
              <a:t>unicode</a:t>
            </a:r>
            <a:endParaRPr lang="en-US" altLang="zh-TW" dirty="0" smtClean="0"/>
          </a:p>
          <a:p>
            <a:pPr lvl="1"/>
            <a:r>
              <a:rPr lang="zh-TW" altLang="en-US" dirty="0" smtClean="0"/>
              <a:t>資安議題為</a:t>
            </a:r>
            <a:r>
              <a:rPr lang="en-US" altLang="zh-TW" dirty="0" smtClean="0"/>
              <a:t>: </a:t>
            </a:r>
            <a:r>
              <a:rPr lang="en-US" altLang="zh-TW" dirty="0" smtClean="0">
                <a:solidFill>
                  <a:srgbClr val="FF0000"/>
                </a:solidFill>
              </a:rPr>
              <a:t>64 bit overflow exploit technique</a:t>
            </a:r>
          </a:p>
          <a:p>
            <a:endParaRPr lang="en-US" altLang="zh-TW" dirty="0" smtClean="0"/>
          </a:p>
          <a:p>
            <a:r>
              <a:rPr lang="zh-TW" altLang="en-US" dirty="0" smtClean="0"/>
              <a:t>其他</a:t>
            </a:r>
            <a:endParaRPr lang="en-US" altLang="zh-TW" dirty="0" smtClean="0"/>
          </a:p>
          <a:p>
            <a:pPr lvl="1"/>
            <a:r>
              <a:rPr lang="zh-TW" altLang="en-US" dirty="0" smtClean="0"/>
              <a:t>程式設計中常使用的編碼為</a:t>
            </a:r>
            <a:r>
              <a:rPr lang="en-US" altLang="zh-TW" dirty="0" err="1" smtClean="0"/>
              <a:t>ascii</a:t>
            </a:r>
            <a:r>
              <a:rPr lang="zh-TW" altLang="en-US" dirty="0" smtClean="0"/>
              <a:t>，其他語系皆為利用編碼數字的輸出。</a:t>
            </a:r>
            <a:endParaRPr lang="en-US" altLang="zh-TW" dirty="0" smtClean="0"/>
          </a:p>
          <a:p>
            <a:pPr lvl="1"/>
            <a:r>
              <a:rPr lang="zh-TW" altLang="en-US" dirty="0" smtClean="0"/>
              <a:t>由於其他國家的字元可能會用到一些特殊字元，甚至是發明新的字，因此通常一個國家都會有相關字元編碼，我們國家就有</a:t>
            </a:r>
            <a:r>
              <a:rPr lang="en-US" altLang="zh-TW" dirty="0" smtClean="0"/>
              <a:t>:</a:t>
            </a:r>
            <a:r>
              <a:rPr lang="zh-TW" altLang="en-US" dirty="0" smtClean="0"/>
              <a:t> </a:t>
            </a:r>
            <a:r>
              <a:rPr lang="en-US" altLang="zh-TW" dirty="0" smtClean="0"/>
              <a:t>big5.</a:t>
            </a:r>
          </a:p>
          <a:p>
            <a:pPr lvl="1"/>
            <a:r>
              <a:rPr lang="zh-TW" altLang="en-US" dirty="0" smtClean="0"/>
              <a:t>資安議題為</a:t>
            </a:r>
            <a:r>
              <a:rPr lang="en-US" altLang="zh-TW" dirty="0" smtClean="0"/>
              <a:t>: </a:t>
            </a:r>
            <a:r>
              <a:rPr lang="en-US" altLang="zh-TW" dirty="0" smtClean="0">
                <a:solidFill>
                  <a:srgbClr val="FF0000"/>
                </a:solidFill>
              </a:rPr>
              <a:t>Type confusion, Encoding Error, Parsing Error</a:t>
            </a:r>
            <a:endParaRPr lang="zh-TW" altLang="en-US" dirty="0">
              <a:solidFill>
                <a:srgbClr val="FF0000"/>
              </a:solidFill>
            </a:endParaRP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endParaRPr lang="zh-TW" altLang="en-US" dirty="0"/>
          </a:p>
        </p:txBody>
      </p:sp>
      <p:sp>
        <p:nvSpPr>
          <p:cNvPr id="3" name="內容版面配置區 2"/>
          <p:cNvSpPr>
            <a:spLocks noGrp="1"/>
          </p:cNvSpPr>
          <p:nvPr>
            <p:ph idx="1"/>
          </p:nvPr>
        </p:nvSpPr>
        <p:spPr>
          <a:xfrm>
            <a:off x="0" y="1484784"/>
            <a:ext cx="9144000" cy="5373216"/>
          </a:xfrm>
        </p:spPr>
        <p:txBody>
          <a:bodyPr>
            <a:normAutofit fontScale="92500" lnSpcReduction="10000"/>
          </a:bodyPr>
          <a:lstStyle/>
          <a:p>
            <a:r>
              <a:rPr lang="en-US" altLang="zh-TW" dirty="0" smtClean="0"/>
              <a:t>C String(C</a:t>
            </a:r>
            <a:r>
              <a:rPr lang="zh-TW" altLang="en-US" dirty="0" smtClean="0"/>
              <a:t>字串</a:t>
            </a:r>
            <a:r>
              <a:rPr lang="en-US" altLang="zh-TW" dirty="0" smtClean="0"/>
              <a:t>)</a:t>
            </a:r>
          </a:p>
          <a:p>
            <a:pPr lvl="1"/>
            <a:r>
              <a:rPr lang="en-US" altLang="zh-TW" dirty="0" smtClean="0"/>
              <a:t>Zero Terminate(0</a:t>
            </a:r>
            <a:r>
              <a:rPr lang="zh-TW" altLang="en-US" dirty="0" smtClean="0"/>
              <a:t>結尾</a:t>
            </a:r>
            <a:r>
              <a:rPr lang="en-US" altLang="zh-TW" dirty="0" smtClean="0"/>
              <a:t>):</a:t>
            </a:r>
            <a:r>
              <a:rPr lang="zh-TW" altLang="en-US" dirty="0" smtClean="0"/>
              <a:t> 常以</a:t>
            </a:r>
            <a:r>
              <a:rPr lang="en-US" altLang="zh-TW" dirty="0" smtClean="0"/>
              <a:t>’\0’</a:t>
            </a:r>
            <a:r>
              <a:rPr lang="zh-TW" altLang="en-US" dirty="0" smtClean="0"/>
              <a:t>為結數字元</a:t>
            </a:r>
            <a:endParaRPr lang="en-US" altLang="zh-TW" dirty="0" smtClean="0"/>
          </a:p>
          <a:p>
            <a:pPr lvl="1"/>
            <a:r>
              <a:rPr lang="en-US" altLang="zh-TW" dirty="0" smtClean="0"/>
              <a:t>Ex: </a:t>
            </a:r>
          </a:p>
          <a:p>
            <a:pPr lvl="2"/>
            <a:r>
              <a:rPr lang="en-US" altLang="zh-TW" dirty="0" smtClean="0"/>
              <a:t>“test”</a:t>
            </a:r>
            <a:r>
              <a:rPr lang="zh-TW" altLang="en-US" dirty="0" smtClean="0"/>
              <a:t> 在</a:t>
            </a:r>
            <a:r>
              <a:rPr lang="en-US" altLang="zh-TW" dirty="0" smtClean="0"/>
              <a:t>C</a:t>
            </a:r>
            <a:r>
              <a:rPr lang="zh-TW" altLang="en-US" dirty="0" smtClean="0"/>
              <a:t>裡面以</a:t>
            </a:r>
            <a:r>
              <a:rPr lang="en-US" altLang="zh-TW" dirty="0" smtClean="0"/>
              <a:t>{‘t’, ‘e’, ‘s’, ‘t’,</a:t>
            </a:r>
            <a:r>
              <a:rPr lang="en-US" altLang="zh-TW" b="1" dirty="0" smtClean="0"/>
              <a:t>’\0’</a:t>
            </a:r>
            <a:r>
              <a:rPr lang="en-US" altLang="zh-TW" dirty="0" smtClean="0"/>
              <a:t>}</a:t>
            </a:r>
            <a:r>
              <a:rPr lang="zh-TW" altLang="en-US" dirty="0" smtClean="0"/>
              <a:t>儲存</a:t>
            </a:r>
            <a:endParaRPr lang="en-US" altLang="zh-TW" dirty="0" smtClean="0"/>
          </a:p>
          <a:p>
            <a:pPr lvl="1"/>
            <a:endParaRPr lang="en-US" altLang="zh-TW" dirty="0" smtClean="0"/>
          </a:p>
          <a:p>
            <a:pPr lvl="1"/>
            <a:r>
              <a:rPr lang="zh-TW" altLang="en-US" dirty="0" smtClean="0"/>
              <a:t>資安議題為</a:t>
            </a:r>
            <a:r>
              <a:rPr lang="en-US" altLang="zh-TW" dirty="0" smtClean="0"/>
              <a:t>:</a:t>
            </a:r>
          </a:p>
          <a:p>
            <a:pPr lvl="2"/>
            <a:r>
              <a:rPr lang="zh-TW" altLang="en-US" dirty="0" smtClean="0"/>
              <a:t>程式設計師常忽略</a:t>
            </a:r>
            <a:r>
              <a:rPr lang="en-US" altLang="zh-TW" dirty="0" smtClean="0"/>
              <a:t>Zero Terminate</a:t>
            </a:r>
            <a:r>
              <a:rPr lang="zh-TW" altLang="en-US" dirty="0" smtClean="0"/>
              <a:t>而少算一個</a:t>
            </a:r>
            <a:endParaRPr lang="en-US" altLang="zh-TW" dirty="0" smtClean="0"/>
          </a:p>
          <a:p>
            <a:pPr lvl="3"/>
            <a:r>
              <a:rPr lang="en-US" altLang="zh-TW" b="1" dirty="0" smtClean="0">
                <a:solidFill>
                  <a:srgbClr val="FF0000"/>
                </a:solidFill>
              </a:rPr>
              <a:t>Off-by-one</a:t>
            </a:r>
          </a:p>
          <a:p>
            <a:pPr lvl="3"/>
            <a:r>
              <a:rPr lang="en-US" altLang="zh-TW" b="1" dirty="0" smtClean="0">
                <a:solidFill>
                  <a:srgbClr val="FF0000"/>
                </a:solidFill>
              </a:rPr>
              <a:t>Over-read</a:t>
            </a:r>
          </a:p>
          <a:p>
            <a:pPr lvl="3"/>
            <a:r>
              <a:rPr lang="en-US" altLang="zh-TW" b="1" dirty="0" smtClean="0">
                <a:solidFill>
                  <a:srgbClr val="FF0000"/>
                </a:solidFill>
              </a:rPr>
              <a:t>Stack Overflow</a:t>
            </a:r>
          </a:p>
          <a:p>
            <a:pPr lvl="3"/>
            <a:r>
              <a:rPr lang="en-US" altLang="zh-TW" b="1" dirty="0" smtClean="0">
                <a:solidFill>
                  <a:srgbClr val="FF0000"/>
                </a:solidFill>
              </a:rPr>
              <a:t>Heap Overflow</a:t>
            </a:r>
          </a:p>
          <a:p>
            <a:pPr lvl="3"/>
            <a:r>
              <a:rPr lang="en-US" altLang="zh-TW" b="1" dirty="0" smtClean="0">
                <a:solidFill>
                  <a:srgbClr val="FF0000"/>
                </a:solidFill>
              </a:rPr>
              <a:t>(Unicode) Space problem</a:t>
            </a:r>
          </a:p>
          <a:p>
            <a:pPr lvl="3"/>
            <a:r>
              <a:rPr lang="en-US" altLang="zh-TW" b="1" dirty="0" smtClean="0">
                <a:solidFill>
                  <a:srgbClr val="FF0000"/>
                </a:solidFill>
              </a:rPr>
              <a:t>Unicode display problem</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2 -</a:t>
            </a:r>
            <a:r>
              <a:rPr lang="zh-TW" altLang="en-US" dirty="0" smtClean="0"/>
              <a:t> 小結</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資料型態的初步了解</a:t>
            </a:r>
            <a:endParaRPr lang="en-US" altLang="zh-TW" dirty="0" smtClean="0"/>
          </a:p>
          <a:p>
            <a:pPr lvl="1"/>
            <a:endParaRPr lang="en-US" altLang="zh-TW" dirty="0" smtClean="0"/>
          </a:p>
          <a:p>
            <a:pPr lvl="1"/>
            <a:r>
              <a:rPr lang="en-US" altLang="zh-TW" dirty="0" smtClean="0"/>
              <a:t>String</a:t>
            </a:r>
          </a:p>
          <a:p>
            <a:pPr lvl="2"/>
            <a:r>
              <a:rPr lang="en-US" altLang="zh-TW" dirty="0" smtClean="0"/>
              <a:t>C String</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85</a:t>
            </a:fld>
            <a:endParaRPr lang="zh-TW"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4536504"/>
          </a:xfrm>
        </p:spPr>
        <p:txBody>
          <a:bodyPr>
            <a:normAutofit fontScale="47500" lnSpcReduction="20000"/>
          </a:bodyPr>
          <a:lstStyle/>
          <a:p>
            <a:r>
              <a:rPr lang="en-US" altLang="zh-TW" dirty="0" smtClean="0"/>
              <a:t>BCD</a:t>
            </a:r>
          </a:p>
          <a:p>
            <a:pPr>
              <a:buNone/>
            </a:pPr>
            <a:r>
              <a:rPr lang="en-US" altLang="zh-TW" dirty="0" smtClean="0"/>
              <a:t>void </a:t>
            </a:r>
            <a:r>
              <a:rPr lang="en-US" altLang="zh-TW" dirty="0" err="1" smtClean="0"/>
              <a:t>PrintBCD</a:t>
            </a:r>
            <a:r>
              <a:rPr lang="en-US" altLang="zh-TW" dirty="0" smtClean="0"/>
              <a:t>(unsigned long </a:t>
            </a:r>
            <a:r>
              <a:rPr lang="en-US" altLang="zh-TW" dirty="0" err="1" smtClean="0"/>
              <a:t>long</a:t>
            </a:r>
            <a:r>
              <a:rPr lang="en-US" altLang="zh-TW" dirty="0" smtClean="0"/>
              <a:t> </a:t>
            </a:r>
            <a:r>
              <a:rPr lang="en-US" altLang="zh-TW" dirty="0" err="1" smtClean="0"/>
              <a:t>ullValue</a:t>
            </a:r>
            <a:r>
              <a:rPr lang="en-US" altLang="zh-TW" dirty="0" smtClean="0"/>
              <a:t>){</a:t>
            </a:r>
          </a:p>
          <a:p>
            <a:pPr>
              <a:buNone/>
            </a:pPr>
            <a:r>
              <a:rPr lang="en-US" altLang="zh-TW" dirty="0" smtClean="0"/>
              <a:t>	unsigned long </a:t>
            </a:r>
            <a:r>
              <a:rPr lang="en-US" altLang="zh-TW" dirty="0" err="1" smtClean="0"/>
              <a:t>long</a:t>
            </a:r>
            <a:r>
              <a:rPr lang="en-US" altLang="zh-TW" dirty="0" smtClean="0"/>
              <a:t> value1 = ullValue%10000000000;</a:t>
            </a:r>
          </a:p>
          <a:p>
            <a:pPr>
              <a:buNone/>
            </a:pPr>
            <a:r>
              <a:rPr lang="en-US" altLang="zh-TW" dirty="0" smtClean="0"/>
              <a:t>	unsigned long </a:t>
            </a:r>
            <a:r>
              <a:rPr lang="en-US" altLang="zh-TW" dirty="0" err="1" smtClean="0"/>
              <a:t>long</a:t>
            </a:r>
            <a:r>
              <a:rPr lang="en-US" altLang="zh-TW" dirty="0" smtClean="0"/>
              <a:t> value2 = </a:t>
            </a:r>
            <a:r>
              <a:rPr lang="en-US" altLang="zh-TW" dirty="0" err="1" smtClean="0"/>
              <a:t>ullValue</a:t>
            </a:r>
            <a:r>
              <a:rPr lang="en-US" altLang="zh-TW" dirty="0" smtClean="0"/>
              <a:t>/10000000000;</a:t>
            </a:r>
          </a:p>
          <a:p>
            <a:pPr>
              <a:buNone/>
            </a:pPr>
            <a:r>
              <a:rPr lang="en-US" altLang="zh-TW" dirty="0" smtClean="0"/>
              <a:t> 	unsigned long </a:t>
            </a:r>
            <a:r>
              <a:rPr lang="en-US" altLang="zh-TW" dirty="0" err="1" smtClean="0"/>
              <a:t>long</a:t>
            </a:r>
            <a:r>
              <a:rPr lang="en-US" altLang="zh-TW" dirty="0" smtClean="0"/>
              <a:t> value1bcd = 0;</a:t>
            </a:r>
          </a:p>
          <a:p>
            <a:pPr>
              <a:buNone/>
            </a:pPr>
            <a:r>
              <a:rPr lang="en-US" altLang="zh-TW" dirty="0" smtClean="0"/>
              <a:t>	unsigned long </a:t>
            </a:r>
            <a:r>
              <a:rPr lang="en-US" altLang="zh-TW" dirty="0" err="1" smtClean="0"/>
              <a:t>long</a:t>
            </a:r>
            <a:r>
              <a:rPr lang="en-US" altLang="zh-TW" dirty="0" smtClean="0"/>
              <a:t> value2bcd = 0;</a:t>
            </a:r>
          </a:p>
          <a:p>
            <a:pPr>
              <a:buNone/>
            </a:pPr>
            <a:r>
              <a:rPr lang="en-US" altLang="zh-TW" dirty="0" smtClean="0"/>
              <a:t>	unsigned long </a:t>
            </a:r>
            <a:r>
              <a:rPr lang="en-US" altLang="zh-TW" dirty="0" err="1" smtClean="0"/>
              <a:t>long</a:t>
            </a:r>
            <a:r>
              <a:rPr lang="en-US" altLang="zh-TW" dirty="0" smtClean="0"/>
              <a:t> base = 0;</a:t>
            </a:r>
          </a:p>
          <a:p>
            <a:pPr>
              <a:buNone/>
            </a:pPr>
            <a:r>
              <a:rPr lang="en-US" altLang="zh-TW" dirty="0" smtClean="0"/>
              <a:t> 	base = 1;</a:t>
            </a:r>
          </a:p>
          <a:p>
            <a:pPr>
              <a:buNone/>
            </a:pPr>
            <a:r>
              <a:rPr lang="en-US" altLang="zh-TW" dirty="0" smtClean="0"/>
              <a:t>	while(value1!=0){</a:t>
            </a:r>
          </a:p>
          <a:p>
            <a:pPr>
              <a:buNone/>
            </a:pPr>
            <a:r>
              <a:rPr lang="en-US" altLang="zh-TW" dirty="0" smtClean="0"/>
              <a:t>		value1bcd += (value1 % 10)*base;</a:t>
            </a:r>
          </a:p>
          <a:p>
            <a:pPr>
              <a:buNone/>
            </a:pPr>
            <a:r>
              <a:rPr lang="en-US" altLang="zh-TW" dirty="0" smtClean="0"/>
              <a:t>		value1 = value1 / 10;</a:t>
            </a:r>
          </a:p>
          <a:p>
            <a:pPr>
              <a:buNone/>
            </a:pPr>
            <a:r>
              <a:rPr lang="en-US" altLang="zh-TW" dirty="0" smtClean="0"/>
              <a:t>		base *= 16;</a:t>
            </a:r>
          </a:p>
          <a:p>
            <a:pPr>
              <a:buNone/>
            </a:pPr>
            <a:r>
              <a:rPr lang="en-US" altLang="zh-TW" dirty="0" smtClean="0"/>
              <a:t>	}</a:t>
            </a:r>
          </a:p>
          <a:p>
            <a:pPr>
              <a:buNone/>
            </a:pPr>
            <a:r>
              <a:rPr lang="en-US" altLang="zh-TW" dirty="0" smtClean="0"/>
              <a:t>	base = 1;</a:t>
            </a:r>
          </a:p>
          <a:p>
            <a:pPr>
              <a:buNone/>
            </a:pPr>
            <a:r>
              <a:rPr lang="en-US" altLang="zh-TW" dirty="0" smtClean="0"/>
              <a:t>	while(value2!=0){</a:t>
            </a:r>
          </a:p>
          <a:p>
            <a:pPr>
              <a:buNone/>
            </a:pPr>
            <a:r>
              <a:rPr lang="en-US" altLang="zh-TW" dirty="0" smtClean="0"/>
              <a:t>		value2bcd += (value2 % 10)*base;</a:t>
            </a:r>
          </a:p>
          <a:p>
            <a:pPr>
              <a:buNone/>
            </a:pPr>
            <a:r>
              <a:rPr lang="en-US" altLang="zh-TW" dirty="0" smtClean="0"/>
              <a:t>		value2 = value2 / 10;</a:t>
            </a:r>
          </a:p>
          <a:p>
            <a:pPr>
              <a:buNone/>
            </a:pPr>
            <a:r>
              <a:rPr lang="en-US" altLang="zh-TW" dirty="0" smtClean="0"/>
              <a:t>		base *= 16;</a:t>
            </a:r>
          </a:p>
          <a:p>
            <a:pPr>
              <a:buNone/>
            </a:pPr>
            <a:r>
              <a:rPr lang="en-US" altLang="zh-TW" dirty="0" smtClean="0"/>
              <a:t>	}</a:t>
            </a:r>
          </a:p>
          <a:p>
            <a:pPr>
              <a:buNone/>
            </a:pPr>
            <a:r>
              <a:rPr lang="en-US" altLang="zh-TW" dirty="0" smtClean="0"/>
              <a:t>	</a:t>
            </a:r>
          </a:p>
          <a:p>
            <a:pPr>
              <a:buNone/>
            </a:pPr>
            <a:r>
              <a:rPr lang="en-US" altLang="zh-TW" dirty="0" smtClean="0"/>
              <a:t>	</a:t>
            </a:r>
          </a:p>
          <a:p>
            <a:pPr>
              <a:buNone/>
            </a:pPr>
            <a:r>
              <a:rPr lang="en-US" altLang="zh-TW" dirty="0" smtClean="0"/>
              <a:t>	</a:t>
            </a:r>
            <a:r>
              <a:rPr lang="en-US" altLang="zh-TW" dirty="0" err="1" smtClean="0"/>
              <a:t>printf</a:t>
            </a:r>
            <a:r>
              <a:rPr lang="en-US" altLang="zh-TW" dirty="0" smtClean="0"/>
              <a:t>("0x%010llX", value2bcd);</a:t>
            </a:r>
          </a:p>
          <a:p>
            <a:pPr>
              <a:buNone/>
            </a:pPr>
            <a:r>
              <a:rPr lang="en-US" altLang="zh-TW" dirty="0" smtClean="0"/>
              <a:t>	</a:t>
            </a:r>
            <a:r>
              <a:rPr lang="en-US" altLang="zh-TW" dirty="0" err="1" smtClean="0"/>
              <a:t>printf</a:t>
            </a:r>
            <a:r>
              <a:rPr lang="en-US" altLang="zh-TW" dirty="0" smtClean="0"/>
              <a:t>("%010llX\n", value1bcd);</a:t>
            </a:r>
          </a:p>
          <a:p>
            <a:pPr>
              <a:buNone/>
            </a:pP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86</a:t>
            </a:fld>
            <a:endParaRPr lang="zh-TW" altLang="en-US"/>
          </a:p>
        </p:txBody>
      </p:sp>
      <p:pic>
        <p:nvPicPr>
          <p:cNvPr id="157698" name="Picture 2"/>
          <p:cNvPicPr>
            <a:picLocks noChangeAspect="1" noChangeArrowheads="1"/>
          </p:cNvPicPr>
          <p:nvPr/>
        </p:nvPicPr>
        <p:blipFill>
          <a:blip r:embed="rId3" cstate="print"/>
          <a:srcRect/>
          <a:stretch>
            <a:fillRect/>
          </a:stretch>
        </p:blipFill>
        <p:spPr bwMode="auto">
          <a:xfrm>
            <a:off x="0" y="5972175"/>
            <a:ext cx="9144000" cy="885825"/>
          </a:xfrm>
          <a:prstGeom prst="rect">
            <a:avLst/>
          </a:prstGeom>
          <a:noFill/>
          <a:ln w="9525">
            <a:noFill/>
            <a:miter lim="800000"/>
            <a:headEnd/>
            <a:tailEnd/>
          </a:ln>
        </p:spPr>
      </p:pic>
      <p:cxnSp>
        <p:nvCxnSpPr>
          <p:cNvPr id="6" name="直線接點 5"/>
          <p:cNvCxnSpPr/>
          <p:nvPr/>
        </p:nvCxnSpPr>
        <p:spPr>
          <a:xfrm>
            <a:off x="3203848" y="6858000"/>
            <a:ext cx="2808312"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3563888" cy="4625609"/>
          </a:xfrm>
        </p:spPr>
        <p:txBody>
          <a:bodyPr/>
          <a:lstStyle/>
          <a:p>
            <a:r>
              <a:rPr lang="zh-TW" altLang="en-US" dirty="0" smtClean="0"/>
              <a:t>常用工具</a:t>
            </a:r>
            <a:r>
              <a:rPr lang="en-US" altLang="zh-TW" dirty="0" smtClean="0"/>
              <a:t>-</a:t>
            </a:r>
            <a:r>
              <a:rPr lang="en-US" altLang="zh-TW" dirty="0" err="1" smtClean="0"/>
              <a:t>hexdump</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87</a:t>
            </a:fld>
            <a:endParaRPr lang="zh-TW" altLang="en-US"/>
          </a:p>
        </p:txBody>
      </p:sp>
      <p:pic>
        <p:nvPicPr>
          <p:cNvPr id="154626" name="Picture 2"/>
          <p:cNvPicPr>
            <a:picLocks noChangeAspect="1" noChangeArrowheads="1"/>
          </p:cNvPicPr>
          <p:nvPr/>
        </p:nvPicPr>
        <p:blipFill>
          <a:blip r:embed="rId3" cstate="print"/>
          <a:srcRect/>
          <a:stretch>
            <a:fillRect/>
          </a:stretch>
        </p:blipFill>
        <p:spPr bwMode="auto">
          <a:xfrm>
            <a:off x="3543300" y="1484784"/>
            <a:ext cx="5600700" cy="5373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12776"/>
            <a:ext cx="8229600" cy="4625609"/>
          </a:xfrm>
        </p:spPr>
        <p:txBody>
          <a:bodyPr/>
          <a:lstStyle/>
          <a:p>
            <a:r>
              <a:rPr lang="zh-TW" altLang="en-US" dirty="0" smtClean="0"/>
              <a:t>字串</a:t>
            </a:r>
            <a:r>
              <a:rPr lang="en-US" altLang="zh-TW" dirty="0" smtClean="0"/>
              <a:t>0</a:t>
            </a:r>
            <a:r>
              <a:rPr lang="zh-TW" altLang="en-US" dirty="0" smtClean="0"/>
              <a:t>結尾</a:t>
            </a:r>
            <a:endParaRPr lang="en-US" altLang="zh-TW" dirty="0" smtClean="0"/>
          </a:p>
          <a:p>
            <a:pPr lvl="1"/>
            <a:r>
              <a:rPr lang="en-US" altLang="zh-TW" dirty="0" smtClean="0"/>
              <a:t>“”</a:t>
            </a:r>
          </a:p>
          <a:p>
            <a:pPr lvl="1"/>
            <a:endParaRPr lang="en-US" altLang="zh-TW" dirty="0" smtClean="0"/>
          </a:p>
          <a:p>
            <a:pPr lvl="1"/>
            <a:endParaRPr lang="en-US" altLang="zh-TW" dirty="0" smtClean="0"/>
          </a:p>
          <a:p>
            <a:pPr lvl="1"/>
            <a:endParaRPr lang="en-US" altLang="zh-TW" dirty="0" smtClean="0"/>
          </a:p>
          <a:p>
            <a:pPr lvl="1"/>
            <a:r>
              <a:rPr lang="en-US" altLang="zh-TW" dirty="0" smtClean="0"/>
              <a:t>“test”</a:t>
            </a:r>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88</a:t>
            </a:fld>
            <a:endParaRPr lang="zh-TW" altLang="en-US"/>
          </a:p>
        </p:txBody>
      </p:sp>
      <p:pic>
        <p:nvPicPr>
          <p:cNvPr id="155651" name="Picture 3"/>
          <p:cNvPicPr>
            <a:picLocks noChangeAspect="1" noChangeArrowheads="1"/>
          </p:cNvPicPr>
          <p:nvPr/>
        </p:nvPicPr>
        <p:blipFill>
          <a:blip r:embed="rId3" cstate="print"/>
          <a:srcRect/>
          <a:stretch>
            <a:fillRect/>
          </a:stretch>
        </p:blipFill>
        <p:spPr bwMode="auto">
          <a:xfrm>
            <a:off x="0" y="2420888"/>
            <a:ext cx="9144000" cy="1304925"/>
          </a:xfrm>
          <a:prstGeom prst="rect">
            <a:avLst/>
          </a:prstGeom>
          <a:noFill/>
          <a:ln w="9525">
            <a:noFill/>
            <a:miter lim="800000"/>
            <a:headEnd/>
            <a:tailEnd/>
          </a:ln>
        </p:spPr>
      </p:pic>
      <p:pic>
        <p:nvPicPr>
          <p:cNvPr id="155652" name="Picture 4"/>
          <p:cNvPicPr>
            <a:picLocks noChangeAspect="1" noChangeArrowheads="1"/>
          </p:cNvPicPr>
          <p:nvPr/>
        </p:nvPicPr>
        <p:blipFill>
          <a:blip r:embed="rId4" cstate="print"/>
          <a:srcRect/>
          <a:stretch>
            <a:fillRect/>
          </a:stretch>
        </p:blipFill>
        <p:spPr bwMode="auto">
          <a:xfrm>
            <a:off x="0" y="4653136"/>
            <a:ext cx="9144000" cy="1390650"/>
          </a:xfrm>
          <a:prstGeom prst="rect">
            <a:avLst/>
          </a:prstGeom>
          <a:noFill/>
          <a:ln w="9525">
            <a:noFill/>
            <a:miter lim="800000"/>
            <a:headEnd/>
            <a:tailEnd/>
          </a:ln>
        </p:spPr>
      </p:pic>
      <p:cxnSp>
        <p:nvCxnSpPr>
          <p:cNvPr id="8" name="直線接點 7"/>
          <p:cNvCxnSpPr/>
          <p:nvPr/>
        </p:nvCxnSpPr>
        <p:spPr>
          <a:xfrm>
            <a:off x="971600" y="2636912"/>
            <a:ext cx="21602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971600" y="4941168"/>
            <a:ext cx="5760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979712" y="5805264"/>
            <a:ext cx="158417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V="1">
            <a:off x="1979712" y="3429000"/>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556792"/>
            <a:ext cx="9144000" cy="4752528"/>
          </a:xfrm>
        </p:spPr>
        <p:txBody>
          <a:bodyPr/>
          <a:lstStyle/>
          <a:p>
            <a:r>
              <a:rPr lang="en-US" altLang="zh-TW" dirty="0" smtClean="0"/>
              <a:t>32 bits</a:t>
            </a:r>
            <a:r>
              <a:rPr lang="zh-TW" altLang="en-US" dirty="0" smtClean="0"/>
              <a:t>整數</a:t>
            </a:r>
            <a:endParaRPr lang="en-US" altLang="zh-TW" dirty="0" smtClean="0"/>
          </a:p>
          <a:p>
            <a:pPr lvl="1"/>
            <a:r>
              <a:rPr lang="en-US" altLang="zh-TW" dirty="0" smtClean="0"/>
              <a:t>0x12345678</a:t>
            </a:r>
          </a:p>
          <a:p>
            <a:pPr lvl="1"/>
            <a:endParaRPr lang="en-US" altLang="zh-TW" dirty="0" smtClean="0"/>
          </a:p>
          <a:p>
            <a:pPr lvl="1"/>
            <a:endParaRPr lang="en-US" altLang="zh-TW" dirty="0" smtClean="0"/>
          </a:p>
          <a:p>
            <a:pPr lvl="1"/>
            <a:endParaRPr lang="en-US" altLang="zh-TW" dirty="0" smtClean="0"/>
          </a:p>
          <a:p>
            <a:pPr lvl="1"/>
            <a:r>
              <a:rPr lang="en-US" altLang="zh-TW" sz="2400" dirty="0" smtClean="0"/>
              <a:t>{0x12, 0x34, 0x56, 0x78, 0x90, 0x9, 0x87, 0x65, 0x43, 0x21}</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89</a:t>
            </a:fld>
            <a:endParaRPr lang="zh-TW" altLang="en-US"/>
          </a:p>
        </p:txBody>
      </p:sp>
      <p:pic>
        <p:nvPicPr>
          <p:cNvPr id="156674" name="Picture 2"/>
          <p:cNvPicPr>
            <a:picLocks noChangeAspect="1" noChangeArrowheads="1"/>
          </p:cNvPicPr>
          <p:nvPr/>
        </p:nvPicPr>
        <p:blipFill>
          <a:blip r:embed="rId3" cstate="print"/>
          <a:srcRect/>
          <a:stretch>
            <a:fillRect/>
          </a:stretch>
        </p:blipFill>
        <p:spPr bwMode="auto">
          <a:xfrm>
            <a:off x="0" y="2708920"/>
            <a:ext cx="9144000" cy="1419225"/>
          </a:xfrm>
          <a:prstGeom prst="rect">
            <a:avLst/>
          </a:prstGeom>
          <a:noFill/>
          <a:ln w="9525">
            <a:noFill/>
            <a:miter lim="800000"/>
            <a:headEnd/>
            <a:tailEnd/>
          </a:ln>
        </p:spPr>
      </p:pic>
      <p:sp>
        <p:nvSpPr>
          <p:cNvPr id="8" name="文字方塊 7"/>
          <p:cNvSpPr txBox="1"/>
          <p:nvPr/>
        </p:nvSpPr>
        <p:spPr>
          <a:xfrm>
            <a:off x="3347864" y="3789040"/>
            <a:ext cx="2137124" cy="369332"/>
          </a:xfrm>
          <a:prstGeom prst="rect">
            <a:avLst/>
          </a:prstGeom>
          <a:noFill/>
        </p:spPr>
        <p:txBody>
          <a:bodyPr wrap="none" rtlCol="0">
            <a:spAutoFit/>
          </a:bodyPr>
          <a:lstStyle/>
          <a:p>
            <a:r>
              <a:rPr lang="zh-TW" altLang="en-US" b="1" dirty="0" smtClean="0">
                <a:solidFill>
                  <a:srgbClr val="FF0000"/>
                </a:solidFill>
              </a:rPr>
              <a:t>顛倒 </a:t>
            </a:r>
            <a:r>
              <a:rPr lang="en-US" altLang="zh-TW" b="1" dirty="0" smtClean="0">
                <a:solidFill>
                  <a:srgbClr val="FF0000"/>
                </a:solidFill>
              </a:rPr>
              <a:t>-&gt; little </a:t>
            </a:r>
            <a:r>
              <a:rPr lang="en-US" altLang="zh-TW" b="1" dirty="0" err="1" smtClean="0">
                <a:solidFill>
                  <a:srgbClr val="FF0000"/>
                </a:solidFill>
              </a:rPr>
              <a:t>endian</a:t>
            </a:r>
            <a:endParaRPr lang="zh-TW" altLang="en-US" b="1" dirty="0">
              <a:solidFill>
                <a:srgbClr val="FF0000"/>
              </a:solidFill>
            </a:endParaRPr>
          </a:p>
        </p:txBody>
      </p:sp>
      <p:pic>
        <p:nvPicPr>
          <p:cNvPr id="156675" name="Picture 3"/>
          <p:cNvPicPr>
            <a:picLocks noChangeAspect="1" noChangeArrowheads="1"/>
          </p:cNvPicPr>
          <p:nvPr/>
        </p:nvPicPr>
        <p:blipFill>
          <a:blip r:embed="rId4" cstate="print"/>
          <a:srcRect/>
          <a:stretch>
            <a:fillRect/>
          </a:stretch>
        </p:blipFill>
        <p:spPr bwMode="auto">
          <a:xfrm>
            <a:off x="0" y="4653136"/>
            <a:ext cx="9144000" cy="1543050"/>
          </a:xfrm>
          <a:prstGeom prst="rect">
            <a:avLst/>
          </a:prstGeom>
          <a:noFill/>
          <a:ln w="9525">
            <a:noFill/>
            <a:miter lim="800000"/>
            <a:headEnd/>
            <a:tailEnd/>
          </a:ln>
        </p:spPr>
      </p:pic>
      <p:cxnSp>
        <p:nvCxnSpPr>
          <p:cNvPr id="10" name="直線接點 9"/>
          <p:cNvCxnSpPr/>
          <p:nvPr/>
        </p:nvCxnSpPr>
        <p:spPr>
          <a:xfrm flipV="1">
            <a:off x="1763688" y="2924944"/>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907704" y="3933056"/>
            <a:ext cx="122413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2915816" y="5013176"/>
            <a:ext cx="597666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2051720" y="5949280"/>
            <a:ext cx="295232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額外話題 </a:t>
            </a:r>
            <a:r>
              <a:rPr lang="en-US" altLang="zh-TW" dirty="0" smtClean="0"/>
              <a:t>- </a:t>
            </a:r>
            <a:r>
              <a:rPr lang="zh-TW" altLang="en-US" dirty="0" smtClean="0"/>
              <a:t>資安產業</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研究</a:t>
            </a:r>
            <a:endParaRPr lang="en-US" altLang="zh-TW" dirty="0" smtClean="0"/>
          </a:p>
          <a:p>
            <a:pPr lvl="1"/>
            <a:r>
              <a:rPr lang="zh-TW" altLang="en-US" dirty="0" smtClean="0"/>
              <a:t>通訊協定分析、攻擊與防禦</a:t>
            </a:r>
            <a:endParaRPr lang="en-US" altLang="zh-TW" dirty="0" smtClean="0"/>
          </a:p>
          <a:p>
            <a:pPr lvl="1"/>
            <a:r>
              <a:rPr lang="zh-TW" altLang="en-US" dirty="0" smtClean="0"/>
              <a:t>開發工具</a:t>
            </a:r>
            <a:endParaRPr lang="en-US" altLang="zh-TW" dirty="0" smtClean="0"/>
          </a:p>
          <a:p>
            <a:pPr lvl="1"/>
            <a:r>
              <a:rPr lang="zh-TW" altLang="en-US" dirty="0" smtClean="0"/>
              <a:t>新攻擊向量</a:t>
            </a:r>
            <a:r>
              <a:rPr lang="en-US" altLang="zh-TW" dirty="0" smtClean="0"/>
              <a:t>/</a:t>
            </a:r>
            <a:r>
              <a:rPr lang="zh-TW" altLang="en-US" dirty="0" smtClean="0"/>
              <a:t>方法</a:t>
            </a:r>
            <a:endParaRPr lang="zh-TW" altLang="en-US" dirty="0"/>
          </a:p>
        </p:txBody>
      </p:sp>
      <p:pic>
        <p:nvPicPr>
          <p:cNvPr id="2050" name="Picture 2"/>
          <p:cNvPicPr>
            <a:picLocks noChangeAspect="1" noChangeArrowheads="1"/>
          </p:cNvPicPr>
          <p:nvPr/>
        </p:nvPicPr>
        <p:blipFill>
          <a:blip r:embed="rId2" cstate="print"/>
          <a:srcRect/>
          <a:stretch>
            <a:fillRect/>
          </a:stretch>
        </p:blipFill>
        <p:spPr bwMode="auto">
          <a:xfrm>
            <a:off x="323528" y="4293096"/>
            <a:ext cx="8172400" cy="2080894"/>
          </a:xfrm>
          <a:prstGeom prst="rect">
            <a:avLst/>
          </a:prstGeom>
          <a:noFill/>
          <a:ln w="9525">
            <a:noFill/>
            <a:miter lim="800000"/>
            <a:headEnd/>
            <a:tailEnd/>
          </a:ln>
        </p:spPr>
      </p:pic>
      <p:sp>
        <p:nvSpPr>
          <p:cNvPr id="5" name="投影片編號版面配置區 4"/>
          <p:cNvSpPr>
            <a:spLocks noGrp="1"/>
          </p:cNvSpPr>
          <p:nvPr>
            <p:ph type="sldNum" sz="quarter" idx="12"/>
          </p:nvPr>
        </p:nvSpPr>
        <p:spPr/>
        <p:txBody>
          <a:bodyPr/>
          <a:lstStyle/>
          <a:p>
            <a:fld id="{AC4F3721-7B86-4553-8DA8-FFD0BB461115}" type="slidenum">
              <a:rPr lang="zh-TW" altLang="en-US" smtClean="0"/>
              <a:pPr/>
              <a:t>9</a:t>
            </a:fld>
            <a:endParaRPr lang="zh-TW" altLang="en-US"/>
          </a:p>
        </p:txBody>
      </p:sp>
      <p:sp>
        <p:nvSpPr>
          <p:cNvPr id="7" name="矩形 6"/>
          <p:cNvSpPr/>
          <p:nvPr/>
        </p:nvSpPr>
        <p:spPr>
          <a:xfrm>
            <a:off x="251520" y="4797152"/>
            <a:ext cx="230425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負數</a:t>
            </a:r>
            <a:endParaRPr lang="en-US" altLang="zh-TW" dirty="0" smtClean="0"/>
          </a:p>
          <a:p>
            <a:pPr lvl="1"/>
            <a:r>
              <a:rPr lang="en-US" altLang="zh-TW" dirty="0" smtClean="0"/>
              <a:t>-1</a:t>
            </a:r>
          </a:p>
          <a:p>
            <a:endParaRPr lang="en-US" altLang="zh-TW" dirty="0" smtClean="0"/>
          </a:p>
          <a:p>
            <a:endParaRPr lang="en-US" altLang="zh-TW" dirty="0" smtClean="0"/>
          </a:p>
          <a:p>
            <a:endParaRPr lang="en-US" altLang="zh-TW" dirty="0" smtClean="0"/>
          </a:p>
          <a:p>
            <a:pPr lvl="1"/>
            <a:r>
              <a:rPr lang="en-US" altLang="zh-TW" dirty="0" smtClean="0"/>
              <a:t>32 bits</a:t>
            </a:r>
            <a:r>
              <a:rPr lang="zh-TW" altLang="en-US" dirty="0" smtClean="0"/>
              <a:t>補數</a:t>
            </a:r>
            <a:r>
              <a:rPr lang="en-US" altLang="zh-TW" dirty="0" smtClean="0"/>
              <a:t>(0x12345678=&gt;0xedcba987+1)</a:t>
            </a:r>
          </a:p>
          <a:p>
            <a:pPr lvl="1"/>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90</a:t>
            </a:fld>
            <a:endParaRPr lang="zh-TW" altLang="en-US"/>
          </a:p>
        </p:txBody>
      </p:sp>
      <p:pic>
        <p:nvPicPr>
          <p:cNvPr id="158722" name="Picture 2"/>
          <p:cNvPicPr>
            <a:picLocks noChangeAspect="1" noChangeArrowheads="1"/>
          </p:cNvPicPr>
          <p:nvPr/>
        </p:nvPicPr>
        <p:blipFill>
          <a:blip r:embed="rId3" cstate="print"/>
          <a:srcRect/>
          <a:stretch>
            <a:fillRect/>
          </a:stretch>
        </p:blipFill>
        <p:spPr bwMode="auto">
          <a:xfrm>
            <a:off x="0" y="2564904"/>
            <a:ext cx="9144000" cy="1581150"/>
          </a:xfrm>
          <a:prstGeom prst="rect">
            <a:avLst/>
          </a:prstGeom>
          <a:noFill/>
          <a:ln w="9525">
            <a:noFill/>
            <a:miter lim="800000"/>
            <a:headEnd/>
            <a:tailEnd/>
          </a:ln>
        </p:spPr>
      </p:pic>
      <p:pic>
        <p:nvPicPr>
          <p:cNvPr id="158724" name="Picture 4"/>
          <p:cNvPicPr>
            <a:picLocks noChangeAspect="1" noChangeArrowheads="1"/>
          </p:cNvPicPr>
          <p:nvPr/>
        </p:nvPicPr>
        <p:blipFill>
          <a:blip r:embed="rId4" cstate="print"/>
          <a:srcRect/>
          <a:stretch>
            <a:fillRect/>
          </a:stretch>
        </p:blipFill>
        <p:spPr bwMode="auto">
          <a:xfrm>
            <a:off x="0" y="4581128"/>
            <a:ext cx="9144000" cy="1695450"/>
          </a:xfrm>
          <a:prstGeom prst="rect">
            <a:avLst/>
          </a:prstGeom>
          <a:noFill/>
          <a:ln w="9525">
            <a:noFill/>
            <a:miter lim="800000"/>
            <a:headEnd/>
            <a:tailEnd/>
          </a:ln>
        </p:spPr>
      </p:pic>
      <p:cxnSp>
        <p:nvCxnSpPr>
          <p:cNvPr id="8" name="直線接點 7"/>
          <p:cNvCxnSpPr/>
          <p:nvPr/>
        </p:nvCxnSpPr>
        <p:spPr>
          <a:xfrm flipV="1">
            <a:off x="2051720" y="2780928"/>
            <a:ext cx="216024"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2051720" y="3861048"/>
            <a:ext cx="1080120"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2051720" y="4797152"/>
            <a:ext cx="1008112"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6021288"/>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dirty="0" smtClean="0"/>
              <a:t>資安議題</a:t>
            </a:r>
            <a:endParaRPr lang="en-US" altLang="zh-TW" dirty="0" smtClean="0"/>
          </a:p>
          <a:p>
            <a:pPr lvl="1"/>
            <a:r>
              <a:rPr lang="zh-TW" altLang="en-US" b="1" dirty="0" smtClean="0">
                <a:solidFill>
                  <a:srgbClr val="FF0000"/>
                </a:solidFill>
              </a:rPr>
              <a:t>記憶體任意讀</a:t>
            </a:r>
            <a:r>
              <a:rPr lang="en-US" altLang="zh-TW" b="1" dirty="0" smtClean="0">
                <a:solidFill>
                  <a:srgbClr val="FF0000"/>
                </a:solidFill>
              </a:rPr>
              <a:t>(over-read)</a:t>
            </a:r>
            <a:r>
              <a:rPr lang="zh-TW" altLang="en-US" b="1" dirty="0" smtClean="0">
                <a:solidFill>
                  <a:srgbClr val="FF0000"/>
                </a:solidFill>
              </a:rPr>
              <a:t>、記憶體外洩</a:t>
            </a:r>
            <a:r>
              <a:rPr lang="en-US" altLang="zh-TW" b="1" dirty="0" smtClean="0">
                <a:solidFill>
                  <a:srgbClr val="FF0000"/>
                </a:solidFill>
              </a:rPr>
              <a:t>(Memory Leaks) =&gt; </a:t>
            </a:r>
            <a:r>
              <a:rPr lang="zh-TW" altLang="en-US" b="1" dirty="0" smtClean="0">
                <a:solidFill>
                  <a:srgbClr val="FF0000"/>
                </a:solidFill>
              </a:rPr>
              <a:t>密碼、</a:t>
            </a:r>
            <a:r>
              <a:rPr lang="en-US" altLang="zh-TW" b="1" dirty="0" smtClean="0">
                <a:solidFill>
                  <a:srgbClr val="FF0000"/>
                </a:solidFill>
              </a:rPr>
              <a:t>cookie</a:t>
            </a:r>
            <a:r>
              <a:rPr lang="zh-TW" altLang="en-US" b="1" dirty="0" smtClean="0">
                <a:solidFill>
                  <a:srgbClr val="FF0000"/>
                </a:solidFill>
              </a:rPr>
              <a:t>、</a:t>
            </a:r>
            <a:r>
              <a:rPr lang="en-US" altLang="zh-TW" b="1" dirty="0" smtClean="0">
                <a:solidFill>
                  <a:srgbClr val="FF0000"/>
                </a:solidFill>
              </a:rPr>
              <a:t>http header(</a:t>
            </a:r>
            <a:r>
              <a:rPr lang="en-US" altLang="zh-TW" b="1" dirty="0" err="1" smtClean="0">
                <a:solidFill>
                  <a:srgbClr val="FF0000"/>
                </a:solidFill>
              </a:rPr>
              <a:t>openssl</a:t>
            </a:r>
            <a:r>
              <a:rPr lang="en-US" altLang="zh-TW" b="1" dirty="0" smtClean="0">
                <a:solidFill>
                  <a:srgbClr val="FF0000"/>
                </a:solidFill>
              </a:rPr>
              <a:t>)</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91</a:t>
            </a:fld>
            <a:endParaRPr lang="zh-TW" altLang="en-US"/>
          </a:p>
        </p:txBody>
      </p:sp>
      <p:pic>
        <p:nvPicPr>
          <p:cNvPr id="159747" name="Picture 3"/>
          <p:cNvPicPr>
            <a:picLocks noChangeAspect="1" noChangeArrowheads="1"/>
          </p:cNvPicPr>
          <p:nvPr/>
        </p:nvPicPr>
        <p:blipFill>
          <a:blip r:embed="rId3" cstate="print"/>
          <a:srcRect/>
          <a:stretch>
            <a:fillRect/>
          </a:stretch>
        </p:blipFill>
        <p:spPr bwMode="auto">
          <a:xfrm>
            <a:off x="0" y="3140968"/>
            <a:ext cx="9144000" cy="3717032"/>
          </a:xfrm>
          <a:prstGeom prst="rect">
            <a:avLst/>
          </a:prstGeom>
          <a:noFill/>
          <a:ln w="9525">
            <a:noFill/>
            <a:miter lim="800000"/>
            <a:headEnd/>
            <a:tailEnd/>
          </a:ln>
        </p:spPr>
      </p:pic>
      <p:cxnSp>
        <p:nvCxnSpPr>
          <p:cNvPr id="7" name="直線接點 6"/>
          <p:cNvCxnSpPr/>
          <p:nvPr/>
        </p:nvCxnSpPr>
        <p:spPr>
          <a:xfrm flipV="1">
            <a:off x="1475656" y="3356992"/>
            <a:ext cx="648072"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5082809"/>
          </a:xfrm>
        </p:spPr>
        <p:txBody>
          <a:bodyPr>
            <a:normAutofit lnSpcReduction="10000"/>
          </a:bodyPr>
          <a:lstStyle/>
          <a:p>
            <a:r>
              <a:rPr lang="zh-TW" altLang="en-US" dirty="0" smtClean="0"/>
              <a:t>資安議題</a:t>
            </a:r>
            <a:endParaRPr lang="en-US" altLang="zh-TW" dirty="0" smtClean="0"/>
          </a:p>
          <a:p>
            <a:pPr lvl="1"/>
            <a:r>
              <a:rPr lang="en-US" altLang="zh-TW" dirty="0" smtClean="0">
                <a:solidFill>
                  <a:srgbClr val="FF0000"/>
                </a:solidFill>
              </a:rPr>
              <a:t>over-write, const bypass</a:t>
            </a: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endParaRPr lang="en-US" altLang="zh-TW" dirty="0" smtClean="0">
              <a:solidFill>
                <a:srgbClr val="FF0000"/>
              </a:solidFill>
            </a:endParaRPr>
          </a:p>
          <a:p>
            <a:pPr lvl="1">
              <a:buNone/>
            </a:pPr>
            <a:endParaRPr lang="en-US" altLang="zh-TW" dirty="0" smtClean="0">
              <a:solidFill>
                <a:srgbClr val="FF0000"/>
              </a:solidFill>
            </a:endParaRPr>
          </a:p>
          <a:p>
            <a:pPr lvl="1"/>
            <a:r>
              <a:rPr lang="en-US" altLang="zh-TW" dirty="0" smtClean="0">
                <a:solidFill>
                  <a:srgbClr val="FF0000"/>
                </a:solidFill>
              </a:rPr>
              <a:t>C++: Private function access</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92</a:t>
            </a:fld>
            <a:endParaRPr lang="zh-TW" altLang="en-US"/>
          </a:p>
        </p:txBody>
      </p:sp>
      <p:pic>
        <p:nvPicPr>
          <p:cNvPr id="161796" name="Picture 4"/>
          <p:cNvPicPr>
            <a:picLocks noChangeAspect="1" noChangeArrowheads="1"/>
          </p:cNvPicPr>
          <p:nvPr/>
        </p:nvPicPr>
        <p:blipFill>
          <a:blip r:embed="rId2" cstate="print"/>
          <a:srcRect/>
          <a:stretch>
            <a:fillRect/>
          </a:stretch>
        </p:blipFill>
        <p:spPr bwMode="auto">
          <a:xfrm>
            <a:off x="0" y="2708920"/>
            <a:ext cx="9144000" cy="3096344"/>
          </a:xfrm>
          <a:prstGeom prst="rect">
            <a:avLst/>
          </a:prstGeom>
          <a:noFill/>
          <a:ln w="9525">
            <a:noFill/>
            <a:miter lim="800000"/>
            <a:headEnd/>
            <a:tailEnd/>
          </a:ln>
        </p:spPr>
      </p:pic>
      <p:cxnSp>
        <p:nvCxnSpPr>
          <p:cNvPr id="8" name="直線接點 7"/>
          <p:cNvCxnSpPr/>
          <p:nvPr/>
        </p:nvCxnSpPr>
        <p:spPr>
          <a:xfrm flipV="1">
            <a:off x="0" y="2924944"/>
            <a:ext cx="50405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0" y="3645024"/>
            <a:ext cx="1115616"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1979712" y="472514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1979712" y="5445224"/>
            <a:ext cx="1152128" cy="8384"/>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zh-TW" altLang="en-US" b="1" dirty="0" smtClean="0">
                <a:solidFill>
                  <a:srgbClr val="FF0000"/>
                </a:solidFill>
              </a:rPr>
              <a:t>堆疊位置</a:t>
            </a:r>
            <a:endParaRPr lang="en-US" altLang="zh-TW" b="1" dirty="0" smtClean="0">
              <a:solidFill>
                <a:srgbClr val="FF0000"/>
              </a:solidFill>
            </a:endParaRP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93</a:t>
            </a:fld>
            <a:endParaRPr lang="zh-TW" altLang="en-US"/>
          </a:p>
        </p:txBody>
      </p:sp>
      <p:pic>
        <p:nvPicPr>
          <p:cNvPr id="160771" name="Picture 3"/>
          <p:cNvPicPr>
            <a:picLocks noChangeAspect="1" noChangeArrowheads="1"/>
          </p:cNvPicPr>
          <p:nvPr/>
        </p:nvPicPr>
        <p:blipFill>
          <a:blip r:embed="rId3" cstate="print"/>
          <a:srcRect/>
          <a:stretch>
            <a:fillRect/>
          </a:stretch>
        </p:blipFill>
        <p:spPr bwMode="auto">
          <a:xfrm>
            <a:off x="0" y="2708921"/>
            <a:ext cx="9144000" cy="4149080"/>
          </a:xfrm>
          <a:prstGeom prst="rect">
            <a:avLst/>
          </a:prstGeom>
          <a:noFill/>
          <a:ln w="9525">
            <a:noFill/>
            <a:miter lim="800000"/>
            <a:headEnd/>
            <a:tailEnd/>
          </a:ln>
        </p:spPr>
      </p:pic>
      <p:cxnSp>
        <p:nvCxnSpPr>
          <p:cNvPr id="8" name="直線接點 7"/>
          <p:cNvCxnSpPr/>
          <p:nvPr/>
        </p:nvCxnSpPr>
        <p:spPr>
          <a:xfrm>
            <a:off x="197971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275856"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9552" y="4797152"/>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11560" y="6309320"/>
            <a:ext cx="108012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899592" y="2996952"/>
            <a:ext cx="504056"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899592" y="3717032"/>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467544" y="3429000"/>
            <a:ext cx="432048" cy="0"/>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access violation</a:t>
            </a:r>
          </a:p>
          <a:p>
            <a:pPr lvl="1"/>
            <a:r>
              <a:rPr lang="en-US" altLang="zh-TW" dirty="0" smtClean="0">
                <a:solidFill>
                  <a:srgbClr val="FF0000"/>
                </a:solidFill>
              </a:rPr>
              <a:t>NULL pointer dereference(kernel)</a:t>
            </a:r>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94</a:t>
            </a:fld>
            <a:endParaRPr lang="zh-TW" altLang="en-US"/>
          </a:p>
        </p:txBody>
      </p:sp>
      <p:pic>
        <p:nvPicPr>
          <p:cNvPr id="162818" name="Picture 2"/>
          <p:cNvPicPr>
            <a:picLocks noChangeAspect="1" noChangeArrowheads="1"/>
          </p:cNvPicPr>
          <p:nvPr/>
        </p:nvPicPr>
        <p:blipFill>
          <a:blip r:embed="rId2" cstate="print"/>
          <a:srcRect/>
          <a:stretch>
            <a:fillRect/>
          </a:stretch>
        </p:blipFill>
        <p:spPr bwMode="auto">
          <a:xfrm>
            <a:off x="0" y="3068960"/>
            <a:ext cx="9144000" cy="378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2</a:t>
            </a:r>
            <a:r>
              <a:rPr lang="zh-TW" altLang="en-US" dirty="0" smtClean="0"/>
              <a:t>實作</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dirty="0" smtClean="0"/>
              <a:t>資安議題</a:t>
            </a:r>
            <a:endParaRPr lang="en-US" altLang="zh-TW" dirty="0" smtClean="0"/>
          </a:p>
          <a:p>
            <a:pPr lvl="1"/>
            <a:r>
              <a:rPr lang="en-US" altLang="zh-TW" dirty="0" smtClean="0">
                <a:solidFill>
                  <a:srgbClr val="FF0000"/>
                </a:solidFill>
              </a:rPr>
              <a:t>physical memory read/write</a:t>
            </a:r>
          </a:p>
          <a:p>
            <a:pPr lvl="1"/>
            <a:r>
              <a:rPr lang="en-US" altLang="zh-TW" dirty="0" smtClean="0">
                <a:solidFill>
                  <a:srgbClr val="FF0000"/>
                </a:solidFill>
              </a:rPr>
              <a:t>firmware hacks(JB)</a:t>
            </a:r>
          </a:p>
          <a:p>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95</a:t>
            </a:fld>
            <a:endParaRPr lang="zh-TW" altLang="en-US"/>
          </a:p>
        </p:txBody>
      </p:sp>
      <p:pic>
        <p:nvPicPr>
          <p:cNvPr id="6" name="圖片 5" descr="FirmwareRemoteHacking.png"/>
          <p:cNvPicPr>
            <a:picLocks noChangeAspect="1"/>
          </p:cNvPicPr>
          <p:nvPr/>
        </p:nvPicPr>
        <p:blipFill>
          <a:blip r:embed="rId2" cstate="print"/>
          <a:stretch>
            <a:fillRect/>
          </a:stretch>
        </p:blipFill>
        <p:spPr>
          <a:xfrm>
            <a:off x="0" y="3140968"/>
            <a:ext cx="9144000" cy="3717033"/>
          </a:xfrm>
          <a:prstGeom prst="rect">
            <a:avLst/>
          </a:prstGeom>
        </p:spPr>
      </p:pic>
      <p:pic>
        <p:nvPicPr>
          <p:cNvPr id="79875" name="Picture 3"/>
          <p:cNvPicPr>
            <a:picLocks noChangeAspect="1" noChangeArrowheads="1"/>
          </p:cNvPicPr>
          <p:nvPr/>
        </p:nvPicPr>
        <p:blipFill>
          <a:blip r:embed="rId3" cstate="print"/>
          <a:srcRect t="8337"/>
          <a:stretch>
            <a:fillRect/>
          </a:stretch>
        </p:blipFill>
        <p:spPr bwMode="auto">
          <a:xfrm>
            <a:off x="5852286" y="1412776"/>
            <a:ext cx="3291714" cy="36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9144000" cy="5373216"/>
          </a:xfrm>
        </p:spPr>
        <p:txBody>
          <a:bodyPr/>
          <a:lstStyle/>
          <a:p>
            <a:r>
              <a:rPr lang="zh-TW" altLang="en-US" b="1" dirty="0" smtClean="0">
                <a:solidFill>
                  <a:srgbClr val="FF0000"/>
                </a:solidFill>
              </a:rPr>
              <a:t>整數溢位</a:t>
            </a:r>
            <a:r>
              <a:rPr lang="en-US" altLang="zh-TW" b="1" dirty="0" smtClean="0">
                <a:solidFill>
                  <a:srgbClr val="FF0000"/>
                </a:solidFill>
              </a:rPr>
              <a:t>(Integer Underflow/Overflow)</a:t>
            </a:r>
          </a:p>
          <a:p>
            <a:pPr lvl="1"/>
            <a:r>
              <a:rPr lang="zh-TW" altLang="en-US" dirty="0" smtClean="0"/>
              <a:t>人類的認知為運算中的沒有上</a:t>
            </a:r>
            <a:r>
              <a:rPr lang="en-US" altLang="zh-TW" dirty="0" smtClean="0"/>
              <a:t>/</a:t>
            </a:r>
            <a:r>
              <a:rPr lang="zh-TW" altLang="en-US" dirty="0" smtClean="0"/>
              <a:t>下限</a:t>
            </a:r>
            <a:r>
              <a:rPr lang="en-US" altLang="zh-TW" dirty="0" smtClean="0"/>
              <a:t>(+∞/-∞)</a:t>
            </a:r>
            <a:r>
              <a:rPr lang="zh-TW" altLang="en-US" dirty="0" smtClean="0"/>
              <a:t>，但機器有上</a:t>
            </a:r>
            <a:r>
              <a:rPr lang="en-US" altLang="zh-TW" dirty="0" smtClean="0"/>
              <a:t>/</a:t>
            </a:r>
            <a:r>
              <a:rPr lang="zh-TW" altLang="en-US" dirty="0" smtClean="0"/>
              <a:t>下限，因此造成整數溢位。</a:t>
            </a:r>
            <a:endParaRPr lang="en-US" altLang="zh-TW" dirty="0" smtClean="0"/>
          </a:p>
          <a:p>
            <a:pPr lvl="1"/>
            <a:r>
              <a:rPr lang="zh-TW" altLang="en-US" dirty="0" smtClean="0"/>
              <a:t>超過上限稱為整數上溢</a:t>
            </a:r>
            <a:r>
              <a:rPr lang="en-US" altLang="zh-TW" dirty="0" smtClean="0"/>
              <a:t>(integer overflow)</a:t>
            </a:r>
            <a:r>
              <a:rPr lang="zh-TW" altLang="en-US" dirty="0" smtClean="0"/>
              <a:t>，反之則稱為整數下溢</a:t>
            </a:r>
            <a:r>
              <a:rPr lang="en-US" altLang="zh-TW" dirty="0" smtClean="0"/>
              <a:t>(integer underflow)</a:t>
            </a:r>
            <a:r>
              <a:rPr lang="zh-TW" altLang="en-US" dirty="0" smtClean="0"/>
              <a:t>。</a:t>
            </a:r>
            <a:endParaRPr lang="en-US" altLang="zh-TW" dirty="0" smtClean="0"/>
          </a:p>
          <a:p>
            <a:pPr lvl="1"/>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96</a:t>
            </a:fld>
            <a:endParaRPr lang="zh-TW" altLang="en-US"/>
          </a:p>
        </p:txBody>
      </p:sp>
      <p:sp>
        <p:nvSpPr>
          <p:cNvPr id="5" name="文字方塊 4"/>
          <p:cNvSpPr txBox="1"/>
          <p:nvPr/>
        </p:nvSpPr>
        <p:spPr>
          <a:xfrm>
            <a:off x="2627784" y="4330824"/>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2627784" y="4906888"/>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627784" y="5698976"/>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2843808" y="4834880"/>
            <a:ext cx="0" cy="864096"/>
          </a:xfrm>
          <a:prstGeom prst="straightConnector1">
            <a:avLst/>
          </a:prstGeom>
          <a:ln w="50800">
            <a:solidFill>
              <a:schemeClr val="accent2">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3995936" y="4546848"/>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5220072" y="4186808"/>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4242280" y="5410359"/>
            <a:ext cx="1008112" cy="1368152"/>
          </a:xfrm>
          <a:prstGeom prst="arc">
            <a:avLst/>
          </a:prstGeom>
          <a:ln w="508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a:bodyPr>
          <a:lstStyle/>
          <a:p>
            <a:r>
              <a:rPr lang="zh-TW" altLang="en-US" dirty="0" smtClean="0"/>
              <a:t>運算元</a:t>
            </a:r>
            <a:endParaRPr lang="en-US" altLang="zh-TW" dirty="0" smtClean="0"/>
          </a:p>
          <a:p>
            <a:pPr lvl="1"/>
            <a:r>
              <a:rPr lang="en-US" altLang="zh-TW" dirty="0" smtClean="0"/>
              <a:t>Add(+): A+B == C</a:t>
            </a:r>
          </a:p>
          <a:p>
            <a:pPr lvl="2"/>
            <a:r>
              <a:rPr lang="en-US" altLang="zh-TW" dirty="0" smtClean="0"/>
              <a:t>C: C = A+B</a:t>
            </a:r>
          </a:p>
          <a:p>
            <a:pPr lvl="2"/>
            <a:r>
              <a:rPr lang="en-US" altLang="zh-TW" dirty="0" smtClean="0"/>
              <a:t>ASM: </a:t>
            </a:r>
          </a:p>
          <a:p>
            <a:pPr lvl="3"/>
            <a:r>
              <a:rPr lang="en-US" altLang="zh-TW" dirty="0" smtClean="0"/>
              <a:t>MOV C, A</a:t>
            </a:r>
          </a:p>
          <a:p>
            <a:pPr lvl="3"/>
            <a:r>
              <a:rPr lang="en-US" altLang="zh-TW" dirty="0" smtClean="0"/>
              <a:t>ADD C, B</a:t>
            </a:r>
          </a:p>
          <a:p>
            <a:pPr lvl="1"/>
            <a:r>
              <a:rPr lang="en-US" altLang="zh-TW" dirty="0" smtClean="0"/>
              <a:t>Sub(-): A-B == C</a:t>
            </a:r>
          </a:p>
          <a:p>
            <a:pPr lvl="2"/>
            <a:r>
              <a:rPr lang="en-US" altLang="zh-TW" dirty="0" smtClean="0"/>
              <a:t>C: A-B</a:t>
            </a:r>
          </a:p>
          <a:p>
            <a:pPr lvl="2"/>
            <a:r>
              <a:rPr lang="en-US" altLang="zh-TW" dirty="0" smtClean="0"/>
              <a:t>ASM:</a:t>
            </a:r>
          </a:p>
          <a:p>
            <a:pPr lvl="3"/>
            <a:r>
              <a:rPr lang="en-US" altLang="zh-TW" dirty="0" smtClean="0"/>
              <a:t>MOV C, A</a:t>
            </a:r>
          </a:p>
          <a:p>
            <a:pPr lvl="3"/>
            <a:r>
              <a:rPr lang="en-US" altLang="zh-TW" dirty="0" smtClean="0"/>
              <a:t>SUB C, B</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97</a:t>
            </a:fld>
            <a:endParaRPr lang="zh-TW" altLang="en-US"/>
          </a:p>
        </p:txBody>
      </p:sp>
      <p:sp>
        <p:nvSpPr>
          <p:cNvPr id="6" name="文字方塊 5"/>
          <p:cNvSpPr txBox="1"/>
          <p:nvPr/>
        </p:nvSpPr>
        <p:spPr>
          <a:xfrm>
            <a:off x="4139952" y="1988840"/>
            <a:ext cx="415498" cy="369332"/>
          </a:xfrm>
          <a:prstGeom prst="rect">
            <a:avLst/>
          </a:prstGeom>
          <a:noFill/>
        </p:spPr>
        <p:txBody>
          <a:bodyPr wrap="none" rtlCol="0">
            <a:spAutoFit/>
          </a:bodyPr>
          <a:lstStyle/>
          <a:p>
            <a:r>
              <a:rPr lang="zh-TW" altLang="en-US" dirty="0" smtClean="0"/>
              <a:t>人</a:t>
            </a:r>
            <a:endParaRPr lang="zh-TW" altLang="en-US" dirty="0"/>
          </a:p>
        </p:txBody>
      </p:sp>
      <p:sp>
        <p:nvSpPr>
          <p:cNvPr id="8" name="矩形 7"/>
          <p:cNvSpPr/>
          <p:nvPr/>
        </p:nvSpPr>
        <p:spPr>
          <a:xfrm>
            <a:off x="4139952" y="256490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139952" y="335699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flipV="1">
            <a:off x="4355976" y="249289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圖表 23"/>
          <p:cNvGraphicFramePr/>
          <p:nvPr/>
        </p:nvGraphicFramePr>
        <p:xfrm>
          <a:off x="5508104" y="2204864"/>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6732240" y="1844824"/>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27" name="弧形 26"/>
          <p:cNvSpPr/>
          <p:nvPr/>
        </p:nvSpPr>
        <p:spPr>
          <a:xfrm rot="11348764">
            <a:off x="5754448" y="306837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矩形 27"/>
          <p:cNvSpPr/>
          <p:nvPr/>
        </p:nvSpPr>
        <p:spPr>
          <a:xfrm flipV="1">
            <a:off x="4139952" y="4725144"/>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flipV="1">
            <a:off x="4139952" y="5517232"/>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a:off x="4355976" y="4653136"/>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圖表 30"/>
          <p:cNvGraphicFramePr/>
          <p:nvPr/>
        </p:nvGraphicFramePr>
        <p:xfrm>
          <a:off x="5580112" y="4474840"/>
          <a:ext cx="3020576" cy="2311152"/>
        </p:xfrm>
        <a:graphic>
          <a:graphicData uri="http://schemas.openxmlformats.org/drawingml/2006/chart">
            <c:chart xmlns:c="http://schemas.openxmlformats.org/drawingml/2006/chart" xmlns:r="http://schemas.openxmlformats.org/officeDocument/2006/relationships" r:id="rId3"/>
          </a:graphicData>
        </a:graphic>
      </p:graphicFrame>
      <p:sp>
        <p:nvSpPr>
          <p:cNvPr id="32" name="弧形 31"/>
          <p:cNvSpPr/>
          <p:nvPr/>
        </p:nvSpPr>
        <p:spPr>
          <a:xfrm rot="7104100" flipV="1">
            <a:off x="5917547" y="5529915"/>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p:cNvSpPr txBox="1"/>
          <p:nvPr/>
        </p:nvSpPr>
        <p:spPr>
          <a:xfrm>
            <a:off x="4716016" y="4509120"/>
            <a:ext cx="1965603" cy="369332"/>
          </a:xfrm>
          <a:prstGeom prst="rect">
            <a:avLst/>
          </a:prstGeom>
          <a:noFill/>
        </p:spPr>
        <p:txBody>
          <a:bodyPr wrap="none" rtlCol="0">
            <a:spAutoFit/>
          </a:bodyPr>
          <a:lstStyle/>
          <a:p>
            <a:r>
              <a:rPr lang="en-US" altLang="zh-TW" b="1" dirty="0" smtClean="0">
                <a:solidFill>
                  <a:srgbClr val="FF0000"/>
                </a:solidFill>
              </a:rPr>
              <a:t>Integer underflow</a:t>
            </a:r>
            <a:endParaRPr lang="zh-TW" altLang="en-US" b="1" dirty="0">
              <a:solidFill>
                <a:srgbClr val="FF0000"/>
              </a:solidFill>
            </a:endParaRPr>
          </a:p>
        </p:txBody>
      </p:sp>
      <p:sp>
        <p:nvSpPr>
          <p:cNvPr id="19" name="文字方塊 18"/>
          <p:cNvSpPr txBox="1"/>
          <p:nvPr/>
        </p:nvSpPr>
        <p:spPr>
          <a:xfrm>
            <a:off x="5220072" y="1556792"/>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686800" cy="5373215"/>
          </a:xfrm>
        </p:spPr>
        <p:txBody>
          <a:bodyPr>
            <a:normAutofit fontScale="92500" lnSpcReduction="10000"/>
          </a:bodyPr>
          <a:lstStyle/>
          <a:p>
            <a:pPr lvl="1"/>
            <a:r>
              <a:rPr lang="en-US" altLang="zh-TW" sz="2400" dirty="0" err="1" smtClean="0"/>
              <a:t>Mul</a:t>
            </a:r>
            <a:r>
              <a:rPr lang="en-US" altLang="zh-TW" sz="2400" dirty="0" smtClean="0"/>
              <a:t>(*): A*B == C</a:t>
            </a:r>
          </a:p>
          <a:p>
            <a:pPr lvl="2"/>
            <a:r>
              <a:rPr lang="en-US" altLang="zh-TW" dirty="0" smtClean="0"/>
              <a:t>C: C = A * B;</a:t>
            </a:r>
          </a:p>
          <a:p>
            <a:pPr lvl="2"/>
            <a:r>
              <a:rPr lang="en-US" altLang="zh-TW" dirty="0" smtClean="0"/>
              <a:t>ASM:</a:t>
            </a:r>
          </a:p>
          <a:p>
            <a:pPr lvl="3"/>
            <a:r>
              <a:rPr lang="en-US" altLang="zh-TW" sz="2400" dirty="0" smtClean="0"/>
              <a:t>MOV C, A</a:t>
            </a:r>
          </a:p>
          <a:p>
            <a:pPr lvl="3"/>
            <a:r>
              <a:rPr lang="en-US" altLang="zh-TW" sz="2400" dirty="0" smtClean="0"/>
              <a:t>MUL C, B</a:t>
            </a:r>
          </a:p>
          <a:p>
            <a:pPr lvl="1"/>
            <a:r>
              <a:rPr lang="en-US" altLang="zh-TW" sz="2400" dirty="0" smtClean="0"/>
              <a:t>Div(/): A/B == C … D</a:t>
            </a:r>
          </a:p>
          <a:p>
            <a:pPr lvl="2"/>
            <a:r>
              <a:rPr lang="en-US" altLang="zh-TW" dirty="0" smtClean="0"/>
              <a:t>C: </a:t>
            </a:r>
          </a:p>
          <a:p>
            <a:pPr lvl="3"/>
            <a:r>
              <a:rPr lang="en-US" altLang="zh-TW" sz="2400" dirty="0" smtClean="0"/>
              <a:t>C = A/B;</a:t>
            </a:r>
          </a:p>
          <a:p>
            <a:pPr lvl="3"/>
            <a:r>
              <a:rPr lang="en-US" altLang="zh-TW" sz="2400" dirty="0" smtClean="0"/>
              <a:t>D = A%B;</a:t>
            </a:r>
          </a:p>
          <a:p>
            <a:pPr lvl="2"/>
            <a:r>
              <a:rPr lang="en-US" altLang="zh-TW" dirty="0" smtClean="0"/>
              <a:t>ASM:</a:t>
            </a:r>
          </a:p>
          <a:p>
            <a:pPr lvl="3"/>
            <a:r>
              <a:rPr lang="en-US" altLang="zh-TW" dirty="0" smtClean="0"/>
              <a:t>MOV</a:t>
            </a:r>
            <a:r>
              <a:rPr lang="zh-TW" altLang="en-US" dirty="0" smtClean="0"/>
              <a:t> </a:t>
            </a:r>
            <a:r>
              <a:rPr lang="en-US" altLang="zh-TW" dirty="0" smtClean="0"/>
              <a:t>T, A</a:t>
            </a:r>
          </a:p>
          <a:p>
            <a:pPr lvl="3"/>
            <a:r>
              <a:rPr lang="en-US" altLang="zh-TW" dirty="0" smtClean="0"/>
              <a:t>DIV B</a:t>
            </a:r>
          </a:p>
          <a:p>
            <a:pPr lvl="3"/>
            <a:r>
              <a:rPr lang="en-US" altLang="zh-TW" dirty="0" smtClean="0"/>
              <a:t>MOV C, T.Q</a:t>
            </a:r>
          </a:p>
          <a:p>
            <a:pPr lvl="3"/>
            <a:r>
              <a:rPr lang="en-US" altLang="zh-TW" dirty="0" smtClean="0"/>
              <a:t>MOV D, T.R</a:t>
            </a:r>
            <a:endParaRPr lang="zh-TW" altLang="en-US" dirty="0"/>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98</a:t>
            </a:fld>
            <a:endParaRPr lang="zh-TW" altLang="en-US"/>
          </a:p>
        </p:txBody>
      </p:sp>
      <p:sp>
        <p:nvSpPr>
          <p:cNvPr id="5" name="文字方塊 4"/>
          <p:cNvSpPr txBox="1"/>
          <p:nvPr/>
        </p:nvSpPr>
        <p:spPr>
          <a:xfrm>
            <a:off x="4499992" y="1700808"/>
            <a:ext cx="415498" cy="369332"/>
          </a:xfrm>
          <a:prstGeom prst="rect">
            <a:avLst/>
          </a:prstGeom>
          <a:noFill/>
        </p:spPr>
        <p:txBody>
          <a:bodyPr wrap="none" rtlCol="0">
            <a:spAutoFit/>
          </a:bodyPr>
          <a:lstStyle/>
          <a:p>
            <a:r>
              <a:rPr lang="zh-TW" altLang="en-US" dirty="0" smtClean="0"/>
              <a:t>人</a:t>
            </a:r>
            <a:endParaRPr lang="zh-TW" altLang="en-US" dirty="0"/>
          </a:p>
        </p:txBody>
      </p:sp>
      <p:sp>
        <p:nvSpPr>
          <p:cNvPr id="6" name="矩形 5"/>
          <p:cNvSpPr/>
          <p:nvPr/>
        </p:nvSpPr>
        <p:spPr>
          <a:xfrm>
            <a:off x="4499992" y="2276872"/>
            <a:ext cx="432048" cy="864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499992" y="3068960"/>
            <a:ext cx="432048"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4716016" y="2204864"/>
            <a:ext cx="0" cy="864096"/>
          </a:xfrm>
          <a:prstGeom prst="straightConnector1">
            <a:avLst/>
          </a:prstGeom>
          <a:ln w="508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圖表 8"/>
          <p:cNvGraphicFramePr/>
          <p:nvPr/>
        </p:nvGraphicFramePr>
        <p:xfrm>
          <a:off x="5868144" y="1916832"/>
          <a:ext cx="3020576" cy="2311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p:cNvSpPr txBox="1"/>
          <p:nvPr/>
        </p:nvSpPr>
        <p:spPr>
          <a:xfrm>
            <a:off x="7092280" y="1556792"/>
            <a:ext cx="646331" cy="369332"/>
          </a:xfrm>
          <a:prstGeom prst="rect">
            <a:avLst/>
          </a:prstGeom>
          <a:noFill/>
        </p:spPr>
        <p:txBody>
          <a:bodyPr wrap="none" rtlCol="0">
            <a:spAutoFit/>
          </a:bodyPr>
          <a:lstStyle/>
          <a:p>
            <a:r>
              <a:rPr lang="zh-TW" altLang="en-US" dirty="0" smtClean="0"/>
              <a:t>機器</a:t>
            </a:r>
            <a:endParaRPr lang="zh-TW" altLang="en-US" dirty="0"/>
          </a:p>
        </p:txBody>
      </p:sp>
      <p:sp>
        <p:nvSpPr>
          <p:cNvPr id="11" name="弧形 10"/>
          <p:cNvSpPr/>
          <p:nvPr/>
        </p:nvSpPr>
        <p:spPr>
          <a:xfrm rot="11348764">
            <a:off x="6114488" y="2780343"/>
            <a:ext cx="1008112" cy="1368152"/>
          </a:xfrm>
          <a:prstGeom prst="arc">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4716016" y="4509120"/>
            <a:ext cx="3513398" cy="369332"/>
          </a:xfrm>
          <a:prstGeom prst="rect">
            <a:avLst/>
          </a:prstGeom>
          <a:noFill/>
        </p:spPr>
        <p:txBody>
          <a:bodyPr wrap="none" rtlCol="0">
            <a:spAutoFit/>
          </a:bodyPr>
          <a:lstStyle/>
          <a:p>
            <a:r>
              <a:rPr lang="en-US" altLang="zh-TW" b="1" dirty="0" smtClean="0">
                <a:solidFill>
                  <a:srgbClr val="FF0000"/>
                </a:solidFill>
              </a:rPr>
              <a:t>Div by Zero =&gt; Software Interrupt</a:t>
            </a:r>
            <a:endParaRPr lang="zh-TW" altLang="en-US" b="1" dirty="0">
              <a:solidFill>
                <a:srgbClr val="FF0000"/>
              </a:solidFill>
            </a:endParaRPr>
          </a:p>
        </p:txBody>
      </p:sp>
      <p:sp>
        <p:nvSpPr>
          <p:cNvPr id="13" name="文字方塊 12"/>
          <p:cNvSpPr txBox="1"/>
          <p:nvPr/>
        </p:nvSpPr>
        <p:spPr>
          <a:xfrm>
            <a:off x="5076056" y="1772816"/>
            <a:ext cx="1906291" cy="369332"/>
          </a:xfrm>
          <a:prstGeom prst="rect">
            <a:avLst/>
          </a:prstGeom>
          <a:noFill/>
        </p:spPr>
        <p:txBody>
          <a:bodyPr wrap="none" rtlCol="0">
            <a:spAutoFit/>
          </a:bodyPr>
          <a:lstStyle/>
          <a:p>
            <a:r>
              <a:rPr lang="en-US" altLang="zh-TW" b="1" dirty="0" err="1" smtClean="0">
                <a:solidFill>
                  <a:srgbClr val="FF0000"/>
                </a:solidFill>
              </a:rPr>
              <a:t>Interger</a:t>
            </a:r>
            <a:r>
              <a:rPr lang="en-US" altLang="zh-TW" b="1" dirty="0" smtClean="0">
                <a:solidFill>
                  <a:srgbClr val="FF0000"/>
                </a:solidFill>
              </a:rPr>
              <a:t> overflow</a:t>
            </a:r>
            <a:endParaRPr lang="zh-TW" altLang="en-US" b="1" dirty="0">
              <a:solidFill>
                <a:srgbClr val="FF0000"/>
              </a:solidFill>
            </a:endParaRPr>
          </a:p>
        </p:txBody>
      </p:sp>
      <p:cxnSp>
        <p:nvCxnSpPr>
          <p:cNvPr id="15" name="直線接點 14"/>
          <p:cNvCxnSpPr/>
          <p:nvPr/>
        </p:nvCxnSpPr>
        <p:spPr>
          <a:xfrm>
            <a:off x="5868144" y="5733256"/>
            <a:ext cx="720080" cy="0"/>
          </a:xfrm>
          <a:prstGeom prst="line">
            <a:avLst/>
          </a:prstGeom>
          <a:ln w="508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12160" y="5013176"/>
            <a:ext cx="432048" cy="707886"/>
          </a:xfrm>
          <a:prstGeom prst="rect">
            <a:avLst/>
          </a:prstGeom>
          <a:noFill/>
        </p:spPr>
        <p:txBody>
          <a:bodyPr wrap="square" rtlCol="0">
            <a:spAutoFit/>
          </a:bodyPr>
          <a:lstStyle/>
          <a:p>
            <a:r>
              <a:rPr lang="en-US" altLang="zh-TW" sz="4000" dirty="0" smtClean="0"/>
              <a:t>1</a:t>
            </a:r>
            <a:endParaRPr lang="zh-TW" altLang="en-US" sz="4000" dirty="0"/>
          </a:p>
        </p:txBody>
      </p:sp>
      <p:sp>
        <p:nvSpPr>
          <p:cNvPr id="17" name="文字方塊 16"/>
          <p:cNvSpPr txBox="1"/>
          <p:nvPr/>
        </p:nvSpPr>
        <p:spPr>
          <a:xfrm>
            <a:off x="6012160" y="5589240"/>
            <a:ext cx="432048" cy="707886"/>
          </a:xfrm>
          <a:prstGeom prst="rect">
            <a:avLst/>
          </a:prstGeom>
          <a:noFill/>
        </p:spPr>
        <p:txBody>
          <a:bodyPr wrap="square" rtlCol="0">
            <a:spAutoFit/>
          </a:bodyPr>
          <a:lstStyle/>
          <a:p>
            <a:r>
              <a:rPr lang="en-US" altLang="zh-TW" sz="4000" dirty="0" smtClean="0"/>
              <a:t>0</a:t>
            </a:r>
            <a:endParaRPr lang="zh-TW" altLang="en-US" sz="40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基礎概念</a:t>
            </a:r>
            <a:r>
              <a:rPr lang="en-US" altLang="zh-TW" dirty="0" smtClean="0"/>
              <a:t>3</a:t>
            </a:r>
            <a:endParaRPr lang="zh-TW" altLang="en-US" dirty="0"/>
          </a:p>
        </p:txBody>
      </p:sp>
      <p:sp>
        <p:nvSpPr>
          <p:cNvPr id="3" name="內容版面配置區 2"/>
          <p:cNvSpPr>
            <a:spLocks noGrp="1"/>
          </p:cNvSpPr>
          <p:nvPr>
            <p:ph idx="1"/>
          </p:nvPr>
        </p:nvSpPr>
        <p:spPr>
          <a:xfrm>
            <a:off x="0" y="1484784"/>
            <a:ext cx="8229600" cy="4625609"/>
          </a:xfrm>
        </p:spPr>
        <p:txBody>
          <a:bodyPr/>
          <a:lstStyle/>
          <a:p>
            <a:r>
              <a:rPr lang="zh-TW" altLang="en-US" b="1" dirty="0" smtClean="0">
                <a:solidFill>
                  <a:srgbClr val="FF0000"/>
                </a:solidFill>
              </a:rPr>
              <a:t>發生在運算上的錯誤</a:t>
            </a:r>
            <a:endParaRPr lang="en-US" altLang="zh-TW" b="1" dirty="0" smtClean="0">
              <a:solidFill>
                <a:srgbClr val="FF0000"/>
              </a:solidFill>
            </a:endParaRPr>
          </a:p>
          <a:p>
            <a:r>
              <a:rPr lang="en-US" altLang="zh-TW" dirty="0" smtClean="0"/>
              <a:t>Division by zero</a:t>
            </a:r>
          </a:p>
          <a:p>
            <a:pPr lvl="1"/>
            <a:r>
              <a:rPr lang="zh-TW" altLang="en-US" dirty="0" smtClean="0"/>
              <a:t>人類認為</a:t>
            </a:r>
            <a:r>
              <a:rPr lang="en-US" altLang="zh-TW" dirty="0" smtClean="0"/>
              <a:t>N</a:t>
            </a:r>
            <a:r>
              <a:rPr lang="zh-TW" altLang="en-US" dirty="0" smtClean="0"/>
              <a:t>除</a:t>
            </a:r>
            <a:r>
              <a:rPr lang="en-US" altLang="zh-TW" dirty="0" smtClean="0"/>
              <a:t>0= (+∞/-∞)</a:t>
            </a:r>
          </a:p>
          <a:p>
            <a:pPr lvl="1"/>
            <a:r>
              <a:rPr lang="zh-TW" altLang="en-US" dirty="0" smtClean="0"/>
              <a:t>但電腦的整數沒有無限</a:t>
            </a:r>
            <a:endParaRPr lang="en-US" altLang="zh-TW" dirty="0" smtClean="0"/>
          </a:p>
          <a:p>
            <a:pPr lvl="1"/>
            <a:endParaRPr lang="en-US" altLang="zh-TW" dirty="0" smtClean="0"/>
          </a:p>
          <a:p>
            <a:r>
              <a:rPr lang="en-US" altLang="zh-TW" dirty="0" smtClean="0"/>
              <a:t>Integer Overflow</a:t>
            </a:r>
          </a:p>
          <a:p>
            <a:pPr lvl="1"/>
            <a:r>
              <a:rPr lang="zh-TW" altLang="en-US" dirty="0" smtClean="0"/>
              <a:t>整數上限值為</a:t>
            </a:r>
            <a:r>
              <a:rPr lang="en-US" altLang="zh-TW" dirty="0" smtClean="0"/>
              <a:t>2^n</a:t>
            </a:r>
          </a:p>
        </p:txBody>
      </p:sp>
      <p:sp>
        <p:nvSpPr>
          <p:cNvPr id="4" name="投影片編號版面配置區 3"/>
          <p:cNvSpPr>
            <a:spLocks noGrp="1"/>
          </p:cNvSpPr>
          <p:nvPr>
            <p:ph type="sldNum" sz="quarter" idx="12"/>
          </p:nvPr>
        </p:nvSpPr>
        <p:spPr/>
        <p:txBody>
          <a:bodyPr/>
          <a:lstStyle/>
          <a:p>
            <a:fld id="{AC4F3721-7B86-4553-8DA8-FFD0BB461115}"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模組">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組">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組">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27068</TotalTime>
  <Words>14171</Words>
  <Application>Microsoft Office PowerPoint</Application>
  <PresentationFormat>如螢幕大小 (4:3)</PresentationFormat>
  <Paragraphs>3860</Paragraphs>
  <Slides>271</Slides>
  <Notes>25</Notes>
  <HiddenSlides>0</HiddenSlides>
  <MMClips>0</MMClips>
  <ScaleCrop>false</ScaleCrop>
  <HeadingPairs>
    <vt:vector size="6" baseType="variant">
      <vt:variant>
        <vt:lpstr>佈景主題</vt:lpstr>
      </vt:variant>
      <vt:variant>
        <vt:i4>1</vt:i4>
      </vt:variant>
      <vt:variant>
        <vt:lpstr>內嵌 OLE 伺服程式</vt:lpstr>
      </vt:variant>
      <vt:variant>
        <vt:i4>3</vt:i4>
      </vt:variant>
      <vt:variant>
        <vt:lpstr>投影片標題</vt:lpstr>
      </vt:variant>
      <vt:variant>
        <vt:i4>271</vt:i4>
      </vt:variant>
    </vt:vector>
  </HeadingPairs>
  <TitlesOfParts>
    <vt:vector size="275" baseType="lpstr">
      <vt:lpstr>模組</vt:lpstr>
      <vt:lpstr>工作表</vt:lpstr>
      <vt:lpstr>Equation</vt:lpstr>
      <vt:lpstr>Microsoft Equation 3.0</vt:lpstr>
      <vt:lpstr>程式語言角度探討的底層安全基礎</vt:lpstr>
      <vt:lpstr>大綱</vt:lpstr>
      <vt:lpstr>我是誰?</vt:lpstr>
      <vt:lpstr>額外話題 - 資安產業</vt:lpstr>
      <vt:lpstr>額外話題 - 資安產業</vt:lpstr>
      <vt:lpstr>額外話題 - 資安產業</vt:lpstr>
      <vt:lpstr>額外話題 - 資安產業</vt:lpstr>
      <vt:lpstr>額外話題 - 資安產業</vt:lpstr>
      <vt:lpstr>額外話題 - 資安產業</vt:lpstr>
      <vt:lpstr>額外話題 - 從軟體層面分析資安</vt:lpstr>
      <vt:lpstr>額外話題 - 從理論層面分析資安</vt:lpstr>
      <vt:lpstr>額外話題 - 資安主要標的: 駭客</vt:lpstr>
      <vt:lpstr>額外話題 - 資安教育: 正規</vt:lpstr>
      <vt:lpstr>額外話題 - 資安教育: 正規 (cont.)</vt:lpstr>
      <vt:lpstr>額外話題 - 資安教育: 學校</vt:lpstr>
      <vt:lpstr>額外話題 - 資安教育: 學校</vt:lpstr>
      <vt:lpstr>額外話題 - 國際駭客還是駭的進來</vt:lpstr>
      <vt:lpstr>額外話題 - 實例</vt:lpstr>
      <vt:lpstr>額外話題 - 實例</vt:lpstr>
      <vt:lpstr>額外話題 - 實例</vt:lpstr>
      <vt:lpstr>額外話題 - 實例</vt:lpstr>
      <vt:lpstr>額外話題 - 實例</vt:lpstr>
      <vt:lpstr>額外話題 - 實例</vt:lpstr>
      <vt:lpstr>額外話題 – 小結</vt:lpstr>
      <vt:lpstr>課程架構</vt:lpstr>
      <vt:lpstr>課程架構</vt:lpstr>
      <vt:lpstr>Brainstorm</vt:lpstr>
      <vt:lpstr>新聞</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vt:lpstr>
      <vt:lpstr>基礎概念1-小結</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vt:lpstr>
      <vt:lpstr>基礎概念1實作 - 小結</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vt:lpstr>
      <vt:lpstr>基礎概念2 - 小結</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基礎概念2實作</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vt:lpstr>
      <vt:lpstr>基礎概念3實作</vt:lpstr>
      <vt:lpstr>基礎概念3實作</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基礎概念4</vt:lpstr>
      <vt:lpstr>底層安全的途徑</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bits組合語言學習工具</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Intel 16 bits組合語言</vt:lpstr>
      <vt:lpstr>組合語言資安議題討論</vt:lpstr>
      <vt:lpstr>組合語言資安議題討論</vt:lpstr>
      <vt:lpstr>組合語言資安議題討論</vt:lpstr>
      <vt:lpstr>組合語言資安議題討論</vt:lpstr>
      <vt:lpstr>C語言程式設計學習工具</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C語言程式設計-第一支程式</vt:lpstr>
      <vt:lpstr>C語言程式設計-第二支程式</vt:lpstr>
      <vt:lpstr>C語言程式設計-資料型態</vt:lpstr>
      <vt:lpstr>C語言程式設計-資料型態</vt:lpstr>
      <vt:lpstr>C語言程式設計-資料型態</vt:lpstr>
      <vt:lpstr>C語言程式設計-資料型態</vt:lpstr>
      <vt:lpstr>C語言程式設計-輸出/輸入</vt:lpstr>
      <vt:lpstr>C語言程式設計-資料型態</vt:lpstr>
      <vt:lpstr>C語言程式設計-資料型態</vt:lpstr>
      <vt:lpstr>C語言程式設計-陣列</vt:lpstr>
      <vt:lpstr>C語言程式設計-字串</vt:lpstr>
      <vt:lpstr>C語言程式設計-陣列問題</vt:lpstr>
      <vt:lpstr>C語言程式設計- 函數</vt:lpstr>
      <vt:lpstr>APIs</vt:lpstr>
      <vt:lpstr>其他</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跨平台地由C 到組語學逆向與底層安全</dc:title>
  <dc:creator>user</dc:creator>
  <cp:lastModifiedBy>user</cp:lastModifiedBy>
  <cp:revision>218</cp:revision>
  <dcterms:created xsi:type="dcterms:W3CDTF">2019-01-05T14:03:25Z</dcterms:created>
  <dcterms:modified xsi:type="dcterms:W3CDTF">2019-02-16T03:35:43Z</dcterms:modified>
</cp:coreProperties>
</file>